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17" r:id="rId3"/>
    <p:sldId id="332" r:id="rId4"/>
    <p:sldId id="361" r:id="rId5"/>
    <p:sldId id="387" r:id="rId6"/>
    <p:sldId id="417" r:id="rId7"/>
    <p:sldId id="444" r:id="rId8"/>
    <p:sldId id="796" r:id="rId9"/>
    <p:sldId id="489" r:id="rId10"/>
    <p:sldId id="517" r:id="rId11"/>
    <p:sldId id="547" r:id="rId12"/>
    <p:sldId id="577" r:id="rId13"/>
    <p:sldId id="607" r:id="rId14"/>
    <p:sldId id="663" r:id="rId15"/>
    <p:sldId id="696" r:id="rId16"/>
    <p:sldId id="729" r:id="rId17"/>
    <p:sldId id="762" r:id="rId18"/>
    <p:sldId id="795" r:id="rId19"/>
  </p:sldIdLst>
  <p:sldSz cx="18288000" cy="10287000"/>
  <p:notesSz cx="18288000" cy="10287000"/>
  <p:embeddedFontLst>
    <p:embeddedFont>
      <p:font typeface="Bricolage Grotesque Medium" panose="020B0604020202020204" charset="0"/>
      <p:regular r:id="rId20"/>
    </p:embeddedFont>
    <p:embeddedFont>
      <p:font typeface="Bricolage Grotesque SemiBold" panose="020B0604020202020204" charset="0"/>
      <p:regular r:id="rId21"/>
    </p:embeddedFont>
    <p:embeddedFont>
      <p:font typeface="Cooper Black" panose="0208090404030B020404" pitchFamily="18" charset="0"/>
      <p:regular r:id="rId22"/>
    </p:embeddedFont>
    <p:embeddedFont>
      <p:font typeface="DM Sans" pitchFamily="2" charset="0"/>
      <p:regular r:id="rId23"/>
      <p:bold r:id="rId24"/>
      <p:italic r:id="rId25"/>
      <p:boldItalic r:id="rId26"/>
    </p:embeddedFont>
    <p:embeddedFont>
      <p:font typeface="Goudy Stout" panose="0202090407030B020401" pitchFamily="18" charset="0"/>
      <p:regular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1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61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6.png"/><Relationship Id="rId5" Type="http://schemas.openxmlformats.org/officeDocument/2006/relationships/image" Target="../media/image15.png"/><Relationship Id="rId15" Type="http://schemas.openxmlformats.org/officeDocument/2006/relationships/image" Target="../media/image33.png"/><Relationship Id="rId10" Type="http://schemas.openxmlformats.org/officeDocument/2006/relationships/image" Target="../media/image60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13.png"/><Relationship Id="rId21" Type="http://schemas.openxmlformats.org/officeDocument/2006/relationships/image" Target="../media/image21.png"/><Relationship Id="rId7" Type="http://schemas.openxmlformats.org/officeDocument/2006/relationships/image" Target="../media/image17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1.png"/><Relationship Id="rId16" Type="http://schemas.openxmlformats.org/officeDocument/2006/relationships/image" Target="../media/image72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7.png"/><Relationship Id="rId5" Type="http://schemas.openxmlformats.org/officeDocument/2006/relationships/image" Target="../media/image15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14.png"/><Relationship Id="rId9" Type="http://schemas.openxmlformats.org/officeDocument/2006/relationships/image" Target="../media/image65.jpeg"/><Relationship Id="rId14" Type="http://schemas.openxmlformats.org/officeDocument/2006/relationships/image" Target="../media/image70.png"/><Relationship Id="rId2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9.png"/><Relationship Id="rId1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78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7.png"/><Relationship Id="rId5" Type="http://schemas.openxmlformats.org/officeDocument/2006/relationships/image" Target="../media/image15.png"/><Relationship Id="rId15" Type="http://schemas.openxmlformats.org/officeDocument/2006/relationships/image" Target="../media/image81.png"/><Relationship Id="rId10" Type="http://schemas.openxmlformats.org/officeDocument/2006/relationships/image" Target="../media/image77.png"/><Relationship Id="rId4" Type="http://schemas.openxmlformats.org/officeDocument/2006/relationships/image" Target="../media/image14.png"/><Relationship Id="rId9" Type="http://schemas.openxmlformats.org/officeDocument/2006/relationships/image" Target="../media/image76.png"/><Relationship Id="rId14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84.png"/><Relationship Id="rId1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78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83.png"/><Relationship Id="rId5" Type="http://schemas.openxmlformats.org/officeDocument/2006/relationships/image" Target="../media/image15.png"/><Relationship Id="rId15" Type="http://schemas.openxmlformats.org/officeDocument/2006/relationships/image" Target="../media/image86.png"/><Relationship Id="rId10" Type="http://schemas.openxmlformats.org/officeDocument/2006/relationships/image" Target="../media/image82.png"/><Relationship Id="rId4" Type="http://schemas.openxmlformats.org/officeDocument/2006/relationships/image" Target="../media/image14.png"/><Relationship Id="rId9" Type="http://schemas.openxmlformats.org/officeDocument/2006/relationships/image" Target="../media/image76.png"/><Relationship Id="rId1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89.png"/><Relationship Id="rId1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78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88.png"/><Relationship Id="rId5" Type="http://schemas.openxmlformats.org/officeDocument/2006/relationships/image" Target="../media/image15.png"/><Relationship Id="rId15" Type="http://schemas.openxmlformats.org/officeDocument/2006/relationships/image" Target="../media/image91.png"/><Relationship Id="rId10" Type="http://schemas.openxmlformats.org/officeDocument/2006/relationships/image" Target="../media/image87.png"/><Relationship Id="rId4" Type="http://schemas.openxmlformats.org/officeDocument/2006/relationships/image" Target="../media/image14.png"/><Relationship Id="rId9" Type="http://schemas.openxmlformats.org/officeDocument/2006/relationships/image" Target="../media/image76.png"/><Relationship Id="rId1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94.png"/><Relationship Id="rId1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78.pn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93.png"/><Relationship Id="rId5" Type="http://schemas.openxmlformats.org/officeDocument/2006/relationships/image" Target="../media/image15.png"/><Relationship Id="rId15" Type="http://schemas.openxmlformats.org/officeDocument/2006/relationships/image" Target="../media/image96.png"/><Relationship Id="rId10" Type="http://schemas.openxmlformats.org/officeDocument/2006/relationships/image" Target="../media/image92.png"/><Relationship Id="rId19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76.png"/><Relationship Id="rId14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5.pn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31.pn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0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8.png"/><Relationship Id="rId1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37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6.png"/><Relationship Id="rId5" Type="http://schemas.openxmlformats.org/officeDocument/2006/relationships/image" Target="../media/image15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44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43.pn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14.png"/><Relationship Id="rId9" Type="http://schemas.openxmlformats.org/officeDocument/2006/relationships/image" Target="../media/image41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48.png"/><Relationship Id="rId5" Type="http://schemas.openxmlformats.org/officeDocument/2006/relationships/image" Target="../media/image15.png"/><Relationship Id="rId10" Type="http://schemas.openxmlformats.org/officeDocument/2006/relationships/image" Target="../media/image47.png"/><Relationship Id="rId4" Type="http://schemas.openxmlformats.org/officeDocument/2006/relationships/image" Target="../media/image14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54.pn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53.png"/><Relationship Id="rId5" Type="http://schemas.openxmlformats.org/officeDocument/2006/relationships/image" Target="../media/image15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14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181695" y="4829270"/>
            <a:ext cx="13106248" cy="5457676"/>
          </a:xfrm>
          <a:prstGeom prst="rect">
            <a:avLst/>
          </a:prstGeom>
        </p:spPr>
      </p:pic>
      <p:pic>
        <p:nvPicPr>
          <p:cNvPr id="30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pic>
        <p:nvPicPr>
          <p:cNvPr id="30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191125"/>
          </a:xfrm>
          <a:prstGeom prst="rect">
            <a:avLst/>
          </a:prstGeom>
        </p:spPr>
      </p:pic>
      <p:pic>
        <p:nvPicPr>
          <p:cNvPr id="30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105626"/>
          </a:xfrm>
          <a:prstGeom prst="rect">
            <a:avLst/>
          </a:prstGeom>
        </p:spPr>
      </p:pic>
      <p:pic>
        <p:nvPicPr>
          <p:cNvPr id="30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0582370" y="4295870"/>
            <a:ext cx="7705576" cy="5991076"/>
          </a:xfrm>
          <a:prstGeom prst="rect">
            <a:avLst/>
          </a:prstGeom>
        </p:spPr>
      </p:pic>
      <p:pic>
        <p:nvPicPr>
          <p:cNvPr id="30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038850" y="885825"/>
            <a:ext cx="12248998" cy="9401026"/>
          </a:xfrm>
          <a:prstGeom prst="rect">
            <a:avLst/>
          </a:prstGeom>
        </p:spPr>
      </p:pic>
      <p:pic>
        <p:nvPicPr>
          <p:cNvPr id="3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0" y="914305"/>
            <a:ext cx="10048875" cy="8458200"/>
          </a:xfrm>
          <a:prstGeom prst="rect">
            <a:avLst/>
          </a:prstGeom>
        </p:spPr>
      </p:pic>
      <p:pic>
        <p:nvPicPr>
          <p:cNvPr id="310" name="img-image-diagram-Noym2C-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-3449" y="898609"/>
            <a:ext cx="10048875" cy="8458200"/>
          </a:xfrm>
          <a:prstGeom prst="rect">
            <a:avLst/>
          </a:prstGeom>
        </p:spPr>
      </p:pic>
      <p:sp>
        <p:nvSpPr>
          <p:cNvPr id="311" name="Title text-46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591800" y="1790700"/>
            <a:ext cx="6510338" cy="2295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994"/>
              </a:lnSpc>
            </a:pPr>
            <a:r>
              <a:rPr lang="en-US" sz="5400" spc="-92" dirty="0">
                <a:solidFill>
                  <a:srgbClr val="03083C">
                    <a:alpha val="100000"/>
                  </a:srgbClr>
                </a:solidFill>
                <a:latin typeface="Goudy Stout" panose="0202090407030B020401" pitchFamily="18" charset="0"/>
              </a:rPr>
              <a:t>Діни экстремизм мен терроризмнің алдын алу</a:t>
            </a:r>
          </a:p>
        </p:txBody>
      </p:sp>
      <p:sp>
        <p:nvSpPr>
          <p:cNvPr id="312" name="Subtitle text-49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591800" y="4340638"/>
            <a:ext cx="6510338" cy="737189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Cooper Black" panose="0208090404030B020404" pitchFamily="18" charset="0"/>
              </a:rPr>
              <a:t>Еңбек ұжымы және вахталық әдіспен жұмыс істейтін азаматтарға арналған</a:t>
            </a:r>
          </a:p>
        </p:txBody>
      </p:sp>
      <p:sp>
        <p:nvSpPr>
          <p:cNvPr id="313" name="Full name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565530" y="8777288"/>
            <a:ext cx="4586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Cooper Black" panose="0208090404030B020404" pitchFamily="18" charset="0"/>
              </a:rPr>
              <a:t>Алматы облысы Дін істері басқармасы</a:t>
            </a:r>
          </a:p>
        </p:txBody>
      </p:sp>
      <p:pic>
        <p:nvPicPr>
          <p:cNvPr id="3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0" y="0"/>
            <a:ext cx="18288000" cy="904875"/>
          </a:xfrm>
          <a:prstGeom prst="rect">
            <a:avLst/>
          </a:prstGeom>
        </p:spPr>
      </p:pic>
      <p:pic>
        <p:nvPicPr>
          <p:cNvPr id="3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48852B-D32A-2E77-B2C3-3102E20209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493" y="5042979"/>
            <a:ext cx="3900640" cy="359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52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52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52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52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52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605" y="2481922"/>
            <a:ext cx="6937738" cy="5203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5" name="Subtitle text-49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0808" y="8245415"/>
            <a:ext cx="7457778" cy="151605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Интернеттегі қауіпті әрекеттер мен радикалды идеологияның цифрлық ортада таралуының негізгі белгілері мен олардың қоғамға тигізетін теріс әсерлері туралы шолу.</a:t>
            </a:r>
          </a:p>
        </p:txBody>
      </p:sp>
      <p:sp>
        <p:nvSpPr>
          <p:cNvPr id="526" name="Title text-42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257110"/>
            <a:ext cx="7272338" cy="1533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994"/>
              </a:lnSpc>
            </a:pPr>
            <a:r>
              <a:rPr lang="en-US" sz="5400" spc="-92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Цифрлық кеңістік қаупі</a:t>
            </a:r>
          </a:p>
        </p:txBody>
      </p:sp>
      <p:sp>
        <p:nvSpPr>
          <p:cNvPr id="527" name="Label text-48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3948112" cy="238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 b="1" spc="657" dirty="0">
                <a:solidFill>
                  <a:srgbClr val="5E49FF">
                    <a:alpha val="100000"/>
                  </a:srgbClr>
                </a:solidFill>
                <a:latin typeface="DM Sans" panose="00000700000000000000" pitchFamily="2" charset="0"/>
              </a:rPr>
              <a:t>ЦИФРЛЫҚ ҚАУІПСІЗДІК</a:t>
            </a:r>
          </a:p>
        </p:txBody>
      </p:sp>
      <p:pic>
        <p:nvPicPr>
          <p:cNvPr id="52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914305"/>
            <a:ext cx="3812084" cy="3298775"/>
          </a:xfrm>
          <a:prstGeom prst="rect">
            <a:avLst/>
          </a:prstGeom>
        </p:spPr>
      </p:pic>
      <p:pic>
        <p:nvPicPr>
          <p:cNvPr id="529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343D29C7-9FD6-4EAF-BEAE-AD7080339700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535573" y="1305878"/>
            <a:ext cx="381000" cy="381000"/>
          </a:xfrm>
          <a:prstGeom prst="rect">
            <a:avLst/>
          </a:prstGeom>
        </p:spPr>
      </p:pic>
      <p:sp>
        <p:nvSpPr>
          <p:cNvPr id="530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3" y="206787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Күмәнді сайттар</a:t>
            </a:r>
          </a:p>
        </p:txBody>
      </p:sp>
      <p:sp>
        <p:nvSpPr>
          <p:cNvPr id="531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2" y="2420969"/>
            <a:ext cx="3212509" cy="121180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Радикалды идеяларды насихаттайтын сайттар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видеолар мен чаттарды үнемі қарап отыру.</a:t>
            </a:r>
          </a:p>
        </p:txBody>
      </p:sp>
      <p:pic>
        <p:nvPicPr>
          <p:cNvPr id="5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3106305" y="914305"/>
            <a:ext cx="3812084" cy="5022800"/>
          </a:xfrm>
          <a:prstGeom prst="rect">
            <a:avLst/>
          </a:prstGeom>
        </p:spPr>
      </p:pic>
      <p:pic>
        <p:nvPicPr>
          <p:cNvPr id="53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AB2BE839-44EB-4126-8301-B1A13B60D48E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3497878" y="1305878"/>
            <a:ext cx="381000" cy="381000"/>
          </a:xfrm>
          <a:prstGeom prst="rect">
            <a:avLst/>
          </a:prstGeom>
        </p:spPr>
      </p:pic>
      <p:sp>
        <p:nvSpPr>
          <p:cNvPr id="534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8" y="206787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Әлеуметтік желі</a:t>
            </a:r>
          </a:p>
        </p:txBody>
      </p:sp>
      <p:sp>
        <p:nvSpPr>
          <p:cNvPr id="535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8" y="2420969"/>
            <a:ext cx="3115806" cy="121180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Радикалды топтарға қосылып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олардың идеяларын әлеуметтік желілерде белсенді түрде тарату.</a:t>
            </a:r>
          </a:p>
        </p:txBody>
      </p:sp>
      <p:pic>
        <p:nvPicPr>
          <p:cNvPr id="5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44000" y="4358545"/>
            <a:ext cx="3812084" cy="5022800"/>
          </a:xfrm>
          <a:prstGeom prst="rect">
            <a:avLst/>
          </a:prstGeom>
        </p:spPr>
      </p:pic>
      <p:pic>
        <p:nvPicPr>
          <p:cNvPr id="53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9535573" y="4750118"/>
            <a:ext cx="381000" cy="381000"/>
          </a:xfrm>
          <a:prstGeom prst="rect">
            <a:avLst/>
          </a:prstGeom>
        </p:spPr>
      </p:pic>
      <p:sp>
        <p:nvSpPr>
          <p:cNvPr id="538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3" y="551211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Жалған аккаунт</a:t>
            </a:r>
          </a:p>
        </p:txBody>
      </p:sp>
      <p:sp>
        <p:nvSpPr>
          <p:cNvPr id="539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3" y="5865114"/>
            <a:ext cx="306228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Өзінің жеке басын жасыру мақсатында цифрлық кеңістікте түрлі жалған аккаунттарды ашып жүру.</a:t>
            </a:r>
          </a:p>
        </p:txBody>
      </p:sp>
      <p:pic>
        <p:nvPicPr>
          <p:cNvPr id="5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3106305" y="6080665"/>
            <a:ext cx="3812084" cy="3298775"/>
          </a:xfrm>
          <a:prstGeom prst="rect">
            <a:avLst/>
          </a:prstGeom>
        </p:spPr>
      </p:pic>
      <p:pic>
        <p:nvPicPr>
          <p:cNvPr id="54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3497878" y="6472238"/>
            <a:ext cx="381000" cy="381000"/>
          </a:xfrm>
          <a:prstGeom prst="rect">
            <a:avLst/>
          </a:prstGeom>
        </p:spPr>
      </p:pic>
      <p:sp>
        <p:nvSpPr>
          <p:cNvPr id="542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8" y="723423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Деформация</a:t>
            </a:r>
          </a:p>
        </p:txBody>
      </p:sp>
      <p:sp>
        <p:nvSpPr>
          <p:cNvPr id="543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7" y="7587234"/>
            <a:ext cx="3132715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Радикалды идеология әсерінен азаматтық міндеттерден бас тартып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рәміздерді құрметтемеу.</a:t>
            </a:r>
          </a:p>
        </p:txBody>
      </p:sp>
      <p:pic>
        <p:nvPicPr>
          <p:cNvPr id="5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5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6BFFA6-ADFE-8961-BF6A-03F2CF17363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175" y="28507"/>
            <a:ext cx="2370819" cy="19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4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55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55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55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55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55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555" name="Title text-46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727233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Экстремизм қауіптері</a:t>
            </a:r>
          </a:p>
        </p:txBody>
      </p:sp>
      <p:sp>
        <p:nvSpPr>
          <p:cNvPr id="556" name="Subtitle text-40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658588"/>
            <a:ext cx="7272338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Экстремизмнің жеке адамның санасы мен өміріне тигізетін ауыр зардаптары.</a:t>
            </a:r>
          </a:p>
        </p:txBody>
      </p:sp>
      <p:pic>
        <p:nvPicPr>
          <p:cNvPr id="5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914305"/>
            <a:ext cx="7772400" cy="9525"/>
          </a:xfrm>
          <a:prstGeom prst="rect">
            <a:avLst/>
          </a:prstGeom>
        </p:spPr>
      </p:pic>
      <p:sp>
        <p:nvSpPr>
          <p:cNvPr id="558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8474" y="1128427"/>
            <a:ext cx="297466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01</a:t>
            </a:r>
          </a:p>
        </p:txBody>
      </p:sp>
      <p:sp>
        <p:nvSpPr>
          <p:cNvPr id="559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1105" y="1152239"/>
            <a:ext cx="7348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Сананы басқару</a:t>
            </a:r>
          </a:p>
        </p:txBody>
      </p:sp>
      <p:sp>
        <p:nvSpPr>
          <p:cNvPr id="560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1104" y="1440936"/>
            <a:ext cx="7515075" cy="9040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Деструктивті идеология ойлау қабілетін әлсіретіп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адамды сырттан басқарылатын құралға айналдырады. Бұл жеке тұлғаның еркіндігін жойып, санасын улайды.</a:t>
            </a:r>
          </a:p>
        </p:txBody>
      </p:sp>
      <p:pic>
        <p:nvPicPr>
          <p:cNvPr id="5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2332768"/>
            <a:ext cx="7772400" cy="9525"/>
          </a:xfrm>
          <a:prstGeom prst="rect">
            <a:avLst/>
          </a:prstGeom>
        </p:spPr>
      </p:pic>
      <p:sp>
        <p:nvSpPr>
          <p:cNvPr id="562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0188" y="2546985"/>
            <a:ext cx="366617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02</a:t>
            </a:r>
          </a:p>
        </p:txBody>
      </p:sp>
      <p:sp>
        <p:nvSpPr>
          <p:cNvPr id="563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3492" y="2570798"/>
            <a:ext cx="7300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Психикалық әсер</a:t>
            </a:r>
          </a:p>
        </p:txBody>
      </p:sp>
      <p:sp>
        <p:nvSpPr>
          <p:cNvPr id="564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3492" y="2923794"/>
            <a:ext cx="7300912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Агрессия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фанатизм, қорқыныш және әлеуметтік оқшаулану қалыптасады. Адамның жан дүниесі өзгеріп, қоғамнан алшақтап, деструктивті ортаның ықпалына түседі.</a:t>
            </a:r>
          </a:p>
        </p:txBody>
      </p:sp>
      <p:pic>
        <p:nvPicPr>
          <p:cNvPr id="5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4050792"/>
            <a:ext cx="7772400" cy="9525"/>
          </a:xfrm>
          <a:prstGeom prst="rect">
            <a:avLst/>
          </a:prstGeom>
        </p:spPr>
      </p:pic>
      <p:sp>
        <p:nvSpPr>
          <p:cNvPr id="566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0188" y="4264914"/>
            <a:ext cx="369284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03</a:t>
            </a:r>
          </a:p>
        </p:txBody>
      </p:sp>
      <p:sp>
        <p:nvSpPr>
          <p:cNvPr id="567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6159" y="4288726"/>
            <a:ext cx="72913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Өмір мен саулық</a:t>
            </a:r>
          </a:p>
        </p:txBody>
      </p:sp>
      <p:sp>
        <p:nvSpPr>
          <p:cNvPr id="568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6159" y="4641818"/>
            <a:ext cx="72913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Террористік ұйымдарда адам өмірі құндылық емес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қатысушылар тек «құрбандық» немесе «ресурс» ретінде қарастырылады. Бұл қауіпті жағдай адамның өміріне төнеді.</a:t>
            </a:r>
          </a:p>
        </p:txBody>
      </p:sp>
      <p:pic>
        <p:nvPicPr>
          <p:cNvPr id="5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5768721"/>
            <a:ext cx="7772400" cy="9525"/>
          </a:xfrm>
          <a:prstGeom prst="rect">
            <a:avLst/>
          </a:prstGeom>
        </p:spPr>
      </p:pic>
      <p:sp>
        <p:nvSpPr>
          <p:cNvPr id="570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0188" y="5982938"/>
            <a:ext cx="374047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04</a:t>
            </a:r>
          </a:p>
        </p:txBody>
      </p:sp>
      <p:sp>
        <p:nvSpPr>
          <p:cNvPr id="571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0922" y="6006751"/>
            <a:ext cx="72913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Болашақтан айыру</a:t>
            </a:r>
          </a:p>
        </p:txBody>
      </p:sp>
      <p:sp>
        <p:nvSpPr>
          <p:cNvPr id="572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0922" y="6359747"/>
            <a:ext cx="72913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Білім алу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жұмысқа орналасу және қалыпты өмір сүру мүмкіндіктері жойылады. Деструктивті топтарға қосылу адамды жеке мақсаттары мен жарқын болашағынан айырады.</a:t>
            </a:r>
          </a:p>
        </p:txBody>
      </p:sp>
      <p:pic>
        <p:nvPicPr>
          <p:cNvPr id="57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7486745"/>
            <a:ext cx="7772400" cy="9525"/>
          </a:xfrm>
          <a:prstGeom prst="rect">
            <a:avLst/>
          </a:prstGeom>
        </p:spPr>
      </p:pic>
      <p:pic>
        <p:nvPicPr>
          <p:cNvPr id="5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5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B0EC0F-5954-0B94-59C1-D51E1A7E35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498" y="4829216"/>
            <a:ext cx="4838566" cy="454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7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58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58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58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58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58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161" y="2574321"/>
            <a:ext cx="8060865" cy="5221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85" name="Title text-40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727233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Мемлекеттік қауіптер</a:t>
            </a:r>
          </a:p>
        </p:txBody>
      </p:sp>
      <p:sp>
        <p:nvSpPr>
          <p:cNvPr id="586" name="Subtitle text-46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658588"/>
            <a:ext cx="7272338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Мемлекет пен қоғамның тұрақтылығына тікелей әсер ететін негізгі қауіптер.</a:t>
            </a:r>
          </a:p>
        </p:txBody>
      </p:sp>
      <p:pic>
        <p:nvPicPr>
          <p:cNvPr id="58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914305"/>
            <a:ext cx="7772400" cy="9525"/>
          </a:xfrm>
          <a:prstGeom prst="rect">
            <a:avLst/>
          </a:prstGeom>
        </p:spPr>
      </p:pic>
      <p:sp>
        <p:nvSpPr>
          <p:cNvPr id="588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8474" y="1128427"/>
            <a:ext cx="297466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01</a:t>
            </a:r>
          </a:p>
        </p:txBody>
      </p:sp>
      <p:sp>
        <p:nvSpPr>
          <p:cNvPr id="589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1105" y="1152239"/>
            <a:ext cx="7348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Әлеуметтік</a:t>
            </a:r>
          </a:p>
        </p:txBody>
      </p:sp>
      <p:sp>
        <p:nvSpPr>
          <p:cNvPr id="590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1105" y="1505331"/>
            <a:ext cx="734853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 мен ұлттық бөлінуді тереңдетіп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азаматтар арасында сенімсіздік пен үрейдің орын алуына тікелей жағдай жасайтын негізгі факторлар мен әлеуметтік келіспеушіліктер.</a:t>
            </a:r>
          </a:p>
        </p:txBody>
      </p:sp>
      <p:pic>
        <p:nvPicPr>
          <p:cNvPr id="5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2632234"/>
            <a:ext cx="7772400" cy="9525"/>
          </a:xfrm>
          <a:prstGeom prst="rect">
            <a:avLst/>
          </a:prstGeom>
        </p:spPr>
      </p:pic>
      <p:sp>
        <p:nvSpPr>
          <p:cNvPr id="592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0188" y="2846451"/>
            <a:ext cx="366617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02</a:t>
            </a:r>
          </a:p>
        </p:txBody>
      </p:sp>
      <p:sp>
        <p:nvSpPr>
          <p:cNvPr id="593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3492" y="2870264"/>
            <a:ext cx="7300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Конституциялық</a:t>
            </a:r>
          </a:p>
        </p:txBody>
      </p:sp>
      <p:sp>
        <p:nvSpPr>
          <p:cNvPr id="594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3492" y="3223260"/>
            <a:ext cx="7300912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Заңды билікті мойындамау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мемлекеттік құрылымды күшпен өзгертуге ұмтылу және құқықтық тәртіпті бұзу арқылы еліміздің конституциялық негіздеріне қауіп төндіру әрекеттері.</a:t>
            </a:r>
          </a:p>
        </p:txBody>
      </p:sp>
      <p:pic>
        <p:nvPicPr>
          <p:cNvPr id="5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4350258"/>
            <a:ext cx="7772400" cy="9525"/>
          </a:xfrm>
          <a:prstGeom prst="rect">
            <a:avLst/>
          </a:prstGeom>
        </p:spPr>
      </p:pic>
      <p:sp>
        <p:nvSpPr>
          <p:cNvPr id="596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0188" y="4564380"/>
            <a:ext cx="369284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03</a:t>
            </a:r>
          </a:p>
        </p:txBody>
      </p:sp>
      <p:sp>
        <p:nvSpPr>
          <p:cNvPr id="597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6159" y="4588192"/>
            <a:ext cx="72913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Экономикалық</a:t>
            </a:r>
          </a:p>
        </p:txBody>
      </p:sp>
      <p:sp>
        <p:nvSpPr>
          <p:cNvPr id="598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6159" y="4941284"/>
            <a:ext cx="72913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Инвестиция көлемінің айтарлықтай азаюы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маңызды инфрақұрылым нысандарының бұзылуы және қауіпсіздікті қамтамасыз етуге бағытталған мемлекеттік бюджет шығындарының күрт артуы.</a:t>
            </a:r>
          </a:p>
        </p:txBody>
      </p:sp>
      <p:pic>
        <p:nvPicPr>
          <p:cNvPr id="5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6068187"/>
            <a:ext cx="7772400" cy="9525"/>
          </a:xfrm>
          <a:prstGeom prst="rect">
            <a:avLst/>
          </a:prstGeom>
        </p:spPr>
      </p:pic>
      <p:sp>
        <p:nvSpPr>
          <p:cNvPr id="600" name="::befor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0188" y="6282404"/>
            <a:ext cx="374047" cy="34366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50000"/>
                  </a:srgbClr>
                </a:solidFill>
                <a:latin typeface="Bricolage Grotesque SemiBold" panose="00000700000000000000" pitchFamily="2" charset="0"/>
              </a:rPr>
              <a:t>04</a:t>
            </a:r>
          </a:p>
        </p:txBody>
      </p:sp>
      <p:sp>
        <p:nvSpPr>
          <p:cNvPr id="601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0922" y="6306217"/>
            <a:ext cx="72913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Халықаралық</a:t>
            </a:r>
          </a:p>
        </p:txBody>
      </p:sp>
      <p:sp>
        <p:nvSpPr>
          <p:cNvPr id="602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60922" y="6659213"/>
            <a:ext cx="72913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Мемлекеттің халықаралық аренада тұрақсыз аймақ ретінде қабылдануы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шетелдік серіктестердің сенімінің жоғалуы және жалпы елдің тұрақты даму қарқынының айтарлықтай баяулауы.</a:t>
            </a:r>
          </a:p>
        </p:txBody>
      </p:sp>
      <p:pic>
        <p:nvPicPr>
          <p:cNvPr id="6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7786211"/>
            <a:ext cx="7772400" cy="9525"/>
          </a:xfrm>
          <a:prstGeom prst="rect">
            <a:avLst/>
          </a:prstGeom>
        </p:spPr>
      </p:pic>
      <p:pic>
        <p:nvPicPr>
          <p:cNvPr id="6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6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F2E687-0359-73BF-DE92-8AA14E79A2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0804" y="7319699"/>
            <a:ext cx="3419570" cy="27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0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61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61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61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61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61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615" name="Title text-46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8186738" cy="1190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ҚР Қылмыстық кодексінің баптары</a:t>
            </a:r>
          </a:p>
        </p:txBody>
      </p:sp>
      <p:sp>
        <p:nvSpPr>
          <p:cNvPr id="616" name="Subtitle text-48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2250567"/>
            <a:ext cx="8186738" cy="1152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Қазақстан Республикасының Қылмыстық кодексіне сәйкес террористік және экстремистік әрекеттер үшін жауапкершілік түрлері мен белгіленген жаза шараларының қысқаша шолуы.</a:t>
            </a:r>
          </a:p>
        </p:txBody>
      </p:sp>
      <p:pic>
        <p:nvPicPr>
          <p:cNvPr id="617" name="img-image-diagram-9lANxc-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3924300"/>
            <a:ext cx="8153400" cy="544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115550" y="957411"/>
            <a:ext cx="828675" cy="981075"/>
          </a:xfrm>
          <a:prstGeom prst="rect">
            <a:avLst/>
          </a:prstGeom>
        </p:spPr>
      </p:pic>
      <p:sp>
        <p:nvSpPr>
          <p:cNvPr id="619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06145" y="1300067"/>
            <a:ext cx="4810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Бап</a:t>
            </a:r>
          </a:p>
        </p:txBody>
      </p:sp>
      <p:pic>
        <p:nvPicPr>
          <p:cNvPr id="6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0942882" y="957411"/>
            <a:ext cx="2895600" cy="981075"/>
          </a:xfrm>
          <a:prstGeom prst="rect">
            <a:avLst/>
          </a:prstGeom>
        </p:spPr>
      </p:pic>
      <p:sp>
        <p:nvSpPr>
          <p:cNvPr id="621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09546" y="1300067"/>
            <a:ext cx="15954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Қылмыс түрі</a:t>
            </a:r>
          </a:p>
        </p:txBody>
      </p:sp>
      <p:pic>
        <p:nvPicPr>
          <p:cNvPr id="6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834767" y="957411"/>
            <a:ext cx="3143250" cy="981075"/>
          </a:xfrm>
          <a:prstGeom prst="rect">
            <a:avLst/>
          </a:prstGeom>
        </p:spPr>
      </p:pic>
      <p:sp>
        <p:nvSpPr>
          <p:cNvPr id="623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599063" y="1300067"/>
            <a:ext cx="164306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Жаза шарасы</a:t>
            </a:r>
          </a:p>
        </p:txBody>
      </p:sp>
      <p:pic>
        <p:nvPicPr>
          <p:cNvPr id="6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115550" y="1970484"/>
            <a:ext cx="828675" cy="1419225"/>
          </a:xfrm>
          <a:prstGeom prst="rect">
            <a:avLst/>
          </a:prstGeom>
        </p:spPr>
      </p:pic>
      <p:sp>
        <p:nvSpPr>
          <p:cNvPr id="625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85584" y="2531078"/>
            <a:ext cx="3190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174</a:t>
            </a:r>
          </a:p>
        </p:txBody>
      </p:sp>
      <p:pic>
        <p:nvPicPr>
          <p:cNvPr id="6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0942882" y="1970484"/>
            <a:ext cx="2895600" cy="1419225"/>
          </a:xfrm>
          <a:prstGeom prst="rect">
            <a:avLst/>
          </a:prstGeom>
        </p:spPr>
      </p:pic>
      <p:sp>
        <p:nvSpPr>
          <p:cNvPr id="627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83231" y="2531078"/>
            <a:ext cx="2351913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Алауыздықты қоздыру</a:t>
            </a:r>
          </a:p>
        </p:txBody>
      </p:sp>
      <p:pic>
        <p:nvPicPr>
          <p:cNvPr id="62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3834767" y="1970484"/>
            <a:ext cx="3143250" cy="1419225"/>
          </a:xfrm>
          <a:prstGeom prst="rect">
            <a:avLst/>
          </a:prstGeom>
        </p:spPr>
      </p:pic>
      <p:sp>
        <p:nvSpPr>
          <p:cNvPr id="629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025277" y="2381440"/>
            <a:ext cx="279558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Айыппұл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бас бостандығын шектеу</a:t>
            </a:r>
          </a:p>
        </p:txBody>
      </p:sp>
      <p:pic>
        <p:nvPicPr>
          <p:cNvPr id="6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115645" y="3423094"/>
            <a:ext cx="828675" cy="1419225"/>
          </a:xfrm>
          <a:prstGeom prst="rect">
            <a:avLst/>
          </a:prstGeom>
        </p:spPr>
      </p:pic>
      <p:sp>
        <p:nvSpPr>
          <p:cNvPr id="631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9774" y="3983450"/>
            <a:ext cx="3286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179</a:t>
            </a:r>
          </a:p>
        </p:txBody>
      </p:sp>
      <p:pic>
        <p:nvPicPr>
          <p:cNvPr id="6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0942987" y="3423094"/>
            <a:ext cx="2895600" cy="1419225"/>
          </a:xfrm>
          <a:prstGeom prst="rect">
            <a:avLst/>
          </a:prstGeom>
        </p:spPr>
      </p:pic>
      <p:sp>
        <p:nvSpPr>
          <p:cNvPr id="633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33487" y="3833812"/>
            <a:ext cx="254793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Билікті басып алуды насихаттау</a:t>
            </a:r>
          </a:p>
        </p:txBody>
      </p:sp>
      <p:pic>
        <p:nvPicPr>
          <p:cNvPr id="6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3834777" y="3423094"/>
            <a:ext cx="3143250" cy="1419225"/>
          </a:xfrm>
          <a:prstGeom prst="rect">
            <a:avLst/>
          </a:prstGeom>
        </p:spPr>
      </p:pic>
      <p:sp>
        <p:nvSpPr>
          <p:cNvPr id="635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236065" y="3983449"/>
            <a:ext cx="2741952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Бас бостандығынан айыру</a:t>
            </a:r>
          </a:p>
        </p:txBody>
      </p:sp>
      <p:pic>
        <p:nvPicPr>
          <p:cNvPr id="6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0115550" y="4875461"/>
            <a:ext cx="828675" cy="990600"/>
          </a:xfrm>
          <a:prstGeom prst="rect">
            <a:avLst/>
          </a:prstGeom>
        </p:spPr>
      </p:pic>
      <p:sp>
        <p:nvSpPr>
          <p:cNvPr id="637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76630" y="5218938"/>
            <a:ext cx="3381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182</a:t>
            </a:r>
          </a:p>
        </p:txBody>
      </p:sp>
      <p:pic>
        <p:nvPicPr>
          <p:cNvPr id="6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0942882" y="4875461"/>
            <a:ext cx="2895600" cy="990600"/>
          </a:xfrm>
          <a:prstGeom prst="rect">
            <a:avLst/>
          </a:prstGeom>
        </p:spPr>
      </p:pic>
      <p:sp>
        <p:nvSpPr>
          <p:cNvPr id="639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88732" y="5218937"/>
            <a:ext cx="2743952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Экстремистік топқа қатысу</a:t>
            </a:r>
          </a:p>
        </p:txBody>
      </p:sp>
      <p:pic>
        <p:nvPicPr>
          <p:cNvPr id="6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alphaModFix/>
          </a:blip>
          <a:stretch/>
        </p:blipFill>
        <p:spPr>
          <a:xfrm>
            <a:off x="13834767" y="4875461"/>
            <a:ext cx="3143250" cy="990600"/>
          </a:xfrm>
          <a:prstGeom prst="rect">
            <a:avLst/>
          </a:prstGeom>
        </p:spPr>
      </p:pic>
      <p:sp>
        <p:nvSpPr>
          <p:cNvPr id="641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480667" y="5218937"/>
            <a:ext cx="2292706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Ұзақ мерзімге айыру</a:t>
            </a:r>
          </a:p>
        </p:txBody>
      </p:sp>
      <p:pic>
        <p:nvPicPr>
          <p:cNvPr id="6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0115645" y="5893880"/>
            <a:ext cx="828675" cy="990600"/>
          </a:xfrm>
          <a:prstGeom prst="rect">
            <a:avLst/>
          </a:prstGeom>
        </p:spPr>
      </p:pic>
      <p:sp>
        <p:nvSpPr>
          <p:cNvPr id="643" name="Write a brief description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43578" y="6237351"/>
            <a:ext cx="4048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258</a:t>
            </a:r>
          </a:p>
        </p:txBody>
      </p:sp>
      <p:pic>
        <p:nvPicPr>
          <p:cNvPr id="6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0942987" y="5893880"/>
            <a:ext cx="2895600" cy="990600"/>
          </a:xfrm>
          <a:prstGeom prst="rect">
            <a:avLst/>
          </a:prstGeom>
        </p:spPr>
      </p:pic>
      <p:sp>
        <p:nvSpPr>
          <p:cNvPr id="645" name="Write a brief description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12270" y="6237351"/>
            <a:ext cx="2403729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Әрекетті қаржыландыру</a:t>
            </a:r>
          </a:p>
        </p:txBody>
      </p:sp>
      <p:pic>
        <p:nvPicPr>
          <p:cNvPr id="6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alphaModFix/>
          </a:blip>
          <a:stretch/>
        </p:blipFill>
        <p:spPr>
          <a:xfrm>
            <a:off x="13834777" y="5893880"/>
            <a:ext cx="3143250" cy="990600"/>
          </a:xfrm>
          <a:prstGeom prst="rect">
            <a:avLst/>
          </a:prstGeom>
        </p:spPr>
      </p:pic>
      <p:sp>
        <p:nvSpPr>
          <p:cNvPr id="647" name="Write a brief description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345697" y="6237351"/>
            <a:ext cx="2330997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Мүлікті тәркілеу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айыру</a:t>
            </a:r>
          </a:p>
        </p:txBody>
      </p:sp>
      <p:pic>
        <p:nvPicPr>
          <p:cNvPr id="6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0115645" y="6912388"/>
            <a:ext cx="828675" cy="990600"/>
          </a:xfrm>
          <a:prstGeom prst="rect">
            <a:avLst/>
          </a:prstGeom>
        </p:spPr>
      </p:pic>
      <p:sp>
        <p:nvSpPr>
          <p:cNvPr id="649" name="Write a brief description-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44531" y="7255859"/>
            <a:ext cx="4048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259</a:t>
            </a:r>
          </a:p>
        </p:txBody>
      </p:sp>
      <p:pic>
        <p:nvPicPr>
          <p:cNvPr id="6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0942987" y="6912388"/>
            <a:ext cx="2895600" cy="990600"/>
          </a:xfrm>
          <a:prstGeom prst="rect">
            <a:avLst/>
          </a:prstGeom>
        </p:spPr>
      </p:pic>
      <p:sp>
        <p:nvSpPr>
          <p:cNvPr id="651" name="Write a brief description-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230450" y="7255859"/>
            <a:ext cx="2723675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Адамдарды арбау/даярлау</a:t>
            </a:r>
          </a:p>
        </p:txBody>
      </p:sp>
      <p:pic>
        <p:nvPicPr>
          <p:cNvPr id="6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alphaModFix/>
          </a:blip>
          <a:stretch/>
        </p:blipFill>
        <p:spPr>
          <a:xfrm>
            <a:off x="13834777" y="6912388"/>
            <a:ext cx="3143250" cy="990600"/>
          </a:xfrm>
          <a:prstGeom prst="rect">
            <a:avLst/>
          </a:prstGeom>
        </p:spPr>
      </p:pic>
      <p:sp>
        <p:nvSpPr>
          <p:cNvPr id="653" name="Write a brief description-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236064" y="7255858"/>
            <a:ext cx="2623033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Бас бостандығынан айыру</a:t>
            </a:r>
          </a:p>
        </p:txBody>
      </p:sp>
      <p:pic>
        <p:nvPicPr>
          <p:cNvPr id="6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alphaModFix/>
          </a:blip>
          <a:stretch/>
        </p:blipFill>
        <p:spPr>
          <a:xfrm>
            <a:off x="10115550" y="7930753"/>
            <a:ext cx="828675" cy="1419225"/>
          </a:xfrm>
          <a:prstGeom prst="rect">
            <a:avLst/>
          </a:prstGeom>
        </p:spPr>
      </p:pic>
      <p:sp>
        <p:nvSpPr>
          <p:cNvPr id="655" name="Write a brief description-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33768" y="8491633"/>
            <a:ext cx="42386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260</a:t>
            </a:r>
          </a:p>
        </p:txBody>
      </p:sp>
      <p:pic>
        <p:nvPicPr>
          <p:cNvPr id="6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0942882" y="7930753"/>
            <a:ext cx="2895600" cy="1419225"/>
          </a:xfrm>
          <a:prstGeom prst="rect">
            <a:avLst/>
          </a:prstGeom>
        </p:spPr>
      </p:pic>
      <p:sp>
        <p:nvSpPr>
          <p:cNvPr id="657" name="Write a brief description-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33487" y="8341995"/>
            <a:ext cx="254793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Экстремистік даярлықтан өту</a:t>
            </a:r>
          </a:p>
        </p:txBody>
      </p:sp>
      <p:pic>
        <p:nvPicPr>
          <p:cNvPr id="6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3834767" y="7930753"/>
            <a:ext cx="3143250" cy="1419225"/>
          </a:xfrm>
          <a:prstGeom prst="rect">
            <a:avLst/>
          </a:prstGeom>
        </p:spPr>
      </p:pic>
      <p:sp>
        <p:nvSpPr>
          <p:cNvPr id="659" name="Write a brief description-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236065" y="8491632"/>
            <a:ext cx="2623032" cy="28847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Бас бостандығынан айыру</a:t>
            </a:r>
          </a:p>
        </p:txBody>
      </p:sp>
      <p:pic>
        <p:nvPicPr>
          <p:cNvPr id="6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6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9DA1B4-A7FD-E9B2-6F18-DB7AB617DC9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6" y="8036433"/>
            <a:ext cx="2418634" cy="217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6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66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66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66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66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67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671" name="Title text-40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71360"/>
            <a:ext cx="1091088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Діни қызмет туралы заң талаптары</a:t>
            </a:r>
          </a:p>
        </p:txBody>
      </p:sp>
      <p:sp>
        <p:nvSpPr>
          <p:cNvPr id="672" name="Subtitle text-49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715643"/>
            <a:ext cx="10910888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Діни бірлестіктер қызметінің талаптары: міндетті тіркеу</a:t>
            </a:r>
            <a:r>
              <a:rPr lang="en-US" sz="2100" spc="-15" dirty="0">
                <a:solidFill>
                  <a:srgbClr val="03083C"/>
                </a:solidFill>
                <a:latin typeface="DM Sans" panose="00000700000000000000" pitchFamily="2" charset="0"/>
              </a:rPr>
              <a:t>, заңды мақсаттарды ұстану, қоғамдық тәртіп, діни әдебиеттерді бақылау және миссионерлік қызметке рұқсат алу қажет.</a:t>
            </a:r>
          </a:p>
        </p:txBody>
      </p:sp>
      <p:pic>
        <p:nvPicPr>
          <p:cNvPr id="67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451" y="3009751"/>
            <a:ext cx="7698284" cy="3089225"/>
          </a:xfrm>
          <a:prstGeom prst="rect">
            <a:avLst/>
          </a:prstGeom>
        </p:spPr>
      </p:pic>
      <p:pic>
        <p:nvPicPr>
          <p:cNvPr id="674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10678" y="3248882"/>
            <a:ext cx="381000" cy="381000"/>
          </a:xfrm>
          <a:prstGeom prst="rect">
            <a:avLst/>
          </a:prstGeom>
        </p:spPr>
      </p:pic>
      <p:sp>
        <p:nvSpPr>
          <p:cNvPr id="675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4163187"/>
            <a:ext cx="7253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Міндетті тіркеу</a:t>
            </a:r>
          </a:p>
        </p:txBody>
      </p:sp>
      <p:sp>
        <p:nvSpPr>
          <p:cNvPr id="676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4649724"/>
            <a:ext cx="72532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Діни ұйымдар міндетті түрде мемлекеттік органдарда тіркелуі тиіс. Тіркеусіз жұмыс істеуге заңмен тыйым салынады және бұл заңды қызметтің алғашқы шарты болып табылады.</a:t>
            </a:r>
          </a:p>
        </p:txBody>
      </p:sp>
      <p:pic>
        <p:nvPicPr>
          <p:cNvPr id="6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220105" y="3009805"/>
            <a:ext cx="7698284" cy="3089225"/>
          </a:xfrm>
          <a:prstGeom prst="rect">
            <a:avLst/>
          </a:prstGeom>
        </p:spPr>
      </p:pic>
      <p:pic>
        <p:nvPicPr>
          <p:cNvPr id="678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459182" y="3248882"/>
            <a:ext cx="381000" cy="381000"/>
          </a:xfrm>
          <a:prstGeom prst="rect">
            <a:avLst/>
          </a:prstGeom>
        </p:spPr>
      </p:pic>
      <p:sp>
        <p:nvSpPr>
          <p:cNvPr id="679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59182" y="4163187"/>
            <a:ext cx="7253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Заңды мақсаттар</a:t>
            </a:r>
          </a:p>
        </p:txBody>
      </p:sp>
      <p:sp>
        <p:nvSpPr>
          <p:cNvPr id="680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59182" y="4649724"/>
            <a:ext cx="72532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Діни бірлестіктер тек діни қызметпен айналысуы керек. Саясатқа араласуға немесе экстремистік идеяларды насихаттауға заңмен қатаң тыйым салынады және бақыланады.</a:t>
            </a:r>
          </a:p>
        </p:txBody>
      </p:sp>
      <p:pic>
        <p:nvPicPr>
          <p:cNvPr id="6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71451" y="6239024"/>
            <a:ext cx="5078909" cy="3089225"/>
          </a:xfrm>
          <a:prstGeom prst="rect">
            <a:avLst/>
          </a:prstGeom>
        </p:spPr>
      </p:pic>
      <p:pic>
        <p:nvPicPr>
          <p:cNvPr id="68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610678" y="6478143"/>
            <a:ext cx="381000" cy="381000"/>
          </a:xfrm>
          <a:prstGeom prst="rect">
            <a:avLst/>
          </a:prstGeom>
        </p:spPr>
      </p:pic>
      <p:sp>
        <p:nvSpPr>
          <p:cNvPr id="683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Қоғамдық тәртіп</a:t>
            </a:r>
          </a:p>
        </p:txBody>
      </p:sp>
      <p:sp>
        <p:nvSpPr>
          <p:cNvPr id="684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Діни шаралар өткізгенде қоғамдық тәртіпті және азаматтардың тыныштығын сақтау міндетті. Кез келген іс-шара қоғамдық қауіпсіздік нормаларына сәйкес болуы керек.</a:t>
            </a:r>
          </a:p>
        </p:txBody>
      </p:sp>
      <p:pic>
        <p:nvPicPr>
          <p:cNvPr id="6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6603873" y="6239066"/>
            <a:ext cx="5078909" cy="3089225"/>
          </a:xfrm>
          <a:prstGeom prst="rect">
            <a:avLst/>
          </a:prstGeom>
        </p:spPr>
      </p:pic>
      <p:pic>
        <p:nvPicPr>
          <p:cNvPr id="68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6842950" y="6478143"/>
            <a:ext cx="381000" cy="381000"/>
          </a:xfrm>
          <a:prstGeom prst="rect">
            <a:avLst/>
          </a:prstGeom>
        </p:spPr>
      </p:pic>
      <p:sp>
        <p:nvSpPr>
          <p:cNvPr id="687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42950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Діни басылымдар</a:t>
            </a:r>
          </a:p>
        </p:txBody>
      </p:sp>
      <p:sp>
        <p:nvSpPr>
          <p:cNvPr id="688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42950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Діни материалдарды тарату заң талаптарына сай болуы қажет. Экстремистік идеяларды насихаттайтын немесе заңға қайшы келетін кез келген материалдарға тыйым салынады.</a:t>
            </a:r>
          </a:p>
        </p:txBody>
      </p:sp>
      <p:pic>
        <p:nvPicPr>
          <p:cNvPr id="6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1836003" y="6239024"/>
            <a:ext cx="5078909" cy="3089225"/>
          </a:xfrm>
          <a:prstGeom prst="rect">
            <a:avLst/>
          </a:prstGeom>
        </p:spPr>
      </p:pic>
      <p:pic>
        <p:nvPicPr>
          <p:cNvPr id="690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  <a:extLst>
              <a:ext uri="{1A935C5D-C7D6-4555-84F4-20F1B30442E3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2075224" y="6478143"/>
            <a:ext cx="381000" cy="381000"/>
          </a:xfrm>
          <a:prstGeom prst="rect">
            <a:avLst/>
          </a:prstGeom>
        </p:spPr>
      </p:pic>
      <p:sp>
        <p:nvSpPr>
          <p:cNvPr id="691" name="Write a concise heading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75224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Миссионерлік</a:t>
            </a:r>
          </a:p>
        </p:txBody>
      </p:sp>
      <p:sp>
        <p:nvSpPr>
          <p:cNvPr id="692" name="Write a brief description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75224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Шет елден келіп дін тарату үшін арнайы мемлекеттік рұқсат алу қажет. Бұл процесс заңмен қатаң реттеледі және оның орындалуы тұрақты бақылауда болуы керек.</a:t>
            </a:r>
          </a:p>
        </p:txBody>
      </p:sp>
      <p:pic>
        <p:nvPicPr>
          <p:cNvPr id="6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6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B5D1ED-FD7B-4056-645B-2508CDAC575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0470" y="107393"/>
            <a:ext cx="3622738" cy="340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9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69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70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70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70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70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704" name="Title text-46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71360"/>
            <a:ext cx="1091088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Қазақстандағы терроризм сабақтары</a:t>
            </a:r>
          </a:p>
        </p:txBody>
      </p:sp>
      <p:sp>
        <p:nvSpPr>
          <p:cNvPr id="705" name="Subtitle text-45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4" y="1715643"/>
            <a:ext cx="11829993" cy="74661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Тәуелсіздік жылдарындағы 18 ірі террористік әрекет 106 адамның өмірін қиды. Бұл оқиғалар қауіпсіздік пен қоғамдық тұрақтылықтың маңызын көрсететін ауыр тарихи сабақ болды.</a:t>
            </a:r>
          </a:p>
        </p:txBody>
      </p:sp>
      <p:pic>
        <p:nvPicPr>
          <p:cNvPr id="7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3009805"/>
            <a:ext cx="7698284" cy="3089225"/>
          </a:xfrm>
          <a:prstGeom prst="rect">
            <a:avLst/>
          </a:prstGeom>
        </p:spPr>
      </p:pic>
      <p:pic>
        <p:nvPicPr>
          <p:cNvPr id="70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10678" y="3248882"/>
            <a:ext cx="381000" cy="381000"/>
          </a:xfrm>
          <a:prstGeom prst="rect">
            <a:avLst/>
          </a:prstGeom>
        </p:spPr>
      </p:pic>
      <p:sp>
        <p:nvSpPr>
          <p:cNvPr id="708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4163187"/>
            <a:ext cx="7253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Ақтөбе </a:t>
            </a:r>
            <a:r>
              <a:rPr lang="en-US" sz="2100" spc="-36" dirty="0">
                <a:solidFill>
                  <a:srgbClr val="03083C"/>
                </a:solidFill>
                <a:latin typeface="Bricolage Grotesque SemiBold" panose="00000700000000000000" pitchFamily="2" charset="0"/>
              </a:rPr>
              <a:t>(2011)</a:t>
            </a:r>
          </a:p>
        </p:txBody>
      </p:sp>
      <p:sp>
        <p:nvSpPr>
          <p:cNvPr id="709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7" y="4649723"/>
            <a:ext cx="7459111" cy="9040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2011 жылы Ақтөбеде орын алған лаңкестік әрекеттер елдегі қауіпсіздік жүйесінің осал тұстарын көрсетіп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қоғамда үлкен дүрбелең мен қауіп-қатер тудырды.</a:t>
            </a:r>
          </a:p>
        </p:txBody>
      </p:sp>
      <p:pic>
        <p:nvPicPr>
          <p:cNvPr id="7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220105" y="3009805"/>
            <a:ext cx="7698284" cy="3089225"/>
          </a:xfrm>
          <a:prstGeom prst="rect">
            <a:avLst/>
          </a:prstGeom>
        </p:spPr>
      </p:pic>
      <p:pic>
        <p:nvPicPr>
          <p:cNvPr id="71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459182" y="3248882"/>
            <a:ext cx="381000" cy="381000"/>
          </a:xfrm>
          <a:prstGeom prst="rect">
            <a:avLst/>
          </a:prstGeom>
        </p:spPr>
      </p:pic>
      <p:sp>
        <p:nvSpPr>
          <p:cNvPr id="712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59182" y="4163187"/>
            <a:ext cx="7253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Ақтөбе </a:t>
            </a:r>
            <a:r>
              <a:rPr lang="en-US" sz="2100" spc="-36" dirty="0">
                <a:solidFill>
                  <a:srgbClr val="03083C"/>
                </a:solidFill>
                <a:latin typeface="Bricolage Grotesque SemiBold" panose="00000700000000000000" pitchFamily="2" charset="0"/>
              </a:rPr>
              <a:t>(2016)</a:t>
            </a:r>
          </a:p>
        </p:txBody>
      </p:sp>
      <p:sp>
        <p:nvSpPr>
          <p:cNvPr id="713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59182" y="4649724"/>
            <a:ext cx="72532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2016 жылы қару-жарақ дүкендері мен әскери бөлімге жасалған шабуылдар бейбіт тұрғындар мен әскерилердің өмірін қиып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қауіпсіздікті күшейтуді талап </a:t>
            </a:r>
            <a:r>
              <a:rPr lang="en-US" sz="1650" spc="-12" dirty="0" err="1">
                <a:solidFill>
                  <a:srgbClr val="03083C"/>
                </a:solidFill>
                <a:latin typeface="DM Sans" panose="00000700000000000000" pitchFamily="2" charset="0"/>
              </a:rPr>
              <a:t>етті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.</a:t>
            </a:r>
          </a:p>
        </p:txBody>
      </p:sp>
      <p:pic>
        <p:nvPicPr>
          <p:cNvPr id="7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71505" y="6239066"/>
            <a:ext cx="5078909" cy="3089225"/>
          </a:xfrm>
          <a:prstGeom prst="rect">
            <a:avLst/>
          </a:prstGeom>
        </p:spPr>
      </p:pic>
      <p:pic>
        <p:nvPicPr>
          <p:cNvPr id="71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610678" y="6478143"/>
            <a:ext cx="381000" cy="381000"/>
          </a:xfrm>
          <a:prstGeom prst="rect">
            <a:avLst/>
          </a:prstGeom>
        </p:spPr>
      </p:pic>
      <p:sp>
        <p:nvSpPr>
          <p:cNvPr id="716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Тараз </a:t>
            </a:r>
            <a:r>
              <a:rPr lang="en-US" sz="2100" spc="-36" dirty="0">
                <a:solidFill>
                  <a:srgbClr val="03083C"/>
                </a:solidFill>
                <a:latin typeface="Bricolage Grotesque SemiBold" panose="00000700000000000000" pitchFamily="2" charset="0"/>
              </a:rPr>
              <a:t>(2011)</a:t>
            </a:r>
          </a:p>
        </p:txBody>
      </p:sp>
      <p:sp>
        <p:nvSpPr>
          <p:cNvPr id="717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Лаңкестің өзін-өзі жаруы салдарынан полиция қызметкерлері мен қарапайым тұрғындар жапа шекті. Бұл оқиға елдегі қауіпсіздік шараларын қайта қарауға себеп болды.</a:t>
            </a:r>
          </a:p>
        </p:txBody>
      </p:sp>
      <p:pic>
        <p:nvPicPr>
          <p:cNvPr id="7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6603873" y="6239066"/>
            <a:ext cx="5078909" cy="3089225"/>
          </a:xfrm>
          <a:prstGeom prst="rect">
            <a:avLst/>
          </a:prstGeom>
        </p:spPr>
      </p:pic>
      <p:pic>
        <p:nvPicPr>
          <p:cNvPr id="719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6842950" y="6478143"/>
            <a:ext cx="381000" cy="381000"/>
          </a:xfrm>
          <a:prstGeom prst="rect">
            <a:avLst/>
          </a:prstGeom>
        </p:spPr>
      </p:pic>
      <p:sp>
        <p:nvSpPr>
          <p:cNvPr id="720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42950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Алматы </a:t>
            </a:r>
            <a:r>
              <a:rPr lang="en-US" sz="2100" spc="-36" dirty="0">
                <a:solidFill>
                  <a:srgbClr val="03083C"/>
                </a:solidFill>
                <a:latin typeface="Bricolage Grotesque SemiBold" panose="00000700000000000000" pitchFamily="2" charset="0"/>
              </a:rPr>
              <a:t>(2016)</a:t>
            </a:r>
          </a:p>
        </p:txBody>
      </p:sp>
      <p:sp>
        <p:nvSpPr>
          <p:cNvPr id="721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42950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Полиция учаскесіне жасалған қарулы шабуыл қала орталығында үлкен алаңдаушылық тудырды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бірнеше қызметкер қаза тауып, қоғамдық тұрақтылыққа нұқсан келтірді.</a:t>
            </a:r>
          </a:p>
        </p:txBody>
      </p:sp>
      <p:pic>
        <p:nvPicPr>
          <p:cNvPr id="7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1836146" y="6239066"/>
            <a:ext cx="5078909" cy="3089225"/>
          </a:xfrm>
          <a:prstGeom prst="rect">
            <a:avLst/>
          </a:prstGeom>
        </p:spPr>
      </p:pic>
      <p:pic>
        <p:nvPicPr>
          <p:cNvPr id="72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2075224" y="6478143"/>
            <a:ext cx="381000" cy="381000"/>
          </a:xfrm>
          <a:prstGeom prst="rect">
            <a:avLst/>
          </a:prstGeom>
        </p:spPr>
      </p:pic>
      <p:sp>
        <p:nvSpPr>
          <p:cNvPr id="724" name="Write a concise heading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75224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Зардабы</a:t>
            </a:r>
          </a:p>
        </p:txBody>
      </p:sp>
      <p:sp>
        <p:nvSpPr>
          <p:cNvPr id="725" name="Write a brief description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75224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Әкесін күткен бала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баласын күткен ата-ананың қайғысы — сананы улаған қатыгездіктің нәтижесі. Бұл оқиғалар қоғамдық келісім мен бірліктің маңыздылығын көрсетеді.</a:t>
            </a:r>
          </a:p>
        </p:txBody>
      </p:sp>
      <p:pic>
        <p:nvPicPr>
          <p:cNvPr id="7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7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7895D8-FB5E-4D12-3A73-110109837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0470" y="120811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0">
        <p14:prism isContent="1" isInverted="1"/>
      </p:transition>
    </mc:Choice>
    <mc:Fallback xmlns="">
      <p:transition spd="slow" advTm="6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3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73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73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73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73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73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737" name="Title text-41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71360"/>
            <a:ext cx="1091088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Экстремизмге қарсы дағдылар</a:t>
            </a:r>
          </a:p>
        </p:txBody>
      </p:sp>
      <p:sp>
        <p:nvSpPr>
          <p:cNvPr id="738" name="Subtitle text-49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4" y="1715643"/>
            <a:ext cx="11288427" cy="113133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Радикалды идеологияларға қарсы тұру үшін қажетті ақпараттық сауаттылық</a:t>
            </a:r>
            <a:r>
              <a:rPr lang="en-US" sz="2100" spc="-15" dirty="0">
                <a:solidFill>
                  <a:srgbClr val="03083C"/>
                </a:solidFill>
                <a:latin typeface="DM Sans" panose="00000700000000000000" pitchFamily="2" charset="0"/>
              </a:rPr>
              <a:t>, сыни ойлау, эмоционалды тұрақтылық және цифрлық қауіпсіздік дағдыларын дамытудың маңыздылығы.</a:t>
            </a:r>
          </a:p>
        </p:txBody>
      </p:sp>
      <p:pic>
        <p:nvPicPr>
          <p:cNvPr id="7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3009805"/>
            <a:ext cx="7698284" cy="3089225"/>
          </a:xfrm>
          <a:prstGeom prst="rect">
            <a:avLst/>
          </a:prstGeom>
        </p:spPr>
      </p:pic>
      <p:pic>
        <p:nvPicPr>
          <p:cNvPr id="740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10678" y="3248882"/>
            <a:ext cx="381000" cy="381000"/>
          </a:xfrm>
          <a:prstGeom prst="rect">
            <a:avLst/>
          </a:prstGeom>
        </p:spPr>
      </p:pic>
      <p:sp>
        <p:nvSpPr>
          <p:cNvPr id="741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4163187"/>
            <a:ext cx="7253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Сыни ойлау</a:t>
            </a:r>
          </a:p>
        </p:txBody>
      </p:sp>
      <p:sp>
        <p:nvSpPr>
          <p:cNvPr id="742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4649724"/>
            <a:ext cx="72532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Ақпаратты терең талдау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оның сенімділігін тексеру және манипуляциялық әдістерді анықтау арқылы жалған деректер мен қоғамды адастырушы хабарламалардан қорғану дағдысы.</a:t>
            </a:r>
          </a:p>
        </p:txBody>
      </p:sp>
      <p:pic>
        <p:nvPicPr>
          <p:cNvPr id="7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220105" y="3009805"/>
            <a:ext cx="7698284" cy="3089225"/>
          </a:xfrm>
          <a:prstGeom prst="rect">
            <a:avLst/>
          </a:prstGeom>
        </p:spPr>
      </p:pic>
      <p:pic>
        <p:nvPicPr>
          <p:cNvPr id="744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459182" y="3248882"/>
            <a:ext cx="381000" cy="381000"/>
          </a:xfrm>
          <a:prstGeom prst="rect">
            <a:avLst/>
          </a:prstGeom>
        </p:spPr>
      </p:pic>
      <p:sp>
        <p:nvSpPr>
          <p:cNvPr id="745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59182" y="4163187"/>
            <a:ext cx="7253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Медиа сауаттылық</a:t>
            </a:r>
          </a:p>
        </p:txBody>
      </p:sp>
      <p:sp>
        <p:nvSpPr>
          <p:cNvPr id="746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59182" y="4649724"/>
            <a:ext cx="725328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Жалған ақпаратты 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(фейк) жылдам тану және діни немесе саяси мәтіндердің түпкі мағынасын контекстен бөліп қарастыру арқылы жаңалықтарды дұрыс қабылдау қабілеті.</a:t>
            </a:r>
          </a:p>
        </p:txBody>
      </p:sp>
      <p:pic>
        <p:nvPicPr>
          <p:cNvPr id="7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71505" y="6239066"/>
            <a:ext cx="5078909" cy="3089225"/>
          </a:xfrm>
          <a:prstGeom prst="rect">
            <a:avLst/>
          </a:prstGeom>
        </p:spPr>
      </p:pic>
      <p:pic>
        <p:nvPicPr>
          <p:cNvPr id="748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610678" y="6478143"/>
            <a:ext cx="381000" cy="381000"/>
          </a:xfrm>
          <a:prstGeom prst="rect">
            <a:avLst/>
          </a:prstGeom>
        </p:spPr>
      </p:pic>
      <p:sp>
        <p:nvSpPr>
          <p:cNvPr id="749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Эмоциялық күй</a:t>
            </a:r>
          </a:p>
        </p:txBody>
      </p:sp>
      <p:sp>
        <p:nvSpPr>
          <p:cNvPr id="750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0678" y="7878985"/>
            <a:ext cx="502635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Күйзеліс немесе әділетсіздік сезімі кезінде өзіңді бақылауда ұстау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радикалды идеологиялардың эмоцияға әсер ететін риторикасына берілмеу және байыпты шешім қабылдау.</a:t>
            </a:r>
          </a:p>
        </p:txBody>
      </p:sp>
      <p:pic>
        <p:nvPicPr>
          <p:cNvPr id="7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6603873" y="6239066"/>
            <a:ext cx="5078909" cy="3089225"/>
          </a:xfrm>
          <a:prstGeom prst="rect">
            <a:avLst/>
          </a:prstGeom>
        </p:spPr>
      </p:pic>
      <p:pic>
        <p:nvPicPr>
          <p:cNvPr id="75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6842950" y="6478143"/>
            <a:ext cx="381000" cy="381000"/>
          </a:xfrm>
          <a:prstGeom prst="rect">
            <a:avLst/>
          </a:prstGeom>
        </p:spPr>
      </p:pic>
      <p:sp>
        <p:nvSpPr>
          <p:cNvPr id="753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42950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Цифрлық қауіп</a:t>
            </a:r>
          </a:p>
        </p:txBody>
      </p:sp>
      <p:sp>
        <p:nvSpPr>
          <p:cNvPr id="754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42950" y="7878985"/>
            <a:ext cx="463391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Күмәнді аккаунттармен байланыс орнатпау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жабық чаттар мен экстремистік топтарға қосылудан бас тарту арқылы желідегі қауіпті контенттерден өзіңді алшақ ұстау әдісі.</a:t>
            </a:r>
          </a:p>
        </p:txBody>
      </p:sp>
      <p:pic>
        <p:nvPicPr>
          <p:cNvPr id="7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1836146" y="6239066"/>
            <a:ext cx="5078909" cy="3089225"/>
          </a:xfrm>
          <a:prstGeom prst="rect">
            <a:avLst/>
          </a:prstGeom>
        </p:spPr>
      </p:pic>
      <p:pic>
        <p:nvPicPr>
          <p:cNvPr id="75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2075224" y="6478143"/>
            <a:ext cx="381000" cy="381000"/>
          </a:xfrm>
          <a:prstGeom prst="rect">
            <a:avLst/>
          </a:prstGeom>
        </p:spPr>
      </p:pic>
      <p:sp>
        <p:nvSpPr>
          <p:cNvPr id="757" name="Write a concise heading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75224" y="7392448"/>
            <a:ext cx="46339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Төзімділік</a:t>
            </a:r>
          </a:p>
        </p:txBody>
      </p:sp>
      <p:sp>
        <p:nvSpPr>
          <p:cNvPr id="758" name="Write a brief description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75223" y="7878985"/>
            <a:ext cx="4851165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Өмірдегі қиындықтар мен келеңсіз жағдайларды заңды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бейбіт жолмен шешу, әртүрлі көзқарастарға құрметпен қарау және радикалды ортадан ішкі бағытты сақтай алу қабілеті.</a:t>
            </a:r>
          </a:p>
        </p:txBody>
      </p:sp>
      <p:pic>
        <p:nvPicPr>
          <p:cNvPr id="7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7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F859F2-4A4F-31A7-3ADE-6432FEBED3D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858" y="105338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>
        <p14:prism isContent="1"/>
      </p:transition>
    </mc:Choice>
    <mc:Fallback xmlns="">
      <p:transition spd="slow" advTm="6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6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76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76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76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76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76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770" name="Title text-41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71360"/>
            <a:ext cx="1091088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Отбасы тәрбиесі және құндылық</a:t>
            </a:r>
          </a:p>
        </p:txBody>
      </p:sp>
      <p:sp>
        <p:nvSpPr>
          <p:cNvPr id="771" name="Subtitle text-47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715643"/>
            <a:ext cx="10910888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Отбасы - тәрбие бесігі. Ұлттық құндылықтарды дарыту арқылы жас ұрпақты саналы</a:t>
            </a:r>
            <a:r>
              <a:rPr lang="en-US" sz="2100" spc="-15" dirty="0">
                <a:solidFill>
                  <a:srgbClr val="03083C"/>
                </a:solidFill>
                <a:latin typeface="DM Sans" panose="00000700000000000000" pitchFamily="2" charset="0"/>
              </a:rPr>
              <a:t>, адамгершілігі мол, еңбекқор және ұлтжанды етіп тәрбиелеу негізгі мақсатымыз.</a:t>
            </a:r>
          </a:p>
        </p:txBody>
      </p:sp>
      <p:pic>
        <p:nvPicPr>
          <p:cNvPr id="7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428750" y="2986831"/>
            <a:ext cx="7698284" cy="3089225"/>
          </a:xfrm>
          <a:prstGeom prst="rect">
            <a:avLst/>
          </a:prstGeom>
        </p:spPr>
      </p:pic>
      <p:pic>
        <p:nvPicPr>
          <p:cNvPr id="77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67828" y="3225927"/>
            <a:ext cx="381000" cy="381000"/>
          </a:xfrm>
          <a:prstGeom prst="rect">
            <a:avLst/>
          </a:prstGeom>
        </p:spPr>
      </p:pic>
      <p:sp>
        <p:nvSpPr>
          <p:cNvPr id="774" name="-1058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67828" y="4119086"/>
            <a:ext cx="2262188" cy="295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Шартсыз махаббат</a:t>
            </a:r>
          </a:p>
        </p:txBody>
      </p:sp>
      <p:sp>
        <p:nvSpPr>
          <p:cNvPr id="775" name="-1087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67828" y="4637342"/>
            <a:ext cx="7375028" cy="9040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Баланы бар болғаны үшін қабылдау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сенімге негізделген ашық қарым-қатынас орнату арқылы баланың жеке тұлға ретінде дамуына қолдау көрсету.</a:t>
            </a:r>
          </a:p>
        </p:txBody>
      </p:sp>
      <p:pic>
        <p:nvPicPr>
          <p:cNvPr id="7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277255" y="2986850"/>
            <a:ext cx="7698284" cy="3089225"/>
          </a:xfrm>
          <a:prstGeom prst="rect">
            <a:avLst/>
          </a:prstGeom>
        </p:spPr>
      </p:pic>
      <p:pic>
        <p:nvPicPr>
          <p:cNvPr id="77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516428" y="3225927"/>
            <a:ext cx="381000" cy="381000"/>
          </a:xfrm>
          <a:prstGeom prst="rect">
            <a:avLst/>
          </a:prstGeom>
        </p:spPr>
      </p:pic>
      <p:sp>
        <p:nvSpPr>
          <p:cNvPr id="778" name="-1113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16428" y="4119086"/>
            <a:ext cx="2290762" cy="295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Ұлттық құндылық</a:t>
            </a:r>
          </a:p>
        </p:txBody>
      </p:sp>
      <p:sp>
        <p:nvSpPr>
          <p:cNvPr id="779" name="-1123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16427" y="4637342"/>
            <a:ext cx="7455967" cy="9040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Зайырлылық – мемлекеттің барлық діни сенім бостандығын тең қорғауы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ұлттық мәдениет пен салт-дәстүрлерді заманауи бағытта сақтау және дамыту.</a:t>
            </a:r>
          </a:p>
        </p:txBody>
      </p:sp>
      <p:pic>
        <p:nvPicPr>
          <p:cNvPr id="7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428750" y="6215658"/>
            <a:ext cx="5078909" cy="3089225"/>
          </a:xfrm>
          <a:prstGeom prst="rect">
            <a:avLst/>
          </a:prstGeom>
        </p:spPr>
      </p:pic>
      <p:pic>
        <p:nvPicPr>
          <p:cNvPr id="78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B73985A9-A8C6-4C1C-B5AB-FA7539576FAF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667828" y="6454807"/>
            <a:ext cx="381000" cy="381000"/>
          </a:xfrm>
          <a:prstGeom prst="rect">
            <a:avLst/>
          </a:prstGeom>
        </p:spPr>
      </p:pic>
      <p:sp>
        <p:nvSpPr>
          <p:cNvPr id="782" name="-1124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67828" y="7347966"/>
            <a:ext cx="1681162" cy="295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Адамгершілік</a:t>
            </a:r>
          </a:p>
        </p:txBody>
      </p:sp>
      <p:sp>
        <p:nvSpPr>
          <p:cNvPr id="783" name="-1125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67827" y="7866221"/>
            <a:ext cx="4839499" cy="121180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Абай атамыз дәріптеген әділеттік пен адамды құрметтеу қағидаттарын сақтау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жас ұрпақтың бойына ізгілік пен жанашырлық қасиеттерін сіңіру.</a:t>
            </a:r>
          </a:p>
        </p:txBody>
      </p:sp>
      <p:pic>
        <p:nvPicPr>
          <p:cNvPr id="7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6660952" y="6215658"/>
            <a:ext cx="5078909" cy="3089225"/>
          </a:xfrm>
          <a:prstGeom prst="rect">
            <a:avLst/>
          </a:prstGeom>
        </p:spPr>
      </p:pic>
      <p:pic>
        <p:nvPicPr>
          <p:cNvPr id="78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6900196" y="6454807"/>
            <a:ext cx="381000" cy="381000"/>
          </a:xfrm>
          <a:prstGeom prst="rect">
            <a:avLst/>
          </a:prstGeom>
        </p:spPr>
      </p:pic>
      <p:sp>
        <p:nvSpPr>
          <p:cNvPr id="786" name="-1126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00196" y="7347966"/>
            <a:ext cx="1957388" cy="295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Бірлік пен еңбек</a:t>
            </a:r>
          </a:p>
        </p:txBody>
      </p:sp>
      <p:sp>
        <p:nvSpPr>
          <p:cNvPr id="787" name="-1127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00195" y="7866221"/>
            <a:ext cx="4839665" cy="9040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Қаныш Сәтпаев пен Әлихан Бөкейханов сынды тұлғалардың еңбекқорлық пен патриотизм үлгісін ұстану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отанды сүйе білу және бірлесе еңбек ету.</a:t>
            </a:r>
          </a:p>
        </p:txBody>
      </p:sp>
      <p:pic>
        <p:nvPicPr>
          <p:cNvPr id="7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1893486" y="6215729"/>
            <a:ext cx="5078909" cy="3089225"/>
          </a:xfrm>
          <a:prstGeom prst="rect">
            <a:avLst/>
          </a:prstGeom>
        </p:spPr>
      </p:pic>
      <p:pic>
        <p:nvPicPr>
          <p:cNvPr id="789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2132659" y="6454807"/>
            <a:ext cx="381000" cy="381000"/>
          </a:xfrm>
          <a:prstGeom prst="rect">
            <a:avLst/>
          </a:prstGeom>
        </p:spPr>
      </p:pic>
      <p:sp>
        <p:nvSpPr>
          <p:cNvPr id="790" name="-1128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32659" y="7347966"/>
            <a:ext cx="1938338" cy="295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Болашақ тәрбие</a:t>
            </a:r>
          </a:p>
        </p:txBody>
      </p:sp>
      <p:sp>
        <p:nvSpPr>
          <p:cNvPr id="791" name="-1129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32659" y="7866221"/>
            <a:ext cx="4640714" cy="121180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Біздің мақсатымыз – жастарды білімді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мейірімді және бірлігі бекем, ел қамын ойлайтын ұлтжанды азамат етіп тәрбиелеу, болашаққа шын сеніммен қарау.</a:t>
            </a:r>
          </a:p>
        </p:txBody>
      </p:sp>
      <p:pic>
        <p:nvPicPr>
          <p:cNvPr id="7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7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A5CFEF-C1C1-4522-64E6-BDD3EF3F005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190" y="107393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0000">
        <p14:switch dir="r"/>
      </p:transition>
    </mc:Choice>
    <mc:Fallback xmlns="">
      <p:transition spd="slow" advTm="6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97" name="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99" name="Title text-45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8974" y="1549813"/>
            <a:ext cx="13739812" cy="3819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9990"/>
              </a:lnSpc>
            </a:pPr>
            <a:r>
              <a:rPr lang="en-US" sz="9000" spc="-153" dirty="0">
                <a:solidFill>
                  <a:srgbClr val="FFFFFF">
                    <a:alpha val="100000"/>
                  </a:srgbClr>
                </a:solidFill>
                <a:latin typeface="Bricolage Grotesque SemiBold" panose="00000700000000000000" pitchFamily="2" charset="0"/>
              </a:rPr>
              <a:t>Бірлік пен қауіпсіздік – жарқын болашақтың кепілі</a:t>
            </a:r>
          </a:p>
        </p:txBody>
      </p:sp>
      <p:sp>
        <p:nvSpPr>
          <p:cNvPr id="800" name="Subtitle text-41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8974" y="5508117"/>
            <a:ext cx="5957888" cy="390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FFFFFF">
                    <a:alpha val="100000"/>
                  </a:srgbClr>
                </a:solidFill>
                <a:latin typeface="DM Sans" panose="00000700000000000000" pitchFamily="2" charset="0"/>
              </a:rPr>
              <a:t>Экстремизм мен терроризмге бірге тосқауыл қояйық</a:t>
            </a:r>
          </a:p>
        </p:txBody>
      </p:sp>
      <p:pic>
        <p:nvPicPr>
          <p:cNvPr id="80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914305"/>
            <a:ext cx="18288000" cy="9525"/>
          </a:xfrm>
          <a:prstGeom prst="rect">
            <a:avLst/>
          </a:prstGeom>
        </p:spPr>
      </p:pic>
      <p:pic>
        <p:nvPicPr>
          <p:cNvPr id="8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9362033"/>
            <a:ext cx="18288000" cy="412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0E6DE1-A69C-2F03-56EF-622148DF90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218" y="105137"/>
            <a:ext cx="3103808" cy="3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0000">
        <p15:prstTrans prst="peelOff"/>
      </p:transition>
    </mc:Choice>
    <mc:Fallback xmlns="">
      <p:transition spd="slow" advTm="6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1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32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32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32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32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32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325" name="Label text-49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1385888" cy="238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 b="1" spc="657" dirty="0">
                <a:solidFill>
                  <a:srgbClr val="000000">
                    <a:alpha val="100000"/>
                  </a:srgbClr>
                </a:solidFill>
                <a:latin typeface="DM Sans" panose="00000700000000000000" pitchFamily="2" charset="0"/>
              </a:rPr>
              <a:t>МӘСЕЛЕ</a:t>
            </a:r>
          </a:p>
        </p:txBody>
      </p:sp>
      <p:sp>
        <p:nvSpPr>
          <p:cNvPr id="326" name="Title text-47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3198019"/>
            <a:ext cx="8253412" cy="1533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994"/>
              </a:lnSpc>
            </a:pPr>
            <a:r>
              <a:rPr lang="en-US" sz="5400" spc="-92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Вахталық жұмыс факторлары</a:t>
            </a:r>
          </a:p>
        </p:txBody>
      </p:sp>
      <p:sp>
        <p:nvSpPr>
          <p:cNvPr id="327" name="Subtitle text-43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4872609"/>
            <a:ext cx="8253412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Вахтадағы оқшаулану адамды осал етеді. Радикалды топтар мұны өз мүддесіне пайдалануға тырысады.</a:t>
            </a:r>
          </a:p>
        </p:txBody>
      </p:sp>
      <p:pic>
        <p:nvPicPr>
          <p:cNvPr id="328" name="img-image-diagram-ZwdIoX-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0124980" y="914305"/>
            <a:ext cx="6791325" cy="8458200"/>
          </a:xfrm>
          <a:prstGeom prst="rect">
            <a:avLst/>
          </a:prstGeom>
        </p:spPr>
      </p:pic>
      <p:pic>
        <p:nvPicPr>
          <p:cNvPr id="3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3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B45CC6-B52E-EF96-107F-BED4A30F50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56006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3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33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33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33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33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33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340" name="Title text-40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5776912" cy="1190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Радикалды топ айлалары</a:t>
            </a:r>
          </a:p>
        </p:txBody>
      </p:sp>
      <p:sp>
        <p:nvSpPr>
          <p:cNvPr id="341" name="Subtitle text-49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2250567"/>
            <a:ext cx="5776912" cy="1152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Топтардың адамды психологиялық тұрғыдан бағындыру үшін қолданатын негізгі манипуляциялық әдістер.</a:t>
            </a:r>
          </a:p>
        </p:txBody>
      </p:sp>
      <p:pic>
        <p:nvPicPr>
          <p:cNvPr id="342" name="img-image-diagram-s1DZxE-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48480" y="914305"/>
            <a:ext cx="9267825" cy="4419600"/>
          </a:xfrm>
          <a:prstGeom prst="rect">
            <a:avLst/>
          </a:prstGeom>
        </p:spPr>
      </p:pic>
      <p:pic>
        <p:nvPicPr>
          <p:cNvPr id="3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71451" y="5867251"/>
            <a:ext cx="5050334" cy="3517850"/>
          </a:xfrm>
          <a:prstGeom prst="rect">
            <a:avLst/>
          </a:prstGeom>
        </p:spPr>
      </p:pic>
      <p:pic>
        <p:nvPicPr>
          <p:cNvPr id="3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382018" y="5877818"/>
            <a:ext cx="5029200" cy="638175"/>
          </a:xfrm>
          <a:prstGeom prst="rect">
            <a:avLst/>
          </a:prstGeom>
        </p:spPr>
      </p:pic>
      <p:sp>
        <p:nvSpPr>
          <p:cNvPr id="345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63078" y="6049232"/>
            <a:ext cx="4300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Жүйені кінәлау</a:t>
            </a:r>
          </a:p>
        </p:txBody>
      </p:sp>
      <p:pic>
        <p:nvPicPr>
          <p:cNvPr id="34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763078" y="7126034"/>
            <a:ext cx="381000" cy="381000"/>
          </a:xfrm>
          <a:prstGeom prst="rect">
            <a:avLst/>
          </a:prstGeom>
        </p:spPr>
      </p:pic>
      <p:sp>
        <p:nvSpPr>
          <p:cNvPr id="347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63078" y="7773638"/>
            <a:ext cx="430053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Сенің қиындықтарыңа сыртқы жүйе кінәлі деген ойды санаға сіңіру арқылы адамды ортадан алшақтатып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оларды өздеріне тәуелді етеді.</a:t>
            </a:r>
          </a:p>
        </p:txBody>
      </p:sp>
      <p:pic>
        <p:nvPicPr>
          <p:cNvPr id="3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616541" y="5867305"/>
            <a:ext cx="5050334" cy="3517850"/>
          </a:xfrm>
          <a:prstGeom prst="rect">
            <a:avLst/>
          </a:prstGeom>
        </p:spPr>
      </p:pic>
      <p:pic>
        <p:nvPicPr>
          <p:cNvPr id="3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627114" y="5877878"/>
            <a:ext cx="5029200" cy="638175"/>
          </a:xfrm>
          <a:prstGeom prst="rect">
            <a:avLst/>
          </a:prstGeom>
        </p:spPr>
      </p:pic>
      <p:sp>
        <p:nvSpPr>
          <p:cNvPr id="350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008114" y="6049232"/>
            <a:ext cx="4300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Жалған қорғаныс</a:t>
            </a:r>
          </a:p>
        </p:txBody>
      </p:sp>
      <p:pic>
        <p:nvPicPr>
          <p:cNvPr id="35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7008114" y="7126034"/>
            <a:ext cx="381000" cy="381000"/>
          </a:xfrm>
          <a:prstGeom prst="rect">
            <a:avLst/>
          </a:prstGeom>
        </p:spPr>
      </p:pic>
      <p:sp>
        <p:nvSpPr>
          <p:cNvPr id="352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008114" y="7773638"/>
            <a:ext cx="430053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Біз сені түсінеміз және қорғап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қолдау көрсетеміз деген уәде беру арқылы адамның сеніміне кіріп, оларға манипуляция жасау әдісі.</a:t>
            </a:r>
          </a:p>
        </p:txBody>
      </p:sp>
      <p:pic>
        <p:nvPicPr>
          <p:cNvPr id="3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1861578" y="5867305"/>
            <a:ext cx="5050334" cy="3517850"/>
          </a:xfrm>
          <a:prstGeom prst="rect">
            <a:avLst/>
          </a:prstGeom>
        </p:spPr>
      </p:pic>
      <p:pic>
        <p:nvPicPr>
          <p:cNvPr id="3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1872150" y="5877878"/>
            <a:ext cx="5029200" cy="638175"/>
          </a:xfrm>
          <a:prstGeom prst="rect">
            <a:avLst/>
          </a:prstGeom>
        </p:spPr>
      </p:pic>
      <p:sp>
        <p:nvSpPr>
          <p:cNvPr id="355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53150" y="6049232"/>
            <a:ext cx="4300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Әділдік ұғымы</a:t>
            </a:r>
          </a:p>
        </p:txBody>
      </p:sp>
      <p:pic>
        <p:nvPicPr>
          <p:cNvPr id="35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2253150" y="7126034"/>
            <a:ext cx="381000" cy="381000"/>
          </a:xfrm>
          <a:prstGeom prst="rect">
            <a:avLst/>
          </a:prstGeom>
        </p:spPr>
      </p:pic>
      <p:sp>
        <p:nvSpPr>
          <p:cNvPr id="357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53150" y="7773638"/>
            <a:ext cx="430053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Нағыз тәртіп пен әділдік тек біздің жолымызда деген тұжырымды алға тартып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басқа көзқарастарды жоққа шығарып, манипуляциялау.</a:t>
            </a:r>
          </a:p>
        </p:txBody>
      </p:sp>
      <p:pic>
        <p:nvPicPr>
          <p:cNvPr id="3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3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568D01-5E45-C5D9-39F7-1B005C8AA7A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4752" y="73175"/>
            <a:ext cx="3241616" cy="274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6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36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36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36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36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36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369" name="Subtitle text-48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506284"/>
            <a:ext cx="7272338" cy="1533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Экстремистік топтар тұрақтылықты қалайтын адамдардың сенімін пайдаланады. Жалған уәдемен арбап</a:t>
            </a:r>
            <a:r>
              <a:rPr lang="en-US" sz="2100" spc="-15" dirty="0">
                <a:solidFill>
                  <a:srgbClr val="03083C"/>
                </a:solidFill>
                <a:latin typeface="DM Sans" panose="00000700000000000000" pitchFamily="2" charset="0"/>
              </a:rPr>
              <a:t>, қылмыстық жауапкершілік пен өмірлік қауіпке итермелейді. Кепілдіксіз болашақ.</a:t>
            </a:r>
          </a:p>
        </p:txBody>
      </p:sp>
      <p:sp>
        <p:nvSpPr>
          <p:cNvPr id="370" name="Title text-47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727233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Экстремизм: қауіп пен алдау</a:t>
            </a:r>
          </a:p>
        </p:txBody>
      </p:sp>
      <p:pic>
        <p:nvPicPr>
          <p:cNvPr id="371" name="img-image-diagram-iHaMjr-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3562255"/>
            <a:ext cx="7239000" cy="5810250"/>
          </a:xfrm>
          <a:prstGeom prst="rect">
            <a:avLst/>
          </a:prstGeom>
        </p:spPr>
      </p:pic>
      <p:pic>
        <p:nvPicPr>
          <p:cNvPr id="3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44000" y="914251"/>
            <a:ext cx="3812084" cy="4165550"/>
          </a:xfrm>
          <a:prstGeom prst="rect">
            <a:avLst/>
          </a:prstGeom>
        </p:spPr>
      </p:pic>
      <p:pic>
        <p:nvPicPr>
          <p:cNvPr id="37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AEACEC4E-97B2-43EB-8126-BDF60F63276B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9383078" y="1153382"/>
            <a:ext cx="381000" cy="381000"/>
          </a:xfrm>
          <a:prstGeom prst="rect">
            <a:avLst/>
          </a:prstGeom>
        </p:spPr>
      </p:pic>
      <p:sp>
        <p:nvSpPr>
          <p:cNvPr id="374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83078" y="1915382"/>
            <a:ext cx="3367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74"/>
              </a:lnSpc>
            </a:pPr>
            <a:r>
              <a:rPr lang="en-US" sz="1800" spc="-13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Алдарқату</a:t>
            </a:r>
          </a:p>
        </p:txBody>
      </p:sp>
      <p:sp>
        <p:nvSpPr>
          <p:cNvPr id="375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83078" y="2299240"/>
            <a:ext cx="3367088" cy="2105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Топ мүшелері адамдардың тұрақтылық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жақсы жұмыс және отбасылық қауіпсіздікке деген шынайы ұмтылысын пайдаланып, жалған уәделер беру арқылы сенімге кіреді. Олар нақты проблемаларды шешпейді.</a:t>
            </a:r>
          </a:p>
        </p:txBody>
      </p:sp>
      <p:pic>
        <p:nvPicPr>
          <p:cNvPr id="3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44000" y="5219551"/>
            <a:ext cx="3812084" cy="4165550"/>
          </a:xfrm>
          <a:prstGeom prst="rect">
            <a:avLst/>
          </a:prstGeom>
        </p:spPr>
      </p:pic>
      <p:pic>
        <p:nvPicPr>
          <p:cNvPr id="37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9383078" y="5458682"/>
            <a:ext cx="381000" cy="381000"/>
          </a:xfrm>
          <a:prstGeom prst="rect">
            <a:avLst/>
          </a:prstGeom>
        </p:spPr>
      </p:pic>
      <p:sp>
        <p:nvSpPr>
          <p:cNvPr id="378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83078" y="6220682"/>
            <a:ext cx="3367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74"/>
              </a:lnSpc>
            </a:pPr>
            <a:r>
              <a:rPr lang="en-US" sz="1800" spc="-13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Бақылау</a:t>
            </a:r>
          </a:p>
        </p:txBody>
      </p:sp>
      <p:sp>
        <p:nvSpPr>
          <p:cNvPr id="379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83078" y="6604540"/>
            <a:ext cx="3367088" cy="2105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Олар адамның сеніміне кіргеннен кейін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біртіндеп бақылауды күшейтеді. Адамның жеке өмірі мен таңдауына араласып, оны өз мүдделері үшін пайдаланатын құралға айналдырады. Бас бостандығы жоқ.</a:t>
            </a:r>
          </a:p>
        </p:txBody>
      </p:sp>
      <p:pic>
        <p:nvPicPr>
          <p:cNvPr id="3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3106248" y="914251"/>
            <a:ext cx="3812084" cy="8470850"/>
          </a:xfrm>
          <a:prstGeom prst="rect">
            <a:avLst/>
          </a:prstGeom>
        </p:spPr>
      </p:pic>
      <p:pic>
        <p:nvPicPr>
          <p:cNvPr id="38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3345382" y="1153382"/>
            <a:ext cx="381000" cy="381000"/>
          </a:xfrm>
          <a:prstGeom prst="rect">
            <a:avLst/>
          </a:prstGeom>
        </p:spPr>
      </p:pic>
      <p:sp>
        <p:nvSpPr>
          <p:cNvPr id="382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345382" y="1915382"/>
            <a:ext cx="3367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74"/>
              </a:lnSpc>
            </a:pPr>
            <a:r>
              <a:rPr lang="en-US" sz="1800" spc="-13" dirty="0">
                <a:solidFill>
                  <a:srgbClr val="03083C">
                    <a:alpha val="100000"/>
                  </a:srgbClr>
                </a:solidFill>
                <a:latin typeface="DM Sans" panose="00000700000000000000" pitchFamily="2" charset="0"/>
              </a:rPr>
              <a:t>Қауіп</a:t>
            </a:r>
          </a:p>
        </p:txBody>
      </p:sp>
      <p:sp>
        <p:nvSpPr>
          <p:cNvPr id="383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345382" y="2299240"/>
            <a:ext cx="3367088" cy="2105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Экстремистік әрекеттердің соңы әрдайым қылмыстық жауапкершілікке және өмірлік қауіпке әкеледі. Олар болашақты бұзады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отбасы мен қоғам алдындағы міндеттерді ұмыттырып, адам тағдырын құртады.</a:t>
            </a:r>
          </a:p>
        </p:txBody>
      </p:sp>
      <p:pic>
        <p:nvPicPr>
          <p:cNvPr id="3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3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A5E000-A137-7113-9D62-C8DADADA38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8107" y="6139807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8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39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39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39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39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39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395" name="Subtitle text-48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60142" y="7368676"/>
            <a:ext cx="7633693" cy="1533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Қазақстан азаматтары мен ұжымдарына арналған әлеуметтік қолдау бағыттары: жұмыспен қамту</a:t>
            </a:r>
            <a:r>
              <a:rPr lang="en-US" sz="2100" spc="-15" dirty="0">
                <a:solidFill>
                  <a:srgbClr val="03083C"/>
                </a:solidFill>
                <a:latin typeface="DM Sans" panose="00000700000000000000" pitchFamily="2" charset="0"/>
              </a:rPr>
              <a:t>, біліктілікті арттыру және құқықтық кеңес беру арқылы азаматтардың өмір сүру сапасын жақсартуға бағытталған мемлекеттік бағдарламалар.</a:t>
            </a:r>
          </a:p>
        </p:txBody>
      </p:sp>
      <p:sp>
        <p:nvSpPr>
          <p:cNvPr id="396" name="Title text-42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257110"/>
            <a:ext cx="7272338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994"/>
              </a:lnSpc>
            </a:pPr>
            <a:r>
              <a:rPr lang="en-US" sz="5400" spc="-92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ҚР әлеуметтік жүйесі</a:t>
            </a:r>
          </a:p>
        </p:txBody>
      </p:sp>
      <p:sp>
        <p:nvSpPr>
          <p:cNvPr id="397" name="Label text-45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3471862" cy="238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 b="1" spc="657" dirty="0">
                <a:solidFill>
                  <a:srgbClr val="5E49FF">
                    <a:alpha val="100000"/>
                  </a:srgbClr>
                </a:solidFill>
                <a:latin typeface="DM Sans" panose="00000700000000000000" pitchFamily="2" charset="0"/>
              </a:rPr>
              <a:t>ӘЛЕУМЕТТІК КӨМЕК</a:t>
            </a:r>
          </a:p>
        </p:txBody>
      </p:sp>
      <p:pic>
        <p:nvPicPr>
          <p:cNvPr id="3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44000" y="914251"/>
            <a:ext cx="3812084" cy="3298775"/>
          </a:xfrm>
          <a:prstGeom prst="rect">
            <a:avLst/>
          </a:prstGeom>
        </p:spPr>
      </p:pic>
      <p:pic>
        <p:nvPicPr>
          <p:cNvPr id="399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535573" y="1305878"/>
            <a:ext cx="381000" cy="381000"/>
          </a:xfrm>
          <a:prstGeom prst="rect">
            <a:avLst/>
          </a:prstGeom>
        </p:spPr>
      </p:pic>
      <p:sp>
        <p:nvSpPr>
          <p:cNvPr id="400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3" y="206787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Жұмыспен қамту</a:t>
            </a:r>
          </a:p>
        </p:txBody>
      </p:sp>
      <p:sp>
        <p:nvSpPr>
          <p:cNvPr id="401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259910" y="2403920"/>
            <a:ext cx="3804357" cy="121180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Жұмыс іздеушілерді жаңа орындарға орналастыру мен жұмыспен қамтуға бағытталған маңызды мемлекеттік бағдарламалар.</a:t>
            </a:r>
          </a:p>
        </p:txBody>
      </p:sp>
      <p:pic>
        <p:nvPicPr>
          <p:cNvPr id="4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3106248" y="914251"/>
            <a:ext cx="3812084" cy="5022800"/>
          </a:xfrm>
          <a:prstGeom prst="rect">
            <a:avLst/>
          </a:prstGeom>
        </p:spPr>
      </p:pic>
      <p:pic>
        <p:nvPicPr>
          <p:cNvPr id="40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497878" y="1305878"/>
            <a:ext cx="381000" cy="381000"/>
          </a:xfrm>
          <a:prstGeom prst="rect">
            <a:avLst/>
          </a:prstGeom>
        </p:spPr>
      </p:pic>
      <p:sp>
        <p:nvSpPr>
          <p:cNvPr id="404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8" y="206787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Біліктілік</a:t>
            </a:r>
          </a:p>
        </p:txBody>
      </p:sp>
      <p:sp>
        <p:nvSpPr>
          <p:cNvPr id="405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8" y="2420969"/>
            <a:ext cx="3062288" cy="1504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Жұмыс күшінің бәсекеге қабілеттілігін арттыру үшін кәсіби қайта даярлау және біліктілікті көтеру бойынша курстар.</a:t>
            </a:r>
          </a:p>
        </p:txBody>
      </p:sp>
      <p:pic>
        <p:nvPicPr>
          <p:cNvPr id="4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144000" y="4358431"/>
            <a:ext cx="3812084" cy="5022800"/>
          </a:xfrm>
          <a:prstGeom prst="rect">
            <a:avLst/>
          </a:prstGeom>
        </p:spPr>
      </p:pic>
      <p:pic>
        <p:nvPicPr>
          <p:cNvPr id="40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9535573" y="4750118"/>
            <a:ext cx="381000" cy="381000"/>
          </a:xfrm>
          <a:prstGeom prst="rect">
            <a:avLst/>
          </a:prstGeom>
        </p:spPr>
      </p:pic>
      <p:sp>
        <p:nvSpPr>
          <p:cNvPr id="408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3" y="551211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Кеңес беру</a:t>
            </a:r>
          </a:p>
        </p:txBody>
      </p:sp>
      <p:sp>
        <p:nvSpPr>
          <p:cNvPr id="409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35573" y="5865114"/>
            <a:ext cx="3062288" cy="1504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Азаматтардың қиындықтарын жеңуге арналған тегін психологиялық қолдау және құқықтық мәселелер бойынша кәсіби кеңестер.</a:t>
            </a:r>
          </a:p>
        </p:txBody>
      </p:sp>
      <p:pic>
        <p:nvPicPr>
          <p:cNvPr id="4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3106248" y="6080522"/>
            <a:ext cx="3812084" cy="3298775"/>
          </a:xfrm>
          <a:prstGeom prst="rect">
            <a:avLst/>
          </a:prstGeom>
        </p:spPr>
      </p:pic>
      <p:pic>
        <p:nvPicPr>
          <p:cNvPr id="41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3497878" y="6472238"/>
            <a:ext cx="381000" cy="381000"/>
          </a:xfrm>
          <a:prstGeom prst="rect">
            <a:avLst/>
          </a:prstGeom>
        </p:spPr>
      </p:pic>
      <p:sp>
        <p:nvSpPr>
          <p:cNvPr id="412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497878" y="7234238"/>
            <a:ext cx="30622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Отбасылық қолдау</a:t>
            </a:r>
          </a:p>
        </p:txBody>
      </p:sp>
      <p:sp>
        <p:nvSpPr>
          <p:cNvPr id="413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43479" y="7650294"/>
            <a:ext cx="3632872" cy="121180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Еңбеккерлер мен олардың отбасыларының әл-ауқатын көтеруге және қиын жағдайларда қолдау көрсетуге арналған шаралар.</a:t>
            </a:r>
          </a:p>
        </p:txBody>
      </p:sp>
      <p:pic>
        <p:nvPicPr>
          <p:cNvPr id="4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4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C58DD7-C78C-E1FF-D83C-B219A679556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44" y="2381552"/>
            <a:ext cx="4506373" cy="38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1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42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42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42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42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42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425" name="Title text-45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727233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Терроризм және Экстремизм</a:t>
            </a:r>
          </a:p>
        </p:txBody>
      </p:sp>
      <p:sp>
        <p:nvSpPr>
          <p:cNvPr id="426" name="Subtitle text-40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658588"/>
            <a:ext cx="7272338" cy="1533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Бұл ұғымдар қоғамдық қауіпсіздікке</a:t>
            </a:r>
            <a:r>
              <a:rPr lang="en-US" sz="2100" spc="-15" dirty="0">
                <a:solidFill>
                  <a:srgbClr val="03083C"/>
                </a:solidFill>
                <a:latin typeface="DM Sans" panose="00000700000000000000" pitchFamily="2" charset="0"/>
              </a:rPr>
              <a:t>, мемлекеттік тұрақтылыққа және адамдардың психологиялық саулығына қауіп төндіретін деструктивті әрекеттердің сипаттамаларын ашады.</a:t>
            </a:r>
          </a:p>
        </p:txBody>
      </p:sp>
      <p:pic>
        <p:nvPicPr>
          <p:cNvPr id="4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451" y="3096518"/>
            <a:ext cx="7239000" cy="9525"/>
          </a:xfrm>
          <a:prstGeom prst="rect">
            <a:avLst/>
          </a:prstGeom>
        </p:spPr>
      </p:pic>
      <p:pic>
        <p:nvPicPr>
          <p:cNvPr id="428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BFC276F7-C15D-4DAD-977A-5A80E64EEAB8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371505" y="3334607"/>
            <a:ext cx="381000" cy="381000"/>
          </a:xfrm>
          <a:prstGeom prst="rect">
            <a:avLst/>
          </a:prstGeom>
        </p:spPr>
      </p:pic>
      <p:sp>
        <p:nvSpPr>
          <p:cNvPr id="429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3982117"/>
            <a:ext cx="72723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Терроризм</a:t>
            </a:r>
          </a:p>
        </p:txBody>
      </p:sp>
      <p:sp>
        <p:nvSpPr>
          <p:cNvPr id="430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4335208"/>
            <a:ext cx="727233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Күш қолдану идеологиясы арқылы халықты үрейлендіру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мемлекеттік органдардың шешім қабылдауына әсер етуді көздейтін қауіпті қылмыстық әрекеттер жиынтығы.</a:t>
            </a:r>
          </a:p>
        </p:txBody>
      </p:sp>
      <p:pic>
        <p:nvPicPr>
          <p:cNvPr id="4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5184172"/>
            <a:ext cx="7239000" cy="9525"/>
          </a:xfrm>
          <a:prstGeom prst="rect">
            <a:avLst/>
          </a:prstGeom>
        </p:spPr>
      </p:pic>
      <p:pic>
        <p:nvPicPr>
          <p:cNvPr id="43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AB64CE7F-43E5-444D-B470-1DD3CBD5A413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371505" y="5422106"/>
            <a:ext cx="381000" cy="381000"/>
          </a:xfrm>
          <a:prstGeom prst="rect">
            <a:avLst/>
          </a:prstGeom>
        </p:spPr>
      </p:pic>
      <p:sp>
        <p:nvSpPr>
          <p:cNvPr id="433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6069711"/>
            <a:ext cx="72723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Экстремизм</a:t>
            </a:r>
          </a:p>
        </p:txBody>
      </p:sp>
      <p:sp>
        <p:nvSpPr>
          <p:cNvPr id="434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6422803"/>
            <a:ext cx="727233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Конституциялық құрылысты күшпен өзгерту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егемендікті бұзу, билікті басып алу немесе ұстап тұру, әлеуметтік және діни алауыздықты қоздыруға бағытталған қадам.</a:t>
            </a:r>
          </a:p>
        </p:txBody>
      </p:sp>
      <p:pic>
        <p:nvPicPr>
          <p:cNvPr id="4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7271766"/>
            <a:ext cx="7239000" cy="9525"/>
          </a:xfrm>
          <a:prstGeom prst="rect">
            <a:avLst/>
          </a:prstGeom>
        </p:spPr>
      </p:pic>
      <p:pic>
        <p:nvPicPr>
          <p:cNvPr id="43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71505" y="7509700"/>
            <a:ext cx="381000" cy="381000"/>
          </a:xfrm>
          <a:prstGeom prst="rect">
            <a:avLst/>
          </a:prstGeom>
        </p:spPr>
      </p:pic>
      <p:sp>
        <p:nvSpPr>
          <p:cNvPr id="437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8157305"/>
            <a:ext cx="72723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Деструктивтілік</a:t>
            </a:r>
          </a:p>
        </p:txBody>
      </p:sp>
      <p:sp>
        <p:nvSpPr>
          <p:cNvPr id="438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8510302"/>
            <a:ext cx="727233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Материалдық объектілерге немесе адамдардың психологиялық жағдайына зиян келтіруге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бұзуға және жоюға бағытталған кез келген зиянды мінез-құлық түрі мен әрекеті.</a:t>
            </a:r>
          </a:p>
        </p:txBody>
      </p:sp>
      <p:pic>
        <p:nvPicPr>
          <p:cNvPr id="4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505" y="9359265"/>
            <a:ext cx="7239000" cy="9525"/>
          </a:xfrm>
          <a:prstGeom prst="rect">
            <a:avLst/>
          </a:prstGeom>
        </p:spPr>
      </p:pic>
      <p:pic>
        <p:nvPicPr>
          <p:cNvPr id="440" name="img-image-diagram-CB5YPY-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9144000" y="914305"/>
            <a:ext cx="7772400" cy="8458200"/>
          </a:xfrm>
          <a:prstGeom prst="rect">
            <a:avLst/>
          </a:prstGeom>
        </p:spPr>
      </p:pic>
      <p:pic>
        <p:nvPicPr>
          <p:cNvPr id="4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4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BC3321-8CDA-0093-3F69-5FC1246BD33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903" y="118108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4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44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44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44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45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45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452" name="Title text-45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703130" y="914305"/>
            <a:ext cx="10910888" cy="1190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Ұғымдардың өзара байланысы мен әрекет ету жолы</a:t>
            </a:r>
          </a:p>
        </p:txBody>
      </p:sp>
      <p:pic>
        <p:nvPicPr>
          <p:cNvPr id="453" name="segmentedcircle3node-Layer_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50BF0EA6-BEA1-4030-9D6D-BA645099CFF6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 t="-31" b="-31"/>
          <a:stretch/>
        </p:blipFill>
        <p:spPr>
          <a:xfrm>
            <a:off x="6194584" y="2628805"/>
            <a:ext cx="5898356" cy="6741128"/>
          </a:xfrm>
          <a:prstGeom prst="rect">
            <a:avLst/>
          </a:prstGeom>
        </p:spPr>
      </p:pic>
      <p:pic>
        <p:nvPicPr>
          <p:cNvPr id="454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BAA36C7A-3C6E-4F28-BA52-FB9F536EDE7E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259854" y="4177284"/>
            <a:ext cx="404527" cy="404527"/>
          </a:xfrm>
          <a:prstGeom prst="rect">
            <a:avLst/>
          </a:prstGeom>
        </p:spPr>
      </p:pic>
      <p:pic>
        <p:nvPicPr>
          <p:cNvPr id="45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D81E7EC5-7EF7-4A02-A6B8-C6FC6C138D15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057448" y="7571042"/>
            <a:ext cx="404527" cy="404527"/>
          </a:xfrm>
          <a:prstGeom prst="rect">
            <a:avLst/>
          </a:prstGeom>
        </p:spPr>
      </p:pic>
      <p:pic>
        <p:nvPicPr>
          <p:cNvPr id="45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951C08BB-4CB6-43E6-8216-A9E86E2B527B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6891433" y="5673471"/>
            <a:ext cx="404527" cy="404527"/>
          </a:xfrm>
          <a:prstGeom prst="rect">
            <a:avLst/>
          </a:prstGeom>
        </p:spPr>
      </p:pic>
      <p:sp>
        <p:nvSpPr>
          <p:cNvPr id="457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16873" y="3652552"/>
            <a:ext cx="32623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Идеология</a:t>
            </a:r>
          </a:p>
        </p:txBody>
      </p:sp>
      <p:sp>
        <p:nvSpPr>
          <p:cNvPr id="458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16872" y="4005644"/>
            <a:ext cx="3731171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Терроризм – экстремизмнің ең қауіпті көрінісі. Олар экстремистік идеологияны ұстанады.</a:t>
            </a:r>
          </a:p>
        </p:txBody>
      </p:sp>
      <p:sp>
        <p:nvSpPr>
          <p:cNvPr id="459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16873" y="7080123"/>
            <a:ext cx="3262312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Іс-әрекет</a:t>
            </a:r>
          </a:p>
        </p:txBody>
      </p:sp>
      <p:sp>
        <p:nvSpPr>
          <p:cNvPr id="460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16873" y="7433120"/>
            <a:ext cx="3262312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Деструктивтілік – терроризмнің бөлігі. Экстремистер мақсатқа жету үшін зиянды әрекет етеді.</a:t>
            </a:r>
          </a:p>
        </p:txBody>
      </p:sp>
      <p:sp>
        <p:nvSpPr>
          <p:cNvPr id="461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743105" y="5372195"/>
            <a:ext cx="32527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Тұрақты байланыс</a:t>
            </a:r>
          </a:p>
        </p:txBody>
      </p:sp>
      <p:sp>
        <p:nvSpPr>
          <p:cNvPr id="462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743105" y="5725287"/>
            <a:ext cx="3588798" cy="904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Бұл үш ұғым өзара байланысты. Олар адамды бірте-бірте радикалды жолға түсіруге бағытталған.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450994-BA2F-9990-9CD0-5962E0A7EF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77" y="6630163"/>
            <a:ext cx="3588797" cy="341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ACEBC-3822-414A-4ACD-8423DDE6F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Rect">
            <a:extLst>
              <a:ext uri="{FF2B5EF4-FFF2-40B4-BE49-F238E27FC236}">
                <a16:creationId xmlns:a16="http://schemas.microsoft.com/office/drawing/2014/main" id="{52905DF1-4A5C-9E9A-64EF-4E8B47324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66" name="::before">
            <a:extLst>
              <a:ext uri="{FF2B5EF4-FFF2-40B4-BE49-F238E27FC236}">
                <a16:creationId xmlns:a16="http://schemas.microsoft.com/office/drawing/2014/main" id="{62522BCD-5E63-31FC-B73F-E9D7039D8F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467" name="::before">
            <a:extLst>
              <a:ext uri="{FF2B5EF4-FFF2-40B4-BE49-F238E27FC236}">
                <a16:creationId xmlns:a16="http://schemas.microsoft.com/office/drawing/2014/main" id="{1E23D309-F335-C0FA-4014-342400B1FE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468" name="::before">
            <a:extLst>
              <a:ext uri="{FF2B5EF4-FFF2-40B4-BE49-F238E27FC236}">
                <a16:creationId xmlns:a16="http://schemas.microsoft.com/office/drawing/2014/main" id="{1DF5B55F-88ED-56AC-9D9A-FD8D3A8C53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469" name="::before">
            <a:extLst>
              <a:ext uri="{FF2B5EF4-FFF2-40B4-BE49-F238E27FC236}">
                <a16:creationId xmlns:a16="http://schemas.microsoft.com/office/drawing/2014/main" id="{A03628D0-30BC-6698-56DD-DB12C15F94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470" name="::before">
            <a:extLst>
              <a:ext uri="{FF2B5EF4-FFF2-40B4-BE49-F238E27FC236}">
                <a16:creationId xmlns:a16="http://schemas.microsoft.com/office/drawing/2014/main" id="{8D448E11-DE1E-7512-C1DA-9662C48771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471" name="::before">
            <a:extLst>
              <a:ext uri="{FF2B5EF4-FFF2-40B4-BE49-F238E27FC236}">
                <a16:creationId xmlns:a16="http://schemas.microsoft.com/office/drawing/2014/main" id="{3BE06C55-BB73-5F5D-368F-C28BA22586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472" name="Title text-481">
            <a:extLst>
              <a:ext uri="{FF2B5EF4-FFF2-40B4-BE49-F238E27FC236}">
                <a16:creationId xmlns:a16="http://schemas.microsoft.com/office/drawing/2014/main" id="{5A9B10BA-DA5F-CDE4-B431-014E6EDB9D9B}"/>
              </a:ext>
            </a:extLst>
          </p:cNvPr>
          <p:cNvSpPr txBox="1"/>
          <p:nvPr/>
        </p:nvSpPr>
        <p:spPr>
          <a:xfrm>
            <a:off x="3703130" y="2428684"/>
            <a:ext cx="10910888" cy="600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662"/>
              </a:lnSpc>
            </a:pPr>
            <a:r>
              <a:rPr lang="en-US" sz="4200" spc="-71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Экстремизмнің алғашқы белгілері</a:t>
            </a:r>
          </a:p>
        </p:txBody>
      </p:sp>
      <p:sp>
        <p:nvSpPr>
          <p:cNvPr id="473" name="Subtitle text-491">
            <a:extLst>
              <a:ext uri="{FF2B5EF4-FFF2-40B4-BE49-F238E27FC236}">
                <a16:creationId xmlns:a16="http://schemas.microsoft.com/office/drawing/2014/main" id="{1A5D4AFC-0293-50DD-49F4-88188D575706}"/>
              </a:ext>
            </a:extLst>
          </p:cNvPr>
          <p:cNvSpPr txBox="1"/>
          <p:nvPr/>
        </p:nvSpPr>
        <p:spPr>
          <a:xfrm>
            <a:off x="3703130" y="3173063"/>
            <a:ext cx="10910888" cy="771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Экстремистік ықпалға түскен адамды анықтаудың негізгі жолдары мен мінез-құлықтағы өзгерістерге назар аударудың маңыздылығын түсіндіру.</a:t>
            </a:r>
          </a:p>
        </p:txBody>
      </p:sp>
      <p:pic>
        <p:nvPicPr>
          <p:cNvPr id="474" name="Rect">
            <a:extLst>
              <a:ext uri="{FF2B5EF4-FFF2-40B4-BE49-F238E27FC236}">
                <a16:creationId xmlns:a16="http://schemas.microsoft.com/office/drawing/2014/main" id="{B71BCC43-2003-B17E-1EC3-D863050A0CA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71451" y="4467076"/>
            <a:ext cx="5050334" cy="3174950"/>
          </a:xfrm>
          <a:prstGeom prst="rect">
            <a:avLst/>
          </a:prstGeom>
        </p:spPr>
      </p:pic>
      <p:sp>
        <p:nvSpPr>
          <p:cNvPr id="475" name="::before">
            <a:extLst>
              <a:ext uri="{FF2B5EF4-FFF2-40B4-BE49-F238E27FC236}">
                <a16:creationId xmlns:a16="http://schemas.microsoft.com/office/drawing/2014/main" id="{8528DC9F-40F7-BEC9-43EB-82B60B26915C}"/>
              </a:ext>
            </a:extLst>
          </p:cNvPr>
          <p:cNvSpPr txBox="1"/>
          <p:nvPr/>
        </p:nvSpPr>
        <p:spPr>
          <a:xfrm>
            <a:off x="3622358" y="4709460"/>
            <a:ext cx="883577" cy="67967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5328"/>
              </a:lnSpc>
            </a:pPr>
            <a:r>
              <a:rPr lang="en-US" sz="4800" spc="-158" dirty="0">
                <a:solidFill>
                  <a:srgbClr val="55587D">
                    <a:alpha val="100000"/>
                  </a:srgbClr>
                </a:solidFill>
                <a:latin typeface="Bricolage Grotesque Medium" panose="00000700000000000000" pitchFamily="2" charset="0"/>
              </a:rPr>
              <a:t>01</a:t>
            </a:r>
          </a:p>
        </p:txBody>
      </p:sp>
      <p:sp>
        <p:nvSpPr>
          <p:cNvPr id="476" name="Write a concise heading-1">
            <a:extLst>
              <a:ext uri="{FF2B5EF4-FFF2-40B4-BE49-F238E27FC236}">
                <a16:creationId xmlns:a16="http://schemas.microsoft.com/office/drawing/2014/main" id="{B3C988DF-D0CF-F401-5DD6-35298DFE3F13}"/>
              </a:ext>
            </a:extLst>
          </p:cNvPr>
          <p:cNvSpPr txBox="1"/>
          <p:nvPr/>
        </p:nvSpPr>
        <p:spPr>
          <a:xfrm>
            <a:off x="1763078" y="5544502"/>
            <a:ext cx="4300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Радикалды идея</a:t>
            </a:r>
          </a:p>
        </p:txBody>
      </p:sp>
      <p:sp>
        <p:nvSpPr>
          <p:cNvPr id="477" name="Write a brief description-1">
            <a:extLst>
              <a:ext uri="{FF2B5EF4-FFF2-40B4-BE49-F238E27FC236}">
                <a16:creationId xmlns:a16="http://schemas.microsoft.com/office/drawing/2014/main" id="{F590DBA4-4D32-EB7B-A791-F4C9B9D0A083}"/>
              </a:ext>
            </a:extLst>
          </p:cNvPr>
          <p:cNvSpPr txBox="1"/>
          <p:nvPr/>
        </p:nvSpPr>
        <p:spPr>
          <a:xfrm>
            <a:off x="1763078" y="6031040"/>
            <a:ext cx="430053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Бұрын қызықпаған діни мәселелерге тереңдеп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тек бір жақты, қатал көзқарастарды қолдану және сол бағыттағы ақпараттық ресурстарға тәуелді болу.</a:t>
            </a:r>
          </a:p>
        </p:txBody>
      </p:sp>
      <p:pic>
        <p:nvPicPr>
          <p:cNvPr id="478" name="Rect">
            <a:extLst>
              <a:ext uri="{FF2B5EF4-FFF2-40B4-BE49-F238E27FC236}">
                <a16:creationId xmlns:a16="http://schemas.microsoft.com/office/drawing/2014/main" id="{553453BB-1D66-A377-DB61-2728B851D9D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6616541" y="4467130"/>
            <a:ext cx="5050334" cy="3174950"/>
          </a:xfrm>
          <a:prstGeom prst="rect">
            <a:avLst/>
          </a:prstGeom>
        </p:spPr>
      </p:pic>
      <p:sp>
        <p:nvSpPr>
          <p:cNvPr id="479" name="::before">
            <a:extLst>
              <a:ext uri="{FF2B5EF4-FFF2-40B4-BE49-F238E27FC236}">
                <a16:creationId xmlns:a16="http://schemas.microsoft.com/office/drawing/2014/main" id="{5A604A6D-0BC3-49C6-75F4-A58DACFFC715}"/>
              </a:ext>
            </a:extLst>
          </p:cNvPr>
          <p:cNvSpPr txBox="1"/>
          <p:nvPr/>
        </p:nvSpPr>
        <p:spPr>
          <a:xfrm>
            <a:off x="8785479" y="4687252"/>
            <a:ext cx="716566" cy="72409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5328"/>
              </a:lnSpc>
            </a:pPr>
            <a:r>
              <a:rPr lang="en-US" sz="4800" spc="-158" dirty="0">
                <a:solidFill>
                  <a:srgbClr val="55587D">
                    <a:alpha val="100000"/>
                  </a:srgbClr>
                </a:solidFill>
                <a:latin typeface="Bricolage Grotesque Medium" panose="00000700000000000000" pitchFamily="2" charset="0"/>
              </a:rPr>
              <a:t>02</a:t>
            </a:r>
          </a:p>
        </p:txBody>
      </p:sp>
      <p:sp>
        <p:nvSpPr>
          <p:cNvPr id="480" name="Write a concise heading-2">
            <a:extLst>
              <a:ext uri="{FF2B5EF4-FFF2-40B4-BE49-F238E27FC236}">
                <a16:creationId xmlns:a16="http://schemas.microsoft.com/office/drawing/2014/main" id="{A28F5CD1-EE36-0610-A089-8C68945C6D50}"/>
              </a:ext>
            </a:extLst>
          </p:cNvPr>
          <p:cNvSpPr txBox="1"/>
          <p:nvPr/>
        </p:nvSpPr>
        <p:spPr>
          <a:xfrm>
            <a:off x="7008114" y="5544502"/>
            <a:ext cx="4300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Сын көзбен қарау</a:t>
            </a:r>
          </a:p>
        </p:txBody>
      </p:sp>
      <p:sp>
        <p:nvSpPr>
          <p:cNvPr id="481" name="Write a brief description-2">
            <a:extLst>
              <a:ext uri="{FF2B5EF4-FFF2-40B4-BE49-F238E27FC236}">
                <a16:creationId xmlns:a16="http://schemas.microsoft.com/office/drawing/2014/main" id="{77C1FC89-9FCD-493E-061A-3CA35DB7B971}"/>
              </a:ext>
            </a:extLst>
          </p:cNvPr>
          <p:cNvSpPr txBox="1"/>
          <p:nvPr/>
        </p:nvSpPr>
        <p:spPr>
          <a:xfrm>
            <a:off x="7008114" y="6031040"/>
            <a:ext cx="430053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Өзінің жаңа сенімдерін ешбір сынсыз қабылдап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басқа адамдардың пікірлерін мүлдем елемеу және тек өз тобының көзқарасын ғана мойындап отыру.</a:t>
            </a:r>
          </a:p>
        </p:txBody>
      </p:sp>
      <p:pic>
        <p:nvPicPr>
          <p:cNvPr id="482" name="Rect">
            <a:extLst>
              <a:ext uri="{FF2B5EF4-FFF2-40B4-BE49-F238E27FC236}">
                <a16:creationId xmlns:a16="http://schemas.microsoft.com/office/drawing/2014/main" id="{276BACA2-9666-CB24-D750-368F7C4724B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1861578" y="4467130"/>
            <a:ext cx="5050334" cy="3174950"/>
          </a:xfrm>
          <a:prstGeom prst="rect">
            <a:avLst/>
          </a:prstGeom>
        </p:spPr>
      </p:pic>
      <p:sp>
        <p:nvSpPr>
          <p:cNvPr id="483" name="::before">
            <a:extLst>
              <a:ext uri="{FF2B5EF4-FFF2-40B4-BE49-F238E27FC236}">
                <a16:creationId xmlns:a16="http://schemas.microsoft.com/office/drawing/2014/main" id="{78C91B20-FC67-2B25-835A-E8867EB67CD5}"/>
              </a:ext>
            </a:extLst>
          </p:cNvPr>
          <p:cNvSpPr txBox="1"/>
          <p:nvPr/>
        </p:nvSpPr>
        <p:spPr>
          <a:xfrm>
            <a:off x="14024420" y="4687252"/>
            <a:ext cx="728758" cy="72409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ctr">
            <a:spAutoFit/>
          </a:bodyPr>
          <a:lstStyle/>
          <a:p>
            <a:pPr algn="ctr">
              <a:lnSpc>
                <a:spcPts val="5328"/>
              </a:lnSpc>
            </a:pPr>
            <a:r>
              <a:rPr lang="en-US" sz="4800" spc="-158" dirty="0">
                <a:solidFill>
                  <a:srgbClr val="55587D">
                    <a:alpha val="100000"/>
                  </a:srgbClr>
                </a:solidFill>
                <a:latin typeface="Bricolage Grotesque Medium" panose="00000700000000000000" pitchFamily="2" charset="0"/>
              </a:rPr>
              <a:t>03</a:t>
            </a:r>
          </a:p>
        </p:txBody>
      </p:sp>
      <p:sp>
        <p:nvSpPr>
          <p:cNvPr id="484" name="Write a concise heading-3">
            <a:extLst>
              <a:ext uri="{FF2B5EF4-FFF2-40B4-BE49-F238E27FC236}">
                <a16:creationId xmlns:a16="http://schemas.microsoft.com/office/drawing/2014/main" id="{0B7BADF6-77BC-B01F-832C-54251D07F107}"/>
              </a:ext>
            </a:extLst>
          </p:cNvPr>
          <p:cNvSpPr txBox="1"/>
          <p:nvPr/>
        </p:nvSpPr>
        <p:spPr>
          <a:xfrm>
            <a:off x="12253150" y="5544502"/>
            <a:ext cx="430053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Дұрыс және бұрыс</a:t>
            </a:r>
          </a:p>
        </p:txBody>
      </p:sp>
      <p:sp>
        <p:nvSpPr>
          <p:cNvPr id="485" name="Write a brief description-3">
            <a:extLst>
              <a:ext uri="{FF2B5EF4-FFF2-40B4-BE49-F238E27FC236}">
                <a16:creationId xmlns:a16="http://schemas.microsoft.com/office/drawing/2014/main" id="{252C8AB9-2CC4-4AD4-34CF-2A374CFFB4A1}"/>
              </a:ext>
            </a:extLst>
          </p:cNvPr>
          <p:cNvSpPr txBox="1"/>
          <p:nvPr/>
        </p:nvSpPr>
        <p:spPr>
          <a:xfrm>
            <a:off x="12253150" y="6031040"/>
            <a:ext cx="430053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Бұрын дұрыс деп саналған нормаларды «бұрыс» деп атап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қате әрекеттерді ақтауға тырысу және дәстүрлі құндылықтарға қарсы шығу әрекеттері.</a:t>
            </a:r>
          </a:p>
        </p:txBody>
      </p:sp>
      <p:pic>
        <p:nvPicPr>
          <p:cNvPr id="486" name="Rect">
            <a:extLst>
              <a:ext uri="{FF2B5EF4-FFF2-40B4-BE49-F238E27FC236}">
                <a16:creationId xmlns:a16="http://schemas.microsoft.com/office/drawing/2014/main" id="{CB9671AE-6FBC-5BEA-F8B5-2205F377D17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0" y="0"/>
            <a:ext cx="752475" cy="10287000"/>
          </a:xfrm>
          <a:prstGeom prst="rect">
            <a:avLst/>
          </a:prstGeom>
        </p:spPr>
      </p:pic>
      <p:pic>
        <p:nvPicPr>
          <p:cNvPr id="487" name="Rect">
            <a:extLst>
              <a:ext uri="{FF2B5EF4-FFF2-40B4-BE49-F238E27FC236}">
                <a16:creationId xmlns:a16="http://schemas.microsoft.com/office/drawing/2014/main" id="{8F73FEDD-E634-343E-2664-8775234B663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7526000" y="0"/>
            <a:ext cx="752475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0CFE8E-FC10-22E7-5569-78F8682EE6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45" y="181041"/>
            <a:ext cx="3419570" cy="32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37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9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5210270" y="4295870"/>
            <a:ext cx="11420323" cy="5991076"/>
          </a:xfrm>
          <a:prstGeom prst="rect">
            <a:avLst/>
          </a:prstGeom>
        </p:spPr>
      </p:pic>
      <p:pic>
        <p:nvPicPr>
          <p:cNvPr id="49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324350" y="885825"/>
            <a:ext cx="13963498" cy="9401026"/>
          </a:xfrm>
          <a:prstGeom prst="rect">
            <a:avLst/>
          </a:prstGeom>
        </p:spPr>
      </p:pic>
      <p:pic>
        <p:nvPicPr>
          <p:cNvPr id="49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772870" y="0"/>
            <a:ext cx="7515076" cy="5762625"/>
          </a:xfrm>
          <a:prstGeom prst="rect">
            <a:avLst/>
          </a:prstGeom>
        </p:spPr>
      </p:pic>
      <p:pic>
        <p:nvPicPr>
          <p:cNvPr id="49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81950" y="0"/>
            <a:ext cx="10306050" cy="8677126"/>
          </a:xfrm>
          <a:prstGeom prst="rect">
            <a:avLst/>
          </a:prstGeom>
        </p:spPr>
      </p:pic>
      <p:pic>
        <p:nvPicPr>
          <p:cNvPr id="49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743105" y="4829270"/>
            <a:ext cx="13106248" cy="5457676"/>
          </a:xfrm>
          <a:prstGeom prst="rect">
            <a:avLst/>
          </a:prstGeom>
        </p:spPr>
      </p:pic>
      <p:pic>
        <p:nvPicPr>
          <p:cNvPr id="49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0" y="2628995"/>
            <a:ext cx="13201498" cy="7657951"/>
          </a:xfrm>
          <a:prstGeom prst="rect">
            <a:avLst/>
          </a:prstGeom>
        </p:spPr>
      </p:pic>
      <p:sp>
        <p:nvSpPr>
          <p:cNvPr id="497" name="Subtitle text-41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7466076"/>
            <a:ext cx="5672138" cy="1914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003"/>
              </a:lnSpc>
            </a:pPr>
            <a:r>
              <a:rPr lang="en-US" sz="2100" spc="-15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Мінез-құлық пен әлеуметтік ортадағы өзгерістерді талдау арқылы адамның психологиялық жағдайын бағалау және ықтимал қауіптерді алдын ала анықтауға мүмкіндік беретін негізгі бақылаулар.</a:t>
            </a:r>
          </a:p>
        </p:txBody>
      </p:sp>
      <p:sp>
        <p:nvSpPr>
          <p:cNvPr id="498" name="Title text-48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1257110"/>
            <a:ext cx="5672138" cy="1533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994"/>
              </a:lnSpc>
            </a:pPr>
            <a:r>
              <a:rPr lang="en-US" sz="5400" spc="-92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Мінез-құлық өзгерістері</a:t>
            </a:r>
          </a:p>
        </p:txBody>
      </p:sp>
      <p:sp>
        <p:nvSpPr>
          <p:cNvPr id="499" name="Label text-41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1505" y="914305"/>
            <a:ext cx="1604962" cy="238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 b="1" spc="657" dirty="0">
                <a:solidFill>
                  <a:srgbClr val="5E49FF">
                    <a:alpha val="100000"/>
                  </a:srgbClr>
                </a:solidFill>
                <a:latin typeface="DM Sans" panose="00000700000000000000" pitchFamily="2" charset="0"/>
              </a:rPr>
              <a:t>БАҚЫЛАУ</a:t>
            </a:r>
          </a:p>
        </p:txBody>
      </p:sp>
      <p:pic>
        <p:nvPicPr>
          <p:cNvPr id="5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0388806" y="914251"/>
            <a:ext cx="3202484" cy="3298775"/>
          </a:xfrm>
          <a:prstGeom prst="rect">
            <a:avLst/>
          </a:prstGeom>
        </p:spPr>
      </p:pic>
      <p:pic>
        <p:nvPicPr>
          <p:cNvPr id="50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EF1DD2A3-B2CF-47C6-8C60-2C5FC1B9F931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754678" y="1305878"/>
            <a:ext cx="381000" cy="381000"/>
          </a:xfrm>
          <a:prstGeom prst="rect">
            <a:avLst/>
          </a:prstGeom>
        </p:spPr>
      </p:pic>
      <p:sp>
        <p:nvSpPr>
          <p:cNvPr id="502" name="Write a concise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54678" y="2067878"/>
            <a:ext cx="24526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Оқшаулану</a:t>
            </a:r>
          </a:p>
        </p:txBody>
      </p:sp>
      <p:sp>
        <p:nvSpPr>
          <p:cNvPr id="503" name="Write a brief description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54677" y="2403920"/>
            <a:ext cx="2596993" cy="151958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Отбасы мен достардан алшақтап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әріптестермен қарым-қатынасты үзіп, тек өз тобымен ғана араласа бастау.</a:t>
            </a:r>
          </a:p>
        </p:txBody>
      </p:sp>
      <p:pic>
        <p:nvPicPr>
          <p:cNvPr id="5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3715705" y="914251"/>
            <a:ext cx="3202484" cy="5022800"/>
          </a:xfrm>
          <a:prstGeom prst="rect">
            <a:avLst/>
          </a:prstGeom>
        </p:spPr>
      </p:pic>
      <p:pic>
        <p:nvPicPr>
          <p:cNvPr id="50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C627072C-63F4-4AB0-8604-724E797ADB4B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4107382" y="1305878"/>
            <a:ext cx="381000" cy="381000"/>
          </a:xfrm>
          <a:prstGeom prst="rect">
            <a:avLst/>
          </a:prstGeom>
        </p:spPr>
      </p:pic>
      <p:sp>
        <p:nvSpPr>
          <p:cNvPr id="506" name="Write a concise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107382" y="2067878"/>
            <a:ext cx="24526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Жасырын әрекет</a:t>
            </a:r>
          </a:p>
        </p:txBody>
      </p:sp>
      <p:sp>
        <p:nvSpPr>
          <p:cNvPr id="507" name="Write a brief description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107382" y="2420969"/>
            <a:ext cx="2452688" cy="1504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Кездесулерін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телефон арқылы әңгімелерін жасыруға тырысу және көпшілік ортада өзін өте сақ ұстау әдеті.</a:t>
            </a:r>
          </a:p>
        </p:txBody>
      </p:sp>
      <p:pic>
        <p:nvPicPr>
          <p:cNvPr id="5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0363048" y="4358431"/>
            <a:ext cx="3202484" cy="5022800"/>
          </a:xfrm>
          <a:prstGeom prst="rect">
            <a:avLst/>
          </a:prstGeom>
        </p:spPr>
      </p:pic>
      <p:pic>
        <p:nvPicPr>
          <p:cNvPr id="509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4E4DE907-64C7-4ADD-B5DC-7A8DDD40B97C}">
                <a14:useLocalDpi xmlns="" xmlns:a16="http://schemas.microsoft.com/office/drawing/2014/main" xmlns:asvg="http://schemas.microsoft.com/office/drawing/2016/SVG/main" xmlns:p14="http://schemas.microsoft.com/office/powerpoint/2010/main" xmlns:a14="http://schemas.microsoft.com/office/drawing/2010/main" val="0"/>
              </a:ext>
            </a:extLst>
          </a:blip>
          <a:srcRect/>
          <a:stretch/>
        </p:blipFill>
        <p:spPr>
          <a:xfrm>
            <a:off x="10754678" y="4750118"/>
            <a:ext cx="381000" cy="381000"/>
          </a:xfrm>
          <a:prstGeom prst="rect">
            <a:avLst/>
          </a:prstGeom>
        </p:spPr>
      </p:pic>
      <p:sp>
        <p:nvSpPr>
          <p:cNvPr id="510" name="Write a concise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54678" y="5512118"/>
            <a:ext cx="24526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Ашуланшақтық</a:t>
            </a:r>
          </a:p>
        </p:txBody>
      </p:sp>
      <p:sp>
        <p:nvSpPr>
          <p:cNvPr id="511" name="Write a brief description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54677" y="5865114"/>
            <a:ext cx="2641987" cy="1504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Кез келген сынға немесе басқа пікірге тез ашуланып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айналасындағы адамдарға ашық агрессия көрсетуі мүмкін.</a:t>
            </a:r>
          </a:p>
        </p:txBody>
      </p:sp>
      <p:pic>
        <p:nvPicPr>
          <p:cNvPr id="5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13715705" y="6080522"/>
            <a:ext cx="3202484" cy="3298775"/>
          </a:xfrm>
          <a:prstGeom prst="rect">
            <a:avLst/>
          </a:prstGeom>
        </p:spPr>
      </p:pic>
      <p:pic>
        <p:nvPicPr>
          <p:cNvPr id="51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4107382" y="6472238"/>
            <a:ext cx="381000" cy="381000"/>
          </a:xfrm>
          <a:prstGeom prst="rect">
            <a:avLst/>
          </a:prstGeom>
        </p:spPr>
      </p:pic>
      <p:sp>
        <p:nvSpPr>
          <p:cNvPr id="514" name="Write a concise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107382" y="7234238"/>
            <a:ext cx="2452688" cy="304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 spc="-36" dirty="0">
                <a:solidFill>
                  <a:srgbClr val="03083C">
                    <a:alpha val="100000"/>
                  </a:srgbClr>
                </a:solidFill>
                <a:latin typeface="Bricolage Grotesque SemiBold" panose="00000700000000000000" pitchFamily="2" charset="0"/>
              </a:rPr>
              <a:t>Сыртқы келбет</a:t>
            </a:r>
          </a:p>
        </p:txBody>
      </p:sp>
      <p:sp>
        <p:nvSpPr>
          <p:cNvPr id="515" name="Write a brief description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107381" y="7570184"/>
            <a:ext cx="2627891" cy="151958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1650" spc="-12" dirty="0">
                <a:solidFill>
                  <a:srgbClr val="03083C">
                    <a:alpha val="70000"/>
                  </a:srgbClr>
                </a:solidFill>
                <a:latin typeface="DM Sans" panose="00000700000000000000" pitchFamily="2" charset="0"/>
              </a:rPr>
              <a:t>Діни талаптарға сай киіну</a:t>
            </a:r>
            <a:r>
              <a:rPr lang="en-US" sz="1650" spc="-12" dirty="0">
                <a:solidFill>
                  <a:srgbClr val="03083C"/>
                </a:solidFill>
                <a:latin typeface="DM Sans" panose="00000700000000000000" pitchFamily="2" charset="0"/>
              </a:rPr>
              <a:t>, сақал қою немесе паранджа кию сияқты сыртқы келбеттің кенеттен өзгеруі.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8444FC-5EE6-EEBE-F29F-11FD345C00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535" y="2720544"/>
            <a:ext cx="5719769" cy="4383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D38348-F0C2-1E2F-0DE5-7332FF4317C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789" y="7103718"/>
            <a:ext cx="3297341" cy="310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0000">
        <p159:morph option="byObject"/>
      </p:transition>
    </mc:Choice>
    <mc:Fallback xmlns="">
      <p:transition spd="slow" advTm="6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</TotalTime>
  <Words>1628</Words>
  <Application>Microsoft Office PowerPoint</Application>
  <PresentationFormat>Произвольный</PresentationFormat>
  <Paragraphs>182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Calibri</vt:lpstr>
      <vt:lpstr>Bricolage Grotesque Medium</vt:lpstr>
      <vt:lpstr>Calibri Light</vt:lpstr>
      <vt:lpstr>Goudy Stout</vt:lpstr>
      <vt:lpstr>DM Sans</vt:lpstr>
      <vt:lpstr>Cooper Black</vt:lpstr>
      <vt:lpstr>Arial</vt:lpstr>
      <vt:lpstr>Bricolage Grotesque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2.6.4.0, docId: 28541095, orderId: 10210007</dc:title>
  <dc:creator>Presentations.AI Exporter</dc:creator>
  <cp:lastModifiedBy>монин кгу</cp:lastModifiedBy>
  <cp:revision>5</cp:revision>
  <dcterms:created xsi:type="dcterms:W3CDTF">2026-04-10T10:48:26Z</dcterms:created>
  <dcterms:modified xsi:type="dcterms:W3CDTF">2026-07-01T10:48:53Z</dcterms:modified>
</cp:coreProperties>
</file>