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7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8288000" cy="10287000"/>
  <p:notesSz cx="10287000" cy="18288000"/>
  <p:embeddedFontLst>
    <p:embeddedFont>
      <p:font typeface="Inter" panose="020B0604020202020204" charset="0"/>
      <p:regular r:id="rId17"/>
      <p:bold r:id="rId18"/>
      <p:italic r:id="rId19"/>
      <p:boldItalic r:id="rId20"/>
    </p:embeddedFont>
    <p:embeddedFont>
      <p:font typeface="Poppins Medium" panose="020B0502040204020203" pitchFamily="2" charset="0"/>
      <p:regular r:id="rId21"/>
      <p:italic r:id="rId22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72" d="100"/>
          <a:sy n="72" d="100"/>
        </p:scale>
        <p:origin x="65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343062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891BAE-6DC5-CF54-867C-422A4C749B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0F29FF6-BFF0-9A89-FA32-79EFAB67055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47620B5-DA78-D542-2CD4-CC9C1181F20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E90EB2-2BD4-B7C7-1788-A77C944A6C5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6194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50000">
        <p159:morph option="byObject"/>
      </p:transition>
    </mc:Choice>
    <mc:Fallback xmlns="">
      <p:transition spd="slow" advTm="50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50000">
        <p159:morph option="byObject"/>
      </p:transition>
    </mc:Choice>
    <mc:Fallback xmlns="">
      <p:transition spd="slow" advTm="50000">
        <p:fade/>
      </p:transition>
    </mc:Fallback>
  </mc:AlternateConten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4.svg"/><Relationship Id="rId7" Type="http://schemas.openxmlformats.org/officeDocument/2006/relationships/image" Target="../media/image21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svg"/><Relationship Id="rId5" Type="http://schemas.openxmlformats.org/officeDocument/2006/relationships/image" Target="../media/image19.svg"/><Relationship Id="rId4" Type="http://schemas.openxmlformats.org/officeDocument/2006/relationships/image" Target="../media/image18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22.svg"/><Relationship Id="rId7" Type="http://schemas.openxmlformats.org/officeDocument/2006/relationships/image" Target="../media/image26.sv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svg"/><Relationship Id="rId5" Type="http://schemas.openxmlformats.org/officeDocument/2006/relationships/image" Target="../media/image24.svg"/><Relationship Id="rId4" Type="http://schemas.openxmlformats.org/officeDocument/2006/relationships/image" Target="../media/image23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3.png"/><Relationship Id="rId7" Type="http://schemas.openxmlformats.org/officeDocument/2006/relationships/image" Target="../media/image7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5" Type="http://schemas.openxmlformats.org/officeDocument/2006/relationships/image" Target="../media/image5.svg"/><Relationship Id="rId4" Type="http://schemas.openxmlformats.org/officeDocument/2006/relationships/image" Target="../media/image4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0.sv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svg"/><Relationship Id="rId5" Type="http://schemas.openxmlformats.org/officeDocument/2006/relationships/image" Target="../media/image12.svg"/><Relationship Id="rId4" Type="http://schemas.openxmlformats.org/officeDocument/2006/relationships/image" Target="../media/image11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EFEFEF"/>
          </a:solidFill>
          <a:ln/>
        </p:spPr>
      </p:sp>
      <p:sp>
        <p:nvSpPr>
          <p:cNvPr id="3" name="Text 1"/>
          <p:cNvSpPr txBox="1"/>
          <p:nvPr/>
        </p:nvSpPr>
        <p:spPr>
          <a:xfrm>
            <a:off x="762000" y="762000"/>
            <a:ext cx="8110537" cy="5497132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>
              <a:lnSpc>
                <a:spcPts val="7020"/>
              </a:lnSpc>
            </a:pPr>
            <a:r>
              <a:rPr lang="en-US" sz="5400" kern="1200" spc="-151" dirty="0">
                <a:solidFill>
                  <a:srgbClr val="000000"/>
                </a:solidFill>
                <a:latin typeface="Poppins Medium" panose="00000600000000000000" pitchFamily="2" charset="0"/>
              </a:rPr>
              <a:t>Экстремизм мен терроризмнің алдын алу: </a:t>
            </a:r>
            <a:r>
              <a:rPr lang="ru-RU" sz="5400" dirty="0" err="1"/>
              <a:t>Ұлттық</a:t>
            </a:r>
            <a:r>
              <a:rPr lang="ru-RU" sz="5400" dirty="0"/>
              <a:t> </a:t>
            </a:r>
            <a:r>
              <a:rPr lang="ru-RU" sz="5400" dirty="0" err="1"/>
              <a:t>құндылықтар</a:t>
            </a:r>
            <a:r>
              <a:rPr lang="ru-RU" sz="5400" dirty="0"/>
              <a:t> мен </a:t>
            </a:r>
            <a:r>
              <a:rPr lang="ru-RU" sz="5400" dirty="0" err="1"/>
              <a:t>мәдени</a:t>
            </a:r>
            <a:r>
              <a:rPr lang="ru-RU" sz="5400" dirty="0"/>
              <a:t> </a:t>
            </a:r>
            <a:r>
              <a:rPr lang="ru-RU" sz="5400" dirty="0" err="1"/>
              <a:t>мұраны</a:t>
            </a:r>
            <a:r>
              <a:rPr lang="ru-RU" sz="5400" dirty="0"/>
              <a:t> </a:t>
            </a:r>
            <a:r>
              <a:rPr lang="ru-RU" sz="5400" dirty="0" err="1"/>
              <a:t>сақтау</a:t>
            </a:r>
            <a:r>
              <a:rPr lang="ru-RU" sz="5400" dirty="0"/>
              <a:t> — </a:t>
            </a:r>
            <a:r>
              <a:rPr lang="ru-RU" sz="5400" dirty="0" err="1"/>
              <a:t>тұрақтылық</a:t>
            </a:r>
            <a:r>
              <a:rPr lang="ru-RU" sz="5400" dirty="0"/>
              <a:t> </a:t>
            </a:r>
            <a:r>
              <a:rPr lang="ru-RU" sz="5400" dirty="0" err="1"/>
              <a:t>кепілі</a:t>
            </a:r>
            <a:r>
              <a:rPr lang="ru-RU" sz="5400" dirty="0"/>
              <a:t>.</a:t>
            </a:r>
            <a:endParaRPr lang="en-US" sz="5400" dirty="0"/>
          </a:p>
        </p:txBody>
      </p:sp>
      <p:sp>
        <p:nvSpPr>
          <p:cNvPr id="4" name="Text 2"/>
          <p:cNvSpPr txBox="1"/>
          <p:nvPr/>
        </p:nvSpPr>
        <p:spPr>
          <a:xfrm>
            <a:off x="669115" y="5745903"/>
            <a:ext cx="8110537" cy="78676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marL="0" indent="0" algn="l">
              <a:lnSpc>
                <a:spcPts val="2690"/>
              </a:lnSpc>
              <a:buNone/>
            </a:pPr>
            <a:r>
              <a:rPr lang="en-US" sz="2100" kern="1200" spc="40" dirty="0">
                <a:solidFill>
                  <a:srgbClr val="4D535C"/>
                </a:solidFill>
                <a:latin typeface="Inter" panose="02000503000000020004" pitchFamily="2" charset="0"/>
              </a:rPr>
              <a:t>Мәдениет және өнер қызметкерлеріне арналған кәсіби нұсқаулық</a:t>
            </a:r>
            <a:endParaRPr lang="en-US" sz="2100" dirty="0"/>
          </a:p>
        </p:txBody>
      </p:sp>
      <p:sp>
        <p:nvSpPr>
          <p:cNvPr id="5" name="Text 3"/>
          <p:cNvSpPr txBox="1"/>
          <p:nvPr/>
        </p:nvSpPr>
        <p:spPr>
          <a:xfrm>
            <a:off x="723403" y="8049827"/>
            <a:ext cx="4186238" cy="5010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2100" kern="1200" spc="-59" dirty="0">
                <a:solidFill>
                  <a:srgbClr val="1B1167"/>
                </a:solidFill>
                <a:latin typeface="Poppins Medium" panose="00000600000000000000" pitchFamily="2" charset="0"/>
              </a:rPr>
              <a:t>Алматы облысы Дін істері басқармасы</a:t>
            </a:r>
            <a:endParaRPr lang="en-US" sz="2100" dirty="0"/>
          </a:p>
        </p:txBody>
      </p:sp>
      <p:sp>
        <p:nvSpPr>
          <p:cNvPr id="6" name="Shape 4"/>
          <p:cNvSpPr/>
          <p:nvPr/>
        </p:nvSpPr>
        <p:spPr>
          <a:xfrm>
            <a:off x="9448767" y="0"/>
            <a:ext cx="857250" cy="10287000"/>
          </a:xfrm>
          <a:prstGeom prst="rect">
            <a:avLst/>
          </a:prstGeom>
          <a:solidFill>
            <a:srgbClr val="EFEFEF"/>
          </a:solidFill>
          <a:ln/>
        </p:spPr>
      </p:sp>
      <p:sp>
        <p:nvSpPr>
          <p:cNvPr id="7" name="Shape 5"/>
          <p:cNvSpPr/>
          <p:nvPr/>
        </p:nvSpPr>
        <p:spPr>
          <a:xfrm>
            <a:off x="9448767" y="0"/>
            <a:ext cx="857250" cy="4762500"/>
          </a:xfrm>
          <a:prstGeom prst="rect">
            <a:avLst/>
          </a:prstGeom>
          <a:solidFill>
            <a:srgbClr val="1B1167"/>
          </a:solidFill>
          <a:ln/>
        </p:spPr>
      </p:sp>
      <p:sp>
        <p:nvSpPr>
          <p:cNvPr id="8" name="Shape 6"/>
          <p:cNvSpPr/>
          <p:nvPr/>
        </p:nvSpPr>
        <p:spPr>
          <a:xfrm>
            <a:off x="9448767" y="0"/>
            <a:ext cx="857250" cy="4762500"/>
          </a:xfrm>
          <a:prstGeom prst="rect">
            <a:avLst/>
          </a:prstGeom>
          <a:gradFill>
            <a:gsLst>
              <a:gs pos="0">
                <a:srgbClr val="1B1167"/>
              </a:gs>
              <a:gs pos="33333">
                <a:srgbClr val="1B1167"/>
              </a:gs>
              <a:gs pos="66667">
                <a:srgbClr val="EFEFEF"/>
              </a:gs>
              <a:gs pos="100000">
                <a:srgbClr val="1B1167"/>
              </a:gs>
            </a:gsLst>
            <a:lin ang="5400000" scaled="0"/>
          </a:gradFill>
          <a:ln/>
        </p:spPr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3"/>
          <a:srcRect l="20504" r="22140"/>
          <a:stretch>
            <a:fillRect/>
          </a:stretch>
        </p:blipFill>
        <p:spPr>
          <a:xfrm>
            <a:off x="9448767" y="0"/>
            <a:ext cx="8839200" cy="10287000"/>
          </a:xfrm>
          <a:prstGeom prst="rect">
            <a:avLst/>
          </a:prstGeom>
        </p:spPr>
      </p:pic>
      <p:sp>
        <p:nvSpPr>
          <p:cNvPr id="10" name="Shape 7"/>
          <p:cNvSpPr/>
          <p:nvPr/>
        </p:nvSpPr>
        <p:spPr>
          <a:xfrm>
            <a:off x="10286836" y="1714500"/>
            <a:ext cx="1905000" cy="952500"/>
          </a:xfrm>
          <a:prstGeom prst="rect">
            <a:avLst/>
          </a:prstGeom>
          <a:solidFill>
            <a:srgbClr val="E06735"/>
          </a:solidFill>
          <a:ln/>
        </p:spPr>
      </p:sp>
      <p:sp>
        <p:nvSpPr>
          <p:cNvPr id="11" name="Shape 8"/>
          <p:cNvSpPr/>
          <p:nvPr/>
        </p:nvSpPr>
        <p:spPr>
          <a:xfrm>
            <a:off x="16002001" y="9524670"/>
            <a:ext cx="762000" cy="762000"/>
          </a:xfrm>
          <a:prstGeom prst="rect">
            <a:avLst/>
          </a:prstGeom>
          <a:solidFill>
            <a:srgbClr val="FFCB3F"/>
          </a:solidFill>
          <a:ln/>
        </p:spPr>
      </p:sp>
      <p:sp>
        <p:nvSpPr>
          <p:cNvPr id="12" name="Shape 9"/>
          <p:cNvSpPr/>
          <p:nvPr/>
        </p:nvSpPr>
        <p:spPr>
          <a:xfrm>
            <a:off x="16764497" y="8763331"/>
            <a:ext cx="1524000" cy="762000"/>
          </a:xfrm>
          <a:prstGeom prst="rect">
            <a:avLst/>
          </a:prstGeom>
          <a:solidFill>
            <a:srgbClr val="60A462"/>
          </a:solidFill>
          <a:ln/>
        </p:spPr>
      </p:sp>
      <p:sp>
        <p:nvSpPr>
          <p:cNvPr id="13" name="Shape 10"/>
          <p:cNvSpPr/>
          <p:nvPr/>
        </p:nvSpPr>
        <p:spPr>
          <a:xfrm>
            <a:off x="16764497" y="7238835"/>
            <a:ext cx="800100" cy="1524000"/>
          </a:xfrm>
          <a:prstGeom prst="rect">
            <a:avLst/>
          </a:prstGeom>
          <a:solidFill>
            <a:srgbClr val="E06735"/>
          </a:solidFill>
          <a:ln/>
        </p:spPr>
      </p:sp>
      <p:sp>
        <p:nvSpPr>
          <p:cNvPr id="14" name="Shape 11"/>
          <p:cNvSpPr/>
          <p:nvPr/>
        </p:nvSpPr>
        <p:spPr>
          <a:xfrm>
            <a:off x="0" y="8763331"/>
            <a:ext cx="762000" cy="762000"/>
          </a:xfrm>
          <a:prstGeom prst="rect">
            <a:avLst/>
          </a:prstGeom>
          <a:solidFill>
            <a:srgbClr val="1B1167"/>
          </a:solidFill>
          <a:ln/>
        </p:spPr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3C8A6342-88CF-1284-B161-C2BC67FECE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33044" y="6384805"/>
            <a:ext cx="3405809" cy="334501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50000">
        <p159:morph option="byObject"/>
      </p:transition>
    </mc:Choice>
    <mc:Fallback xmlns="">
      <p:transition spd="slow" advTm="50000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EFEFE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9524835"/>
            <a:ext cx="714375" cy="762000"/>
          </a:xfrm>
          <a:prstGeom prst="rect">
            <a:avLst/>
          </a:prstGeom>
          <a:solidFill>
            <a:srgbClr val="1B1167"/>
          </a:solidFill>
          <a:ln/>
        </p:spPr>
      </p:sp>
      <p:sp>
        <p:nvSpPr>
          <p:cNvPr id="4" name="Shape 2"/>
          <p:cNvSpPr/>
          <p:nvPr/>
        </p:nvSpPr>
        <p:spPr>
          <a:xfrm>
            <a:off x="14935730" y="0"/>
            <a:ext cx="1524000" cy="752475"/>
          </a:xfrm>
          <a:prstGeom prst="rect">
            <a:avLst/>
          </a:prstGeom>
          <a:solidFill>
            <a:srgbClr val="60A462"/>
          </a:solidFill>
          <a:ln/>
        </p:spPr>
      </p:sp>
      <p:sp>
        <p:nvSpPr>
          <p:cNvPr id="5" name="Shape 3"/>
          <p:cNvSpPr/>
          <p:nvPr/>
        </p:nvSpPr>
        <p:spPr>
          <a:xfrm>
            <a:off x="17574784" y="0"/>
            <a:ext cx="714375" cy="752475"/>
          </a:xfrm>
          <a:prstGeom prst="rect">
            <a:avLst/>
          </a:prstGeom>
          <a:solidFill>
            <a:srgbClr val="FECADF"/>
          </a:solidFill>
          <a:ln/>
        </p:spPr>
      </p:sp>
      <p:sp>
        <p:nvSpPr>
          <p:cNvPr id="6" name="Text 4"/>
          <p:cNvSpPr txBox="1"/>
          <p:nvPr/>
        </p:nvSpPr>
        <p:spPr>
          <a:xfrm>
            <a:off x="762000" y="762000"/>
            <a:ext cx="11206163" cy="6915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4620"/>
              </a:lnSpc>
              <a:buNone/>
            </a:pPr>
            <a:r>
              <a:rPr lang="en-US" sz="3300" kern="1200" spc="-92" dirty="0">
                <a:solidFill>
                  <a:srgbClr val="000000"/>
                </a:solidFill>
                <a:latin typeface="Poppins Medium" panose="00000600000000000000" pitchFamily="2" charset="0"/>
              </a:rPr>
              <a:t>Экстремизмнің зардаптары</a:t>
            </a:r>
            <a:endParaRPr lang="en-US" sz="3300" dirty="0"/>
          </a:p>
        </p:txBody>
      </p:sp>
      <p:sp>
        <p:nvSpPr>
          <p:cNvPr id="7" name="Text 5"/>
          <p:cNvSpPr txBox="1"/>
          <p:nvPr/>
        </p:nvSpPr>
        <p:spPr>
          <a:xfrm>
            <a:off x="762000" y="1500849"/>
            <a:ext cx="11206163" cy="78676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marL="0" indent="0" algn="l">
              <a:lnSpc>
                <a:spcPts val="2690"/>
              </a:lnSpc>
              <a:buNone/>
            </a:pPr>
            <a:r>
              <a:rPr lang="en-US" sz="2100" kern="1200" spc="40" dirty="0">
                <a:solidFill>
                  <a:srgbClr val="4D535C"/>
                </a:solidFill>
                <a:latin typeface="Inter" panose="02000503000000020004" pitchFamily="2" charset="0"/>
              </a:rPr>
              <a:t>Жат ағым жетегінде кеткен тұлғаның психологиялық, құқықтық, әлеуметтік және өмірлік ауыр салдары.</a:t>
            </a:r>
            <a:endParaRPr lang="en-US" sz="2100" dirty="0"/>
          </a:p>
        </p:txBody>
      </p:sp>
      <p:sp>
        <p:nvSpPr>
          <p:cNvPr id="8" name="Shape 6"/>
          <p:cNvSpPr/>
          <p:nvPr/>
        </p:nvSpPr>
        <p:spPr>
          <a:xfrm>
            <a:off x="762000" y="2790693"/>
            <a:ext cx="4048125" cy="1524000"/>
          </a:xfrm>
          <a:prstGeom prst="rect">
            <a:avLst/>
          </a:prstGeom>
          <a:solidFill>
            <a:srgbClr val="1B1167"/>
          </a:solidFill>
          <a:ln/>
        </p:spPr>
      </p:sp>
      <p:sp>
        <p:nvSpPr>
          <p:cNvPr id="9" name="Shape 7"/>
          <p:cNvSpPr/>
          <p:nvPr/>
        </p:nvSpPr>
        <p:spPr>
          <a:xfrm>
            <a:off x="762000" y="4304110"/>
            <a:ext cx="4048125" cy="10583"/>
          </a:xfrm>
          <a:prstGeom prst="rect">
            <a:avLst/>
          </a:prstGeom>
          <a:solidFill>
            <a:srgbClr val="1B1167"/>
          </a:solidFill>
          <a:ln/>
        </p:spPr>
      </p:sp>
      <p:sp>
        <p:nvSpPr>
          <p:cNvPr id="10" name="Shape 8"/>
          <p:cNvSpPr/>
          <p:nvPr/>
        </p:nvSpPr>
        <p:spPr>
          <a:xfrm>
            <a:off x="762000" y="2790693"/>
            <a:ext cx="10583" cy="1524000"/>
          </a:xfrm>
          <a:prstGeom prst="rect">
            <a:avLst/>
          </a:prstGeom>
          <a:solidFill>
            <a:srgbClr val="1B1167"/>
          </a:solidFill>
          <a:ln/>
        </p:spPr>
      </p:sp>
      <p:sp>
        <p:nvSpPr>
          <p:cNvPr id="11" name="Text 9"/>
          <p:cNvSpPr txBox="1"/>
          <p:nvPr/>
        </p:nvSpPr>
        <p:spPr>
          <a:xfrm>
            <a:off x="2093185" y="3354586"/>
            <a:ext cx="1433513" cy="5010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ctr">
              <a:lnSpc>
                <a:spcPts val="3150"/>
              </a:lnSpc>
              <a:buNone/>
            </a:pPr>
            <a:r>
              <a:rPr lang="en-US" sz="2100" kern="1200" spc="-59" dirty="0">
                <a:solidFill>
                  <a:srgbClr val="FFFFFF"/>
                </a:solidFill>
                <a:latin typeface="Poppins Medium" panose="00000600000000000000" pitchFamily="2" charset="0"/>
              </a:rPr>
              <a:t>Қауіп саласы</a:t>
            </a:r>
            <a:endParaRPr lang="en-US" sz="2100" dirty="0"/>
          </a:p>
        </p:txBody>
      </p:sp>
      <p:sp>
        <p:nvSpPr>
          <p:cNvPr id="12" name="Shape 10"/>
          <p:cNvSpPr/>
          <p:nvPr/>
        </p:nvSpPr>
        <p:spPr>
          <a:xfrm>
            <a:off x="4818062" y="2790693"/>
            <a:ext cx="12687300" cy="1524000"/>
          </a:xfrm>
          <a:prstGeom prst="rect">
            <a:avLst/>
          </a:prstGeom>
          <a:solidFill>
            <a:srgbClr val="1B1167"/>
          </a:solidFill>
          <a:ln/>
        </p:spPr>
      </p:sp>
      <p:sp>
        <p:nvSpPr>
          <p:cNvPr id="13" name="Shape 11"/>
          <p:cNvSpPr/>
          <p:nvPr/>
        </p:nvSpPr>
        <p:spPr>
          <a:xfrm>
            <a:off x="17494779" y="2790693"/>
            <a:ext cx="10583" cy="1524000"/>
          </a:xfrm>
          <a:prstGeom prst="rect">
            <a:avLst/>
          </a:prstGeom>
          <a:solidFill>
            <a:srgbClr val="1B1167"/>
          </a:solidFill>
          <a:ln/>
        </p:spPr>
      </p:sp>
      <p:sp>
        <p:nvSpPr>
          <p:cNvPr id="14" name="Shape 12"/>
          <p:cNvSpPr/>
          <p:nvPr/>
        </p:nvSpPr>
        <p:spPr>
          <a:xfrm>
            <a:off x="4818062" y="4304110"/>
            <a:ext cx="12687300" cy="10583"/>
          </a:xfrm>
          <a:prstGeom prst="rect">
            <a:avLst/>
          </a:prstGeom>
          <a:solidFill>
            <a:srgbClr val="1B1167"/>
          </a:solidFill>
          <a:ln/>
        </p:spPr>
      </p:sp>
      <p:sp>
        <p:nvSpPr>
          <p:cNvPr id="15" name="Shape 13"/>
          <p:cNvSpPr/>
          <p:nvPr/>
        </p:nvSpPr>
        <p:spPr>
          <a:xfrm>
            <a:off x="4818062" y="2790693"/>
            <a:ext cx="10583" cy="1524000"/>
          </a:xfrm>
          <a:prstGeom prst="rect">
            <a:avLst/>
          </a:prstGeom>
          <a:solidFill>
            <a:srgbClr val="1B1167"/>
          </a:solidFill>
          <a:ln/>
        </p:spPr>
      </p:sp>
      <p:sp>
        <p:nvSpPr>
          <p:cNvPr id="16" name="Text 14"/>
          <p:cNvSpPr txBox="1"/>
          <p:nvPr/>
        </p:nvSpPr>
        <p:spPr>
          <a:xfrm>
            <a:off x="10698923" y="3354586"/>
            <a:ext cx="976312" cy="5010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ctr">
              <a:lnSpc>
                <a:spcPts val="3150"/>
              </a:lnSpc>
              <a:buNone/>
            </a:pPr>
            <a:r>
              <a:rPr lang="en-US" sz="2100" kern="1200" spc="-59" dirty="0">
                <a:solidFill>
                  <a:srgbClr val="FFFFFF"/>
                </a:solidFill>
                <a:latin typeface="Poppins Medium" panose="00000600000000000000" pitchFamily="2" charset="0"/>
              </a:rPr>
              <a:t>Салдары</a:t>
            </a:r>
            <a:endParaRPr lang="en-US" sz="2100" dirty="0"/>
          </a:p>
        </p:txBody>
      </p:sp>
      <p:sp>
        <p:nvSpPr>
          <p:cNvPr id="17" name="Shape 15"/>
          <p:cNvSpPr/>
          <p:nvPr/>
        </p:nvSpPr>
        <p:spPr>
          <a:xfrm>
            <a:off x="762000" y="4329080"/>
            <a:ext cx="4048125" cy="1285875"/>
          </a:xfrm>
          <a:prstGeom prst="rect">
            <a:avLst/>
          </a:prstGeom>
          <a:solidFill>
            <a:srgbClr val="FFFFFF">
              <a:alpha val="0"/>
            </a:srgbClr>
          </a:solidFill>
          <a:ln/>
        </p:spPr>
      </p:sp>
      <p:sp>
        <p:nvSpPr>
          <p:cNvPr id="18" name="Shape 16"/>
          <p:cNvSpPr/>
          <p:nvPr/>
        </p:nvSpPr>
        <p:spPr>
          <a:xfrm>
            <a:off x="762000" y="5604371"/>
            <a:ext cx="4048125" cy="10583"/>
          </a:xfrm>
          <a:prstGeom prst="rect">
            <a:avLst/>
          </a:prstGeom>
          <a:solidFill>
            <a:srgbClr val="1B1167"/>
          </a:solidFill>
          <a:ln/>
        </p:spPr>
      </p:sp>
      <p:sp>
        <p:nvSpPr>
          <p:cNvPr id="19" name="Shape 17"/>
          <p:cNvSpPr/>
          <p:nvPr/>
        </p:nvSpPr>
        <p:spPr>
          <a:xfrm>
            <a:off x="762000" y="4329080"/>
            <a:ext cx="10583" cy="1285875"/>
          </a:xfrm>
          <a:prstGeom prst="rect">
            <a:avLst/>
          </a:prstGeom>
          <a:solidFill>
            <a:srgbClr val="1B1167"/>
          </a:solidFill>
          <a:ln/>
        </p:spPr>
      </p:sp>
      <p:sp>
        <p:nvSpPr>
          <p:cNvPr id="20" name="Text 18"/>
          <p:cNvSpPr txBox="1"/>
          <p:nvPr/>
        </p:nvSpPr>
        <p:spPr>
          <a:xfrm>
            <a:off x="1988675" y="4834599"/>
            <a:ext cx="1643063" cy="37719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ctr">
              <a:lnSpc>
                <a:spcPts val="2180"/>
              </a:lnSpc>
              <a:buNone/>
            </a:pPr>
            <a:r>
              <a:rPr lang="en-US" sz="1650" kern="1200" spc="31" dirty="0">
                <a:solidFill>
                  <a:srgbClr val="000000"/>
                </a:solidFill>
                <a:latin typeface="Inter" panose="02000503000000020004" pitchFamily="2" charset="0"/>
              </a:rPr>
              <a:t>Психологиялық</a:t>
            </a:r>
            <a:endParaRPr lang="en-US" sz="1650" dirty="0"/>
          </a:p>
        </p:txBody>
      </p:sp>
      <p:sp>
        <p:nvSpPr>
          <p:cNvPr id="21" name="Shape 19"/>
          <p:cNvSpPr/>
          <p:nvPr/>
        </p:nvSpPr>
        <p:spPr>
          <a:xfrm>
            <a:off x="4818062" y="4329080"/>
            <a:ext cx="12687300" cy="1285875"/>
          </a:xfrm>
          <a:prstGeom prst="rect">
            <a:avLst/>
          </a:prstGeom>
          <a:solidFill>
            <a:srgbClr val="FFFFFF">
              <a:alpha val="0"/>
            </a:srgbClr>
          </a:solidFill>
          <a:ln/>
        </p:spPr>
      </p:sp>
      <p:sp>
        <p:nvSpPr>
          <p:cNvPr id="22" name="Shape 20"/>
          <p:cNvSpPr/>
          <p:nvPr/>
        </p:nvSpPr>
        <p:spPr>
          <a:xfrm>
            <a:off x="17494779" y="4329080"/>
            <a:ext cx="10583" cy="1285875"/>
          </a:xfrm>
          <a:prstGeom prst="rect">
            <a:avLst/>
          </a:prstGeom>
          <a:solidFill>
            <a:srgbClr val="1B1167"/>
          </a:solidFill>
          <a:ln/>
        </p:spPr>
      </p:sp>
      <p:sp>
        <p:nvSpPr>
          <p:cNvPr id="23" name="Shape 21"/>
          <p:cNvSpPr/>
          <p:nvPr/>
        </p:nvSpPr>
        <p:spPr>
          <a:xfrm>
            <a:off x="4818062" y="5604371"/>
            <a:ext cx="12687300" cy="10583"/>
          </a:xfrm>
          <a:prstGeom prst="rect">
            <a:avLst/>
          </a:prstGeom>
          <a:solidFill>
            <a:srgbClr val="1B1167"/>
          </a:solidFill>
          <a:ln/>
        </p:spPr>
      </p:sp>
      <p:sp>
        <p:nvSpPr>
          <p:cNvPr id="24" name="Shape 22"/>
          <p:cNvSpPr/>
          <p:nvPr/>
        </p:nvSpPr>
        <p:spPr>
          <a:xfrm>
            <a:off x="4818062" y="4329080"/>
            <a:ext cx="10583" cy="1285875"/>
          </a:xfrm>
          <a:prstGeom prst="rect">
            <a:avLst/>
          </a:prstGeom>
          <a:solidFill>
            <a:srgbClr val="1B1167"/>
          </a:solidFill>
          <a:ln/>
        </p:spPr>
      </p:sp>
      <p:sp>
        <p:nvSpPr>
          <p:cNvPr id="25" name="Text 23"/>
          <p:cNvSpPr txBox="1"/>
          <p:nvPr/>
        </p:nvSpPr>
        <p:spPr>
          <a:xfrm>
            <a:off x="8395395" y="4834599"/>
            <a:ext cx="5586413" cy="37719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ctr">
              <a:lnSpc>
                <a:spcPts val="2180"/>
              </a:lnSpc>
              <a:buNone/>
            </a:pPr>
            <a:r>
              <a:rPr lang="en-US" sz="1650" kern="1200" spc="31" dirty="0">
                <a:solidFill>
                  <a:srgbClr val="000000"/>
                </a:solidFill>
                <a:latin typeface="Inter" panose="02000503000000020004" pitchFamily="2" charset="0"/>
              </a:rPr>
              <a:t>Тұлға деградациясы, депрессия, сананың зомбиленуі</a:t>
            </a:r>
            <a:endParaRPr lang="en-US" sz="1650" dirty="0"/>
          </a:p>
        </p:txBody>
      </p:sp>
      <p:sp>
        <p:nvSpPr>
          <p:cNvPr id="26" name="Shape 24"/>
          <p:cNvSpPr/>
          <p:nvPr/>
        </p:nvSpPr>
        <p:spPr>
          <a:xfrm>
            <a:off x="762000" y="5627357"/>
            <a:ext cx="4048125" cy="1285875"/>
          </a:xfrm>
          <a:prstGeom prst="rect">
            <a:avLst/>
          </a:prstGeom>
          <a:solidFill>
            <a:srgbClr val="FFFFFF">
              <a:alpha val="0"/>
            </a:srgbClr>
          </a:solidFill>
          <a:ln/>
        </p:spPr>
      </p:sp>
      <p:sp>
        <p:nvSpPr>
          <p:cNvPr id="27" name="Shape 25"/>
          <p:cNvSpPr/>
          <p:nvPr/>
        </p:nvSpPr>
        <p:spPr>
          <a:xfrm>
            <a:off x="762000" y="6902649"/>
            <a:ext cx="4048125" cy="10583"/>
          </a:xfrm>
          <a:prstGeom prst="rect">
            <a:avLst/>
          </a:prstGeom>
          <a:solidFill>
            <a:srgbClr val="1B1167"/>
          </a:solidFill>
          <a:ln/>
        </p:spPr>
      </p:sp>
      <p:sp>
        <p:nvSpPr>
          <p:cNvPr id="28" name="Shape 26"/>
          <p:cNvSpPr/>
          <p:nvPr/>
        </p:nvSpPr>
        <p:spPr>
          <a:xfrm>
            <a:off x="762000" y="5627357"/>
            <a:ext cx="10583" cy="1285875"/>
          </a:xfrm>
          <a:prstGeom prst="rect">
            <a:avLst/>
          </a:prstGeom>
          <a:solidFill>
            <a:srgbClr val="1B1167"/>
          </a:solidFill>
          <a:ln/>
        </p:spPr>
      </p:sp>
      <p:sp>
        <p:nvSpPr>
          <p:cNvPr id="29" name="Text 27"/>
          <p:cNvSpPr txBox="1"/>
          <p:nvPr/>
        </p:nvSpPr>
        <p:spPr>
          <a:xfrm>
            <a:off x="2279551" y="6132877"/>
            <a:ext cx="1062038" cy="37719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ctr">
              <a:lnSpc>
                <a:spcPts val="2180"/>
              </a:lnSpc>
              <a:buNone/>
            </a:pPr>
            <a:r>
              <a:rPr lang="en-US" sz="1650" kern="1200" spc="31" dirty="0">
                <a:solidFill>
                  <a:srgbClr val="000000"/>
                </a:solidFill>
                <a:latin typeface="Inter" panose="02000503000000020004" pitchFamily="2" charset="0"/>
              </a:rPr>
              <a:t>Құқықтық</a:t>
            </a:r>
            <a:endParaRPr lang="en-US" sz="1650" dirty="0"/>
          </a:p>
        </p:txBody>
      </p:sp>
      <p:sp>
        <p:nvSpPr>
          <p:cNvPr id="30" name="Shape 28"/>
          <p:cNvSpPr/>
          <p:nvPr/>
        </p:nvSpPr>
        <p:spPr>
          <a:xfrm>
            <a:off x="4818062" y="5627357"/>
            <a:ext cx="12687300" cy="1285875"/>
          </a:xfrm>
          <a:prstGeom prst="rect">
            <a:avLst/>
          </a:prstGeom>
          <a:solidFill>
            <a:srgbClr val="FFFFFF">
              <a:alpha val="0"/>
            </a:srgbClr>
          </a:solidFill>
          <a:ln/>
        </p:spPr>
      </p:sp>
      <p:sp>
        <p:nvSpPr>
          <p:cNvPr id="31" name="Shape 29"/>
          <p:cNvSpPr/>
          <p:nvPr/>
        </p:nvSpPr>
        <p:spPr>
          <a:xfrm>
            <a:off x="17494779" y="5627357"/>
            <a:ext cx="10583" cy="1285875"/>
          </a:xfrm>
          <a:prstGeom prst="rect">
            <a:avLst/>
          </a:prstGeom>
          <a:solidFill>
            <a:srgbClr val="1B1167"/>
          </a:solidFill>
          <a:ln/>
        </p:spPr>
      </p:sp>
      <p:sp>
        <p:nvSpPr>
          <p:cNvPr id="32" name="Shape 30"/>
          <p:cNvSpPr/>
          <p:nvPr/>
        </p:nvSpPr>
        <p:spPr>
          <a:xfrm>
            <a:off x="4818062" y="6902649"/>
            <a:ext cx="12687300" cy="10583"/>
          </a:xfrm>
          <a:prstGeom prst="rect">
            <a:avLst/>
          </a:prstGeom>
          <a:solidFill>
            <a:srgbClr val="1B1167"/>
          </a:solidFill>
          <a:ln/>
        </p:spPr>
      </p:sp>
      <p:sp>
        <p:nvSpPr>
          <p:cNvPr id="33" name="Shape 31"/>
          <p:cNvSpPr/>
          <p:nvPr/>
        </p:nvSpPr>
        <p:spPr>
          <a:xfrm>
            <a:off x="4818062" y="5627357"/>
            <a:ext cx="10583" cy="1285875"/>
          </a:xfrm>
          <a:prstGeom prst="rect">
            <a:avLst/>
          </a:prstGeom>
          <a:solidFill>
            <a:srgbClr val="1B1167"/>
          </a:solidFill>
          <a:ln/>
        </p:spPr>
      </p:sp>
      <p:sp>
        <p:nvSpPr>
          <p:cNvPr id="34" name="Text 32"/>
          <p:cNvSpPr txBox="1"/>
          <p:nvPr/>
        </p:nvSpPr>
        <p:spPr>
          <a:xfrm>
            <a:off x="8300310" y="6132877"/>
            <a:ext cx="5776913" cy="37719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ctr">
              <a:lnSpc>
                <a:spcPts val="2180"/>
              </a:lnSpc>
              <a:buNone/>
            </a:pPr>
            <a:r>
              <a:rPr lang="en-US" sz="1650" kern="1200" spc="31" dirty="0">
                <a:solidFill>
                  <a:srgbClr val="000000"/>
                </a:solidFill>
                <a:latin typeface="Inter" panose="02000503000000020004" pitchFamily="2" charset="0"/>
              </a:rPr>
              <a:t>Қылмыстық жауапкершілік, сотталу, қоғамнан шектелу</a:t>
            </a:r>
            <a:endParaRPr lang="en-US" sz="1650" dirty="0"/>
          </a:p>
        </p:txBody>
      </p:sp>
      <p:sp>
        <p:nvSpPr>
          <p:cNvPr id="35" name="Shape 33"/>
          <p:cNvSpPr/>
          <p:nvPr/>
        </p:nvSpPr>
        <p:spPr>
          <a:xfrm>
            <a:off x="762000" y="6925635"/>
            <a:ext cx="4048125" cy="1285875"/>
          </a:xfrm>
          <a:prstGeom prst="rect">
            <a:avLst/>
          </a:prstGeom>
          <a:solidFill>
            <a:srgbClr val="FFFFFF">
              <a:alpha val="0"/>
            </a:srgbClr>
          </a:solidFill>
          <a:ln/>
        </p:spPr>
      </p:sp>
      <p:sp>
        <p:nvSpPr>
          <p:cNvPr id="36" name="Shape 34"/>
          <p:cNvSpPr/>
          <p:nvPr/>
        </p:nvSpPr>
        <p:spPr>
          <a:xfrm>
            <a:off x="762000" y="8200926"/>
            <a:ext cx="4048125" cy="10583"/>
          </a:xfrm>
          <a:prstGeom prst="rect">
            <a:avLst/>
          </a:prstGeom>
          <a:solidFill>
            <a:srgbClr val="1B1167"/>
          </a:solidFill>
          <a:ln/>
        </p:spPr>
      </p:sp>
      <p:sp>
        <p:nvSpPr>
          <p:cNvPr id="37" name="Shape 35"/>
          <p:cNvSpPr/>
          <p:nvPr/>
        </p:nvSpPr>
        <p:spPr>
          <a:xfrm>
            <a:off x="762000" y="6925635"/>
            <a:ext cx="10583" cy="1285875"/>
          </a:xfrm>
          <a:prstGeom prst="rect">
            <a:avLst/>
          </a:prstGeom>
          <a:solidFill>
            <a:srgbClr val="1B1167"/>
          </a:solidFill>
          <a:ln/>
        </p:spPr>
      </p:sp>
      <p:sp>
        <p:nvSpPr>
          <p:cNvPr id="38" name="Text 36"/>
          <p:cNvSpPr txBox="1"/>
          <p:nvPr/>
        </p:nvSpPr>
        <p:spPr>
          <a:xfrm>
            <a:off x="2210263" y="7431154"/>
            <a:ext cx="1204913" cy="37719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ctr">
              <a:lnSpc>
                <a:spcPts val="2180"/>
              </a:lnSpc>
              <a:buNone/>
            </a:pPr>
            <a:r>
              <a:rPr lang="en-US" sz="1650" kern="1200" spc="31" dirty="0">
                <a:solidFill>
                  <a:srgbClr val="000000"/>
                </a:solidFill>
                <a:latin typeface="Inter" panose="02000503000000020004" pitchFamily="2" charset="0"/>
              </a:rPr>
              <a:t>Әлеуметтік</a:t>
            </a:r>
            <a:endParaRPr lang="en-US" sz="1650" dirty="0"/>
          </a:p>
        </p:txBody>
      </p:sp>
      <p:sp>
        <p:nvSpPr>
          <p:cNvPr id="39" name="Shape 37"/>
          <p:cNvSpPr/>
          <p:nvPr/>
        </p:nvSpPr>
        <p:spPr>
          <a:xfrm>
            <a:off x="4818062" y="6925635"/>
            <a:ext cx="12687300" cy="1285875"/>
          </a:xfrm>
          <a:prstGeom prst="rect">
            <a:avLst/>
          </a:prstGeom>
          <a:solidFill>
            <a:srgbClr val="FFFFFF">
              <a:alpha val="0"/>
            </a:srgbClr>
          </a:solidFill>
          <a:ln/>
        </p:spPr>
      </p:sp>
      <p:sp>
        <p:nvSpPr>
          <p:cNvPr id="40" name="Shape 38"/>
          <p:cNvSpPr/>
          <p:nvPr/>
        </p:nvSpPr>
        <p:spPr>
          <a:xfrm>
            <a:off x="17494779" y="6925635"/>
            <a:ext cx="10583" cy="1285875"/>
          </a:xfrm>
          <a:prstGeom prst="rect">
            <a:avLst/>
          </a:prstGeom>
          <a:solidFill>
            <a:srgbClr val="1B1167"/>
          </a:solidFill>
          <a:ln/>
        </p:spPr>
      </p:sp>
      <p:sp>
        <p:nvSpPr>
          <p:cNvPr id="41" name="Shape 39"/>
          <p:cNvSpPr/>
          <p:nvPr/>
        </p:nvSpPr>
        <p:spPr>
          <a:xfrm>
            <a:off x="4818062" y="8200926"/>
            <a:ext cx="12687300" cy="10583"/>
          </a:xfrm>
          <a:prstGeom prst="rect">
            <a:avLst/>
          </a:prstGeom>
          <a:solidFill>
            <a:srgbClr val="1B1167"/>
          </a:solidFill>
          <a:ln/>
        </p:spPr>
      </p:sp>
      <p:sp>
        <p:nvSpPr>
          <p:cNvPr id="42" name="Shape 40"/>
          <p:cNvSpPr/>
          <p:nvPr/>
        </p:nvSpPr>
        <p:spPr>
          <a:xfrm>
            <a:off x="4818062" y="6925635"/>
            <a:ext cx="10583" cy="1285875"/>
          </a:xfrm>
          <a:prstGeom prst="rect">
            <a:avLst/>
          </a:prstGeom>
          <a:solidFill>
            <a:srgbClr val="1B1167"/>
          </a:solidFill>
          <a:ln/>
        </p:spPr>
      </p:sp>
      <p:sp>
        <p:nvSpPr>
          <p:cNvPr id="43" name="Text 41"/>
          <p:cNvSpPr txBox="1"/>
          <p:nvPr/>
        </p:nvSpPr>
        <p:spPr>
          <a:xfrm>
            <a:off x="8232345" y="7431154"/>
            <a:ext cx="5910263" cy="37719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ctr">
              <a:lnSpc>
                <a:spcPts val="2180"/>
              </a:lnSpc>
              <a:buNone/>
            </a:pPr>
            <a:r>
              <a:rPr lang="en-US" sz="1650" kern="1200" spc="31" dirty="0">
                <a:solidFill>
                  <a:srgbClr val="000000"/>
                </a:solidFill>
                <a:latin typeface="Inter" panose="02000503000000020004" pitchFamily="2" charset="0"/>
              </a:rPr>
              <a:t>Отбасының бұзылуы, жұмыстан айырылу, беделдің түсуі</a:t>
            </a:r>
            <a:endParaRPr lang="en-US" sz="1650" dirty="0"/>
          </a:p>
        </p:txBody>
      </p:sp>
      <p:sp>
        <p:nvSpPr>
          <p:cNvPr id="44" name="Shape 42"/>
          <p:cNvSpPr/>
          <p:nvPr/>
        </p:nvSpPr>
        <p:spPr>
          <a:xfrm>
            <a:off x="762000" y="8223912"/>
            <a:ext cx="4048125" cy="1285875"/>
          </a:xfrm>
          <a:prstGeom prst="rect">
            <a:avLst/>
          </a:prstGeom>
          <a:solidFill>
            <a:srgbClr val="FFFFFF">
              <a:alpha val="0"/>
            </a:srgbClr>
          </a:solidFill>
          <a:ln/>
        </p:spPr>
      </p:sp>
      <p:sp>
        <p:nvSpPr>
          <p:cNvPr id="45" name="Shape 43"/>
          <p:cNvSpPr/>
          <p:nvPr/>
        </p:nvSpPr>
        <p:spPr>
          <a:xfrm>
            <a:off x="762000" y="9499204"/>
            <a:ext cx="4048125" cy="10583"/>
          </a:xfrm>
          <a:prstGeom prst="rect">
            <a:avLst/>
          </a:prstGeom>
          <a:solidFill>
            <a:srgbClr val="1B1167"/>
          </a:solidFill>
          <a:ln/>
        </p:spPr>
      </p:sp>
      <p:sp>
        <p:nvSpPr>
          <p:cNvPr id="46" name="Shape 44"/>
          <p:cNvSpPr/>
          <p:nvPr/>
        </p:nvSpPr>
        <p:spPr>
          <a:xfrm>
            <a:off x="762000" y="8223912"/>
            <a:ext cx="10583" cy="1285875"/>
          </a:xfrm>
          <a:prstGeom prst="rect">
            <a:avLst/>
          </a:prstGeom>
          <a:solidFill>
            <a:srgbClr val="1B1167"/>
          </a:solidFill>
          <a:ln/>
        </p:spPr>
      </p:sp>
      <p:sp>
        <p:nvSpPr>
          <p:cNvPr id="47" name="Text 45"/>
          <p:cNvSpPr txBox="1"/>
          <p:nvPr/>
        </p:nvSpPr>
        <p:spPr>
          <a:xfrm>
            <a:off x="2399771" y="8729597"/>
            <a:ext cx="823913" cy="37719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ctr">
              <a:lnSpc>
                <a:spcPts val="2180"/>
              </a:lnSpc>
              <a:buNone/>
            </a:pPr>
            <a:r>
              <a:rPr lang="en-US" sz="1650" kern="1200" spc="31" dirty="0">
                <a:solidFill>
                  <a:srgbClr val="000000"/>
                </a:solidFill>
                <a:latin typeface="Inter" panose="02000503000000020004" pitchFamily="2" charset="0"/>
              </a:rPr>
              <a:t>Өмірлік</a:t>
            </a:r>
            <a:endParaRPr lang="en-US" sz="1650" dirty="0"/>
          </a:p>
        </p:txBody>
      </p:sp>
      <p:sp>
        <p:nvSpPr>
          <p:cNvPr id="48" name="Shape 46"/>
          <p:cNvSpPr/>
          <p:nvPr/>
        </p:nvSpPr>
        <p:spPr>
          <a:xfrm>
            <a:off x="4818062" y="8223912"/>
            <a:ext cx="12687300" cy="1285875"/>
          </a:xfrm>
          <a:prstGeom prst="rect">
            <a:avLst/>
          </a:prstGeom>
          <a:solidFill>
            <a:srgbClr val="FFFFFF">
              <a:alpha val="0"/>
            </a:srgbClr>
          </a:solidFill>
          <a:ln/>
        </p:spPr>
      </p:sp>
      <p:sp>
        <p:nvSpPr>
          <p:cNvPr id="49" name="Shape 47"/>
          <p:cNvSpPr/>
          <p:nvPr/>
        </p:nvSpPr>
        <p:spPr>
          <a:xfrm>
            <a:off x="17494779" y="8223912"/>
            <a:ext cx="10583" cy="1285875"/>
          </a:xfrm>
          <a:prstGeom prst="rect">
            <a:avLst/>
          </a:prstGeom>
          <a:solidFill>
            <a:srgbClr val="1B1167"/>
          </a:solidFill>
          <a:ln/>
        </p:spPr>
      </p:sp>
      <p:sp>
        <p:nvSpPr>
          <p:cNvPr id="50" name="Shape 48"/>
          <p:cNvSpPr/>
          <p:nvPr/>
        </p:nvSpPr>
        <p:spPr>
          <a:xfrm>
            <a:off x="4818062" y="9499204"/>
            <a:ext cx="12687300" cy="10583"/>
          </a:xfrm>
          <a:prstGeom prst="rect">
            <a:avLst/>
          </a:prstGeom>
          <a:solidFill>
            <a:srgbClr val="1B1167"/>
          </a:solidFill>
          <a:ln/>
        </p:spPr>
      </p:sp>
      <p:sp>
        <p:nvSpPr>
          <p:cNvPr id="51" name="Shape 49"/>
          <p:cNvSpPr/>
          <p:nvPr/>
        </p:nvSpPr>
        <p:spPr>
          <a:xfrm>
            <a:off x="4818062" y="8223912"/>
            <a:ext cx="10583" cy="1285875"/>
          </a:xfrm>
          <a:prstGeom prst="rect">
            <a:avLst/>
          </a:prstGeom>
          <a:solidFill>
            <a:srgbClr val="1B1167"/>
          </a:solidFill>
          <a:ln/>
        </p:spPr>
      </p:sp>
      <p:sp>
        <p:nvSpPr>
          <p:cNvPr id="52" name="Text 50"/>
          <p:cNvSpPr txBox="1"/>
          <p:nvPr/>
        </p:nvSpPr>
        <p:spPr>
          <a:xfrm>
            <a:off x="8365795" y="8729597"/>
            <a:ext cx="5643563" cy="37719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ctr">
              <a:lnSpc>
                <a:spcPts val="2180"/>
              </a:lnSpc>
              <a:buNone/>
            </a:pPr>
            <a:r>
              <a:rPr lang="en-US" sz="1650" kern="1200" spc="31" dirty="0">
                <a:solidFill>
                  <a:srgbClr val="000000"/>
                </a:solidFill>
                <a:latin typeface="Inter" panose="02000503000000020004" pitchFamily="2" charset="0"/>
              </a:rPr>
              <a:t>Мүгедектік немесе өлім, жақын адамдардың қайғысы</a:t>
            </a:r>
            <a:endParaRPr lang="en-US" sz="1650" dirty="0"/>
          </a:p>
        </p:txBody>
      </p:sp>
      <p:pic>
        <p:nvPicPr>
          <p:cNvPr id="53" name="Рисунок 52">
            <a:extLst>
              <a:ext uri="{FF2B5EF4-FFF2-40B4-BE49-F238E27FC236}">
                <a16:creationId xmlns:a16="http://schemas.microsoft.com/office/drawing/2014/main" id="{B0D6E7E4-6E19-FEAA-C959-81948E7428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26162" y="6654779"/>
            <a:ext cx="3405809" cy="292176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50000">
        <p159:morph option="byObject"/>
      </p:transition>
    </mc:Choice>
    <mc:Fallback xmlns="">
      <p:transition spd="slow" advTm="50000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EFEFE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9524835"/>
            <a:ext cx="714375" cy="762000"/>
          </a:xfrm>
          <a:prstGeom prst="rect">
            <a:avLst/>
          </a:prstGeom>
          <a:solidFill>
            <a:srgbClr val="1B1167"/>
          </a:solidFill>
          <a:ln/>
        </p:spPr>
      </p:sp>
      <p:sp>
        <p:nvSpPr>
          <p:cNvPr id="4" name="Shape 2"/>
          <p:cNvSpPr/>
          <p:nvPr/>
        </p:nvSpPr>
        <p:spPr>
          <a:xfrm>
            <a:off x="14935730" y="0"/>
            <a:ext cx="1524000" cy="752475"/>
          </a:xfrm>
          <a:prstGeom prst="rect">
            <a:avLst/>
          </a:prstGeom>
          <a:solidFill>
            <a:srgbClr val="60A462"/>
          </a:solidFill>
          <a:ln/>
        </p:spPr>
      </p:sp>
      <p:sp>
        <p:nvSpPr>
          <p:cNvPr id="5" name="Shape 3"/>
          <p:cNvSpPr/>
          <p:nvPr/>
        </p:nvSpPr>
        <p:spPr>
          <a:xfrm>
            <a:off x="17574784" y="0"/>
            <a:ext cx="714375" cy="752475"/>
          </a:xfrm>
          <a:prstGeom prst="rect">
            <a:avLst/>
          </a:prstGeom>
          <a:solidFill>
            <a:srgbClr val="FECADF"/>
          </a:solidFill>
          <a:ln/>
        </p:spPr>
      </p:sp>
      <p:sp>
        <p:nvSpPr>
          <p:cNvPr id="6" name="Text 4"/>
          <p:cNvSpPr txBox="1"/>
          <p:nvPr/>
        </p:nvSpPr>
        <p:spPr>
          <a:xfrm>
            <a:off x="762000" y="722643"/>
            <a:ext cx="11206163" cy="6915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4620"/>
              </a:lnSpc>
              <a:buNone/>
            </a:pPr>
            <a:r>
              <a:rPr lang="en-US" sz="3300" kern="1200" spc="-92" dirty="0">
                <a:solidFill>
                  <a:srgbClr val="000000"/>
                </a:solidFill>
                <a:latin typeface="Poppins Medium" panose="00000600000000000000" pitchFamily="2" charset="0"/>
              </a:rPr>
              <a:t>Қазақстандағы қайғылы оқиғалар</a:t>
            </a:r>
            <a:endParaRPr lang="en-US" sz="3300" dirty="0"/>
          </a:p>
        </p:txBody>
      </p:sp>
      <p:sp>
        <p:nvSpPr>
          <p:cNvPr id="7" name="Text 5"/>
          <p:cNvSpPr txBox="1"/>
          <p:nvPr/>
        </p:nvSpPr>
        <p:spPr>
          <a:xfrm>
            <a:off x="762000" y="1461492"/>
            <a:ext cx="11206163" cy="78676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marL="0" indent="0" algn="l">
              <a:lnSpc>
                <a:spcPts val="2690"/>
              </a:lnSpc>
              <a:buNone/>
            </a:pPr>
            <a:r>
              <a:rPr lang="en-US" sz="2100" kern="1200" spc="40" dirty="0">
                <a:solidFill>
                  <a:srgbClr val="4D535C"/>
                </a:solidFill>
                <a:latin typeface="Inter" panose="02000503000000020004" pitchFamily="2" charset="0"/>
              </a:rPr>
              <a:t>Терроризмнің шекара таңдамайтынын және кез келген сәтте орын алуы мүмкін екенін дәлелдеп, бізге қырағылықтың аса маңыздылығын еске салады.</a:t>
            </a:r>
            <a:endParaRPr lang="en-US" sz="2100" dirty="0"/>
          </a:p>
        </p:txBody>
      </p:sp>
      <p:sp>
        <p:nvSpPr>
          <p:cNvPr id="8" name="Shape 6"/>
          <p:cNvSpPr/>
          <p:nvPr/>
        </p:nvSpPr>
        <p:spPr>
          <a:xfrm>
            <a:off x="762000" y="2431190"/>
            <a:ext cx="8231717" cy="3756025"/>
          </a:xfrm>
          <a:prstGeom prst="roundRect">
            <a:avLst>
              <a:gd name="adj" fmla="val 507"/>
            </a:avLst>
          </a:prstGeom>
          <a:solidFill>
            <a:srgbClr val="FFFFFF">
              <a:alpha val="0"/>
            </a:srgbClr>
          </a:solidFill>
          <a:ln w="10583">
            <a:solidFill>
              <a:srgbClr val="4D535C">
                <a:alpha val="20000"/>
              </a:srgbClr>
            </a:solidFill>
            <a:prstDash val="solid"/>
          </a:ln>
        </p:spPr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53583" y="2822774"/>
            <a:ext cx="381000" cy="381000"/>
          </a:xfrm>
          <a:prstGeom prst="rect">
            <a:avLst/>
          </a:prstGeom>
        </p:spPr>
      </p:pic>
      <p:sp>
        <p:nvSpPr>
          <p:cNvPr id="10" name="Text 7"/>
          <p:cNvSpPr txBox="1"/>
          <p:nvPr/>
        </p:nvSpPr>
        <p:spPr>
          <a:xfrm>
            <a:off x="1153583" y="3660841"/>
            <a:ext cx="7481887" cy="5010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2100" kern="1200" spc="-59" dirty="0">
                <a:solidFill>
                  <a:srgbClr val="000000"/>
                </a:solidFill>
                <a:latin typeface="Poppins Medium" panose="00000600000000000000" pitchFamily="2" charset="0"/>
              </a:rPr>
              <a:t>Ақтөбе (2016)</a:t>
            </a:r>
            <a:endParaRPr lang="en-US" sz="2100" dirty="0"/>
          </a:p>
        </p:txBody>
      </p:sp>
      <p:sp>
        <p:nvSpPr>
          <p:cNvPr id="11" name="Text 8"/>
          <p:cNvSpPr txBox="1"/>
          <p:nvPr/>
        </p:nvSpPr>
        <p:spPr>
          <a:xfrm>
            <a:off x="1153583" y="4175125"/>
            <a:ext cx="7481887" cy="929640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marL="0" indent="0" algn="l">
              <a:lnSpc>
                <a:spcPts val="2180"/>
              </a:lnSpc>
              <a:buNone/>
            </a:pPr>
            <a:r>
              <a:rPr lang="en-US" sz="1650" kern="1200" spc="31" dirty="0">
                <a:solidFill>
                  <a:srgbClr val="000000"/>
                </a:solidFill>
                <a:latin typeface="Inter" panose="02000503000000020004" pitchFamily="2" charset="0"/>
              </a:rPr>
              <a:t>Қару-жарақ дүкендері мен әскери бөлімге жасалған шабуыл бейбіт адамдардың өмірін қиып, қоғамда үрей туғызды және қауіпсіздік жүйесін қайта қарау қажеттілігін көрсетті.</a:t>
            </a:r>
            <a:endParaRPr lang="en-US" sz="1650" dirty="0"/>
          </a:p>
        </p:txBody>
      </p:sp>
      <p:sp>
        <p:nvSpPr>
          <p:cNvPr id="12" name="Shape 9"/>
          <p:cNvSpPr/>
          <p:nvPr/>
        </p:nvSpPr>
        <p:spPr>
          <a:xfrm>
            <a:off x="9296301" y="2431190"/>
            <a:ext cx="8231717" cy="3756025"/>
          </a:xfrm>
          <a:prstGeom prst="roundRect">
            <a:avLst>
              <a:gd name="adj" fmla="val 507"/>
            </a:avLst>
          </a:prstGeom>
          <a:solidFill>
            <a:srgbClr val="FFFFFF">
              <a:alpha val="0"/>
            </a:srgbClr>
          </a:solidFill>
          <a:ln w="10583">
            <a:solidFill>
              <a:srgbClr val="4D535C">
                <a:alpha val="20000"/>
              </a:srgbClr>
            </a:solidFill>
            <a:prstDash val="solid"/>
          </a:ln>
        </p:spPr>
      </p:sp>
      <p:pic>
        <p:nvPicPr>
          <p:cNvPr id="13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687885" y="2822774"/>
            <a:ext cx="381000" cy="381000"/>
          </a:xfrm>
          <a:prstGeom prst="rect">
            <a:avLst/>
          </a:prstGeom>
        </p:spPr>
      </p:pic>
      <p:sp>
        <p:nvSpPr>
          <p:cNvPr id="14" name="Text 10"/>
          <p:cNvSpPr txBox="1"/>
          <p:nvPr/>
        </p:nvSpPr>
        <p:spPr>
          <a:xfrm>
            <a:off x="9687885" y="3660841"/>
            <a:ext cx="7481887" cy="5010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2100" kern="1200" spc="-59" dirty="0">
                <a:solidFill>
                  <a:srgbClr val="000000"/>
                </a:solidFill>
                <a:latin typeface="Poppins Medium" panose="00000600000000000000" pitchFamily="2" charset="0"/>
              </a:rPr>
              <a:t>Тараз (2011)</a:t>
            </a:r>
            <a:endParaRPr lang="en-US" sz="2100" dirty="0"/>
          </a:p>
        </p:txBody>
      </p:sp>
      <p:sp>
        <p:nvSpPr>
          <p:cNvPr id="15" name="Text 11"/>
          <p:cNvSpPr txBox="1"/>
          <p:nvPr/>
        </p:nvSpPr>
        <p:spPr>
          <a:xfrm>
            <a:off x="9687885" y="4175125"/>
            <a:ext cx="7481887" cy="929640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marL="0" indent="0" algn="l">
              <a:lnSpc>
                <a:spcPts val="2180"/>
              </a:lnSpc>
              <a:buNone/>
            </a:pPr>
            <a:r>
              <a:rPr lang="en-US" sz="1650" kern="1200" spc="31" dirty="0">
                <a:solidFill>
                  <a:srgbClr val="000000"/>
                </a:solidFill>
                <a:latin typeface="Inter" panose="02000503000000020004" pitchFamily="2" charset="0"/>
              </a:rPr>
              <a:t>Қоғамдық қауіпсіздікке қарсы ашық террористік акт орын алып, құқық қорғау органдарының қызметкерлері үлкен ерлік көрсетіп, қауіптің алдын алу жолында жан қиды.</a:t>
            </a:r>
            <a:endParaRPr lang="en-US" sz="1650" dirty="0"/>
          </a:p>
        </p:txBody>
      </p:sp>
      <p:sp>
        <p:nvSpPr>
          <p:cNvPr id="16" name="Shape 12"/>
          <p:cNvSpPr/>
          <p:nvPr/>
        </p:nvSpPr>
        <p:spPr>
          <a:xfrm>
            <a:off x="762000" y="6476835"/>
            <a:ext cx="5383742" cy="3756025"/>
          </a:xfrm>
          <a:prstGeom prst="roundRect">
            <a:avLst>
              <a:gd name="adj" fmla="val 507"/>
            </a:avLst>
          </a:prstGeom>
          <a:solidFill>
            <a:srgbClr val="FFFFFF">
              <a:alpha val="0"/>
            </a:srgbClr>
          </a:solidFill>
          <a:ln w="10583">
            <a:solidFill>
              <a:srgbClr val="4D535C">
                <a:alpha val="20000"/>
              </a:srgbClr>
            </a:solidFill>
            <a:prstDash val="solid"/>
          </a:ln>
        </p:spPr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53583" y="6868419"/>
            <a:ext cx="381000" cy="381000"/>
          </a:xfrm>
          <a:prstGeom prst="rect">
            <a:avLst/>
          </a:prstGeom>
        </p:spPr>
      </p:pic>
      <p:sp>
        <p:nvSpPr>
          <p:cNvPr id="18" name="Text 13"/>
          <p:cNvSpPr txBox="1"/>
          <p:nvPr/>
        </p:nvSpPr>
        <p:spPr>
          <a:xfrm>
            <a:off x="1153583" y="7706486"/>
            <a:ext cx="4633913" cy="5010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2100" kern="1200" spc="-59" dirty="0">
                <a:solidFill>
                  <a:srgbClr val="000000"/>
                </a:solidFill>
                <a:latin typeface="Poppins Medium" panose="00000600000000000000" pitchFamily="2" charset="0"/>
              </a:rPr>
              <a:t>Алматы (2016)</a:t>
            </a:r>
            <a:endParaRPr lang="en-US" sz="2100" dirty="0"/>
          </a:p>
        </p:txBody>
      </p:sp>
      <p:sp>
        <p:nvSpPr>
          <p:cNvPr id="19" name="Text 14"/>
          <p:cNvSpPr txBox="1"/>
          <p:nvPr/>
        </p:nvSpPr>
        <p:spPr>
          <a:xfrm>
            <a:off x="1153583" y="8220770"/>
            <a:ext cx="4633913" cy="1482090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marL="0" indent="0" algn="l">
              <a:lnSpc>
                <a:spcPts val="2180"/>
              </a:lnSpc>
              <a:buNone/>
            </a:pPr>
            <a:r>
              <a:rPr lang="en-US" sz="1650" kern="1200" spc="31" dirty="0">
                <a:solidFill>
                  <a:srgbClr val="000000"/>
                </a:solidFill>
                <a:latin typeface="Inter" panose="02000503000000020004" pitchFamily="2" charset="0"/>
              </a:rPr>
              <a:t>Полиция ғимаратына жасалған шабуыл бүкіл қаланы дүрліктіріп, террористік қауіптің кез келген жерде және кез келген уақытта орын алуы мүмкін екенін анық көрсетті.</a:t>
            </a:r>
            <a:endParaRPr lang="en-US" sz="1650" dirty="0"/>
          </a:p>
        </p:txBody>
      </p:sp>
      <p:sp>
        <p:nvSpPr>
          <p:cNvPr id="20" name="Shape 15"/>
          <p:cNvSpPr/>
          <p:nvPr/>
        </p:nvSpPr>
        <p:spPr>
          <a:xfrm>
            <a:off x="6451534" y="6476835"/>
            <a:ext cx="5383742" cy="3756025"/>
          </a:xfrm>
          <a:prstGeom prst="roundRect">
            <a:avLst>
              <a:gd name="adj" fmla="val 507"/>
            </a:avLst>
          </a:prstGeom>
          <a:solidFill>
            <a:srgbClr val="FFFFFF">
              <a:alpha val="0"/>
            </a:srgbClr>
          </a:solidFill>
          <a:ln w="10583">
            <a:solidFill>
              <a:srgbClr val="4D535C">
                <a:alpha val="20000"/>
              </a:srgbClr>
            </a:solidFill>
            <a:prstDash val="solid"/>
          </a:ln>
        </p:spPr>
      </p:sp>
      <p:pic>
        <p:nvPicPr>
          <p:cNvPr id="21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843117" y="6868419"/>
            <a:ext cx="381000" cy="381000"/>
          </a:xfrm>
          <a:prstGeom prst="rect">
            <a:avLst/>
          </a:prstGeom>
        </p:spPr>
      </p:pic>
      <p:sp>
        <p:nvSpPr>
          <p:cNvPr id="22" name="Text 16"/>
          <p:cNvSpPr txBox="1"/>
          <p:nvPr/>
        </p:nvSpPr>
        <p:spPr>
          <a:xfrm>
            <a:off x="6843117" y="7706486"/>
            <a:ext cx="4633913" cy="5010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2100" kern="1200" spc="-59" dirty="0">
                <a:solidFill>
                  <a:srgbClr val="000000"/>
                </a:solidFill>
                <a:latin typeface="Poppins Medium" panose="00000600000000000000" pitchFamily="2" charset="0"/>
              </a:rPr>
              <a:t>Алматы (2011)</a:t>
            </a:r>
            <a:endParaRPr lang="en-US" sz="2100" dirty="0"/>
          </a:p>
        </p:txBody>
      </p:sp>
      <p:sp>
        <p:nvSpPr>
          <p:cNvPr id="23" name="Text 17"/>
          <p:cNvSpPr txBox="1"/>
          <p:nvPr/>
        </p:nvSpPr>
        <p:spPr>
          <a:xfrm>
            <a:off x="6843117" y="8210352"/>
            <a:ext cx="4633913" cy="1710690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marL="0" indent="0" algn="l">
              <a:lnSpc>
                <a:spcPts val="2180"/>
              </a:lnSpc>
              <a:buNone/>
            </a:pPr>
            <a:r>
              <a:rPr lang="en-US" sz="1650" kern="1200" spc="31" dirty="0">
                <a:solidFill>
                  <a:srgbClr val="000000"/>
                </a:solidFill>
                <a:latin typeface="Inter" panose="02000503000000020004" pitchFamily="2" charset="0"/>
              </a:rPr>
              <a:t>2011 жылғы Боралдай операциясында қауіпті террористік топ залалсыздандырылды. Бұл оқиға мемлекеттік қауіпсіздікті сақтаудағы арнайы қызметтердің кәсібилігі мен қырағылығын көрсетті.</a:t>
            </a:r>
            <a:endParaRPr lang="en-US" sz="1650" dirty="0"/>
          </a:p>
        </p:txBody>
      </p:sp>
      <p:sp>
        <p:nvSpPr>
          <p:cNvPr id="24" name="Shape 18"/>
          <p:cNvSpPr/>
          <p:nvPr/>
        </p:nvSpPr>
        <p:spPr>
          <a:xfrm>
            <a:off x="12141068" y="6476835"/>
            <a:ext cx="5383742" cy="3756025"/>
          </a:xfrm>
          <a:prstGeom prst="roundRect">
            <a:avLst>
              <a:gd name="adj" fmla="val 507"/>
            </a:avLst>
          </a:prstGeom>
          <a:solidFill>
            <a:srgbClr val="FFFFFF">
              <a:alpha val="0"/>
            </a:srgbClr>
          </a:solidFill>
          <a:ln w="10583">
            <a:solidFill>
              <a:srgbClr val="4D535C">
                <a:alpha val="20000"/>
              </a:srgbClr>
            </a:solidFill>
            <a:prstDash val="solid"/>
          </a:ln>
        </p:spPr>
      </p:sp>
      <p:pic>
        <p:nvPicPr>
          <p:cNvPr id="25" name="Image 4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2532652" y="6868419"/>
            <a:ext cx="381000" cy="381000"/>
          </a:xfrm>
          <a:prstGeom prst="rect">
            <a:avLst/>
          </a:prstGeom>
        </p:spPr>
      </p:pic>
      <p:sp>
        <p:nvSpPr>
          <p:cNvPr id="26" name="Text 19"/>
          <p:cNvSpPr txBox="1"/>
          <p:nvPr/>
        </p:nvSpPr>
        <p:spPr>
          <a:xfrm>
            <a:off x="12532652" y="7706486"/>
            <a:ext cx="4633913" cy="5010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2100" kern="1200" spc="-59" dirty="0">
                <a:solidFill>
                  <a:srgbClr val="000000"/>
                </a:solidFill>
                <a:latin typeface="Poppins Medium" panose="00000600000000000000" pitchFamily="2" charset="0"/>
              </a:rPr>
              <a:t>Қорытынды</a:t>
            </a:r>
            <a:endParaRPr lang="en-US" sz="2100" dirty="0"/>
          </a:p>
        </p:txBody>
      </p:sp>
      <p:sp>
        <p:nvSpPr>
          <p:cNvPr id="27" name="Text 20"/>
          <p:cNvSpPr txBox="1"/>
          <p:nvPr/>
        </p:nvSpPr>
        <p:spPr>
          <a:xfrm>
            <a:off x="12532652" y="8220770"/>
            <a:ext cx="4633913" cy="1482090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marL="0" indent="0" algn="l">
              <a:lnSpc>
                <a:spcPts val="2180"/>
              </a:lnSpc>
              <a:buNone/>
            </a:pPr>
            <a:r>
              <a:rPr lang="en-US" sz="1650" kern="1200" spc="31" dirty="0">
                <a:solidFill>
                  <a:srgbClr val="000000"/>
                </a:solidFill>
                <a:latin typeface="Inter" panose="02000503000000020004" pitchFamily="2" charset="0"/>
              </a:rPr>
              <a:t>Бұл қайғылы оқиғалар терроризмнің шекара таңдамайтынын және қауіпсіздік шараларын үнемі күшейтіп, қырағылық танытудың өмірлік маңызды қажеттілік екенін дәлелдеп берді.</a:t>
            </a:r>
            <a:endParaRPr lang="en-US" sz="1650" dirty="0"/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02D88D70-FACB-D693-4742-33E5C1351B4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301332" y="406990"/>
            <a:ext cx="3405809" cy="334501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50000">
        <p159:morph option="byObject"/>
      </p:transition>
    </mc:Choice>
    <mc:Fallback xmlns="">
      <p:transition spd="slow" advTm="50000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EFEFE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9524835"/>
            <a:ext cx="714375" cy="762000"/>
          </a:xfrm>
          <a:prstGeom prst="rect">
            <a:avLst/>
          </a:prstGeom>
          <a:solidFill>
            <a:srgbClr val="1B1167"/>
          </a:solidFill>
          <a:ln/>
        </p:spPr>
      </p:sp>
      <p:sp>
        <p:nvSpPr>
          <p:cNvPr id="4" name="Shape 2"/>
          <p:cNvSpPr/>
          <p:nvPr/>
        </p:nvSpPr>
        <p:spPr>
          <a:xfrm>
            <a:off x="14935730" y="0"/>
            <a:ext cx="1524000" cy="752475"/>
          </a:xfrm>
          <a:prstGeom prst="rect">
            <a:avLst/>
          </a:prstGeom>
          <a:solidFill>
            <a:srgbClr val="60A462"/>
          </a:solidFill>
          <a:ln/>
        </p:spPr>
      </p:sp>
      <p:sp>
        <p:nvSpPr>
          <p:cNvPr id="5" name="Shape 3"/>
          <p:cNvSpPr/>
          <p:nvPr/>
        </p:nvSpPr>
        <p:spPr>
          <a:xfrm>
            <a:off x="17574784" y="0"/>
            <a:ext cx="714375" cy="752475"/>
          </a:xfrm>
          <a:prstGeom prst="rect">
            <a:avLst/>
          </a:prstGeom>
          <a:solidFill>
            <a:srgbClr val="FECADF"/>
          </a:solidFill>
          <a:ln/>
        </p:spPr>
      </p:sp>
      <p:sp>
        <p:nvSpPr>
          <p:cNvPr id="6" name="Text 4"/>
          <p:cNvSpPr txBox="1"/>
          <p:nvPr/>
        </p:nvSpPr>
        <p:spPr>
          <a:xfrm>
            <a:off x="762000" y="1588988"/>
            <a:ext cx="11206163" cy="1882140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marL="0" indent="0" algn="l">
              <a:lnSpc>
                <a:spcPts val="7020"/>
              </a:lnSpc>
              <a:buNone/>
            </a:pPr>
            <a:r>
              <a:rPr lang="en-US" sz="5400" kern="1200" spc="-151" dirty="0">
                <a:solidFill>
                  <a:srgbClr val="000000"/>
                </a:solidFill>
                <a:latin typeface="Poppins Medium" panose="00000600000000000000" pitchFamily="2" charset="0"/>
              </a:rPr>
              <a:t>Қарсы тұру дағдылары: Сананың ашықтығы мен сауаттылық</a:t>
            </a:r>
            <a:endParaRPr lang="en-US" sz="5400" dirty="0"/>
          </a:p>
        </p:txBody>
      </p:sp>
      <p:sp>
        <p:nvSpPr>
          <p:cNvPr id="7" name="Text 5"/>
          <p:cNvSpPr txBox="1"/>
          <p:nvPr/>
        </p:nvSpPr>
        <p:spPr>
          <a:xfrm>
            <a:off x="762000" y="1200051"/>
            <a:ext cx="2290763" cy="33909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1860"/>
              </a:lnSpc>
              <a:buNone/>
            </a:pPr>
            <a:r>
              <a:rPr lang="en-US" sz="1350" b="1" kern="1200" spc="26" dirty="0">
                <a:solidFill>
                  <a:srgbClr val="1B1167"/>
                </a:solidFill>
                <a:latin typeface="Inter" panose="02000503000000020004" pitchFamily="2" charset="0"/>
              </a:rPr>
              <a:t>Дағдылар мен әрекеттер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0" y="3981318"/>
            <a:ext cx="18309167" cy="5880100"/>
          </a:xfrm>
          <a:prstGeom prst="rect">
            <a:avLst/>
          </a:prstGeom>
          <a:solidFill>
            <a:srgbClr val="FFFFFF">
              <a:alpha val="0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0" y="3981318"/>
            <a:ext cx="18309167" cy="10583"/>
          </a:xfrm>
          <a:prstGeom prst="rect">
            <a:avLst/>
          </a:prstGeom>
          <a:solidFill>
            <a:srgbClr val="000000"/>
          </a:solidFill>
          <a:ln/>
        </p:spPr>
      </p:sp>
      <p:sp>
        <p:nvSpPr>
          <p:cNvPr id="10" name="Text 8"/>
          <p:cNvSpPr txBox="1"/>
          <p:nvPr/>
        </p:nvSpPr>
        <p:spPr>
          <a:xfrm>
            <a:off x="762000" y="4753901"/>
            <a:ext cx="3652838" cy="5010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2100" kern="1200" spc="-59" dirty="0">
                <a:solidFill>
                  <a:srgbClr val="000000"/>
                </a:solidFill>
                <a:latin typeface="Poppins Medium" panose="00000600000000000000" pitchFamily="2" charset="0"/>
              </a:rPr>
              <a:t>Сыни ойлау</a:t>
            </a:r>
            <a:endParaRPr lang="en-US" sz="2100" dirty="0"/>
          </a:p>
        </p:txBody>
      </p:sp>
      <p:sp>
        <p:nvSpPr>
          <p:cNvPr id="11" name="Text 9"/>
          <p:cNvSpPr txBox="1"/>
          <p:nvPr/>
        </p:nvSpPr>
        <p:spPr>
          <a:xfrm>
            <a:off x="762000" y="5649185"/>
            <a:ext cx="3652838" cy="1923592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marL="0" indent="0" algn="l">
              <a:lnSpc>
                <a:spcPts val="2180"/>
              </a:lnSpc>
              <a:buNone/>
            </a:pPr>
            <a:r>
              <a:rPr lang="en-US" sz="1650" kern="1200" spc="31" dirty="0">
                <a:solidFill>
                  <a:srgbClr val="4D535C"/>
                </a:solidFill>
                <a:latin typeface="Inter" panose="02000503000000020004" pitchFamily="2" charset="0"/>
              </a:rPr>
              <a:t>Кез келген </a:t>
            </a:r>
            <a:r>
              <a:rPr lang="en-US" sz="1650" kern="1200" spc="31" dirty="0" err="1">
                <a:solidFill>
                  <a:srgbClr val="4D535C"/>
                </a:solidFill>
                <a:latin typeface="Inter" panose="02000503000000020004" pitchFamily="2" charset="0"/>
              </a:rPr>
              <a:t>ақпаратты</a:t>
            </a:r>
            <a:r>
              <a:rPr lang="en-US" sz="1650" kern="1200" spc="31" dirty="0">
                <a:solidFill>
                  <a:srgbClr val="4D535C"/>
                </a:solidFill>
                <a:latin typeface="Inter" panose="02000503000000020004" pitchFamily="2" charset="0"/>
              </a:rPr>
              <a:t> </a:t>
            </a:r>
            <a:r>
              <a:rPr lang="kk-KZ" sz="1650" spc="31" dirty="0">
                <a:solidFill>
                  <a:srgbClr val="4D535C"/>
                </a:solidFill>
                <a:latin typeface="Inter" panose="02000503000000020004" pitchFamily="2" charset="0"/>
              </a:rPr>
              <a:t>«</a:t>
            </a:r>
            <a:r>
              <a:rPr lang="en-US" sz="1650" kern="1200" spc="31" dirty="0" err="1">
                <a:solidFill>
                  <a:srgbClr val="4D535C"/>
                </a:solidFill>
                <a:latin typeface="Inter" panose="02000503000000020004" pitchFamily="2" charset="0"/>
              </a:rPr>
              <a:t>неге</a:t>
            </a:r>
            <a:r>
              <a:rPr lang="en-US" sz="1650" kern="1200" spc="31" dirty="0">
                <a:solidFill>
                  <a:srgbClr val="4D535C"/>
                </a:solidFill>
                <a:latin typeface="Inter" panose="02000503000000020004" pitchFamily="2" charset="0"/>
              </a:rPr>
              <a:t>?</a:t>
            </a:r>
            <a:r>
              <a:rPr lang="kk-KZ" sz="1650" kern="1200" spc="31" dirty="0">
                <a:solidFill>
                  <a:srgbClr val="4D535C"/>
                </a:solidFill>
                <a:latin typeface="Inter" panose="02000503000000020004" pitchFamily="2" charset="0"/>
              </a:rPr>
              <a:t>»</a:t>
            </a:r>
            <a:r>
              <a:rPr lang="en-US" sz="1650" kern="1200" spc="31" dirty="0">
                <a:solidFill>
                  <a:srgbClr val="4D535C"/>
                </a:solidFill>
                <a:latin typeface="Inter" panose="02000503000000020004" pitchFamily="2" charset="0"/>
              </a:rPr>
              <a:t>, </a:t>
            </a:r>
            <a:r>
              <a:rPr lang="kk-KZ" sz="1650" kern="1200" spc="31" dirty="0">
                <a:solidFill>
                  <a:srgbClr val="4D535C"/>
                </a:solidFill>
                <a:latin typeface="Inter" panose="02000503000000020004" pitchFamily="2" charset="0"/>
              </a:rPr>
              <a:t>«</a:t>
            </a:r>
            <a:r>
              <a:rPr lang="en-US" sz="1650" kern="1200" spc="31" dirty="0" err="1">
                <a:solidFill>
                  <a:srgbClr val="4D535C"/>
                </a:solidFill>
                <a:latin typeface="Inter" panose="02000503000000020004" pitchFamily="2" charset="0"/>
              </a:rPr>
              <a:t>кімге</a:t>
            </a:r>
            <a:r>
              <a:rPr lang="en-US" sz="1650" kern="1200" spc="31" dirty="0">
                <a:solidFill>
                  <a:srgbClr val="4D535C"/>
                </a:solidFill>
                <a:latin typeface="Inter" panose="02000503000000020004" pitchFamily="2" charset="0"/>
              </a:rPr>
              <a:t> </a:t>
            </a:r>
            <a:r>
              <a:rPr lang="en-US" sz="1650" kern="1200" spc="31" dirty="0" err="1">
                <a:solidFill>
                  <a:srgbClr val="4D535C"/>
                </a:solidFill>
                <a:latin typeface="Inter" panose="02000503000000020004" pitchFamily="2" charset="0"/>
              </a:rPr>
              <a:t>тиімді</a:t>
            </a:r>
            <a:r>
              <a:rPr lang="en-US" sz="1650" kern="1200" spc="31" dirty="0">
                <a:solidFill>
                  <a:srgbClr val="4D535C"/>
                </a:solidFill>
                <a:latin typeface="Inter" panose="02000503000000020004" pitchFamily="2" charset="0"/>
              </a:rPr>
              <a:t>?</a:t>
            </a:r>
            <a:r>
              <a:rPr lang="kk-KZ" sz="1650" kern="1200" spc="31" dirty="0">
                <a:solidFill>
                  <a:srgbClr val="4D535C"/>
                </a:solidFill>
                <a:latin typeface="Inter" panose="02000503000000020004" pitchFamily="2" charset="0"/>
              </a:rPr>
              <a:t>»</a:t>
            </a:r>
            <a:r>
              <a:rPr lang="en-US" sz="1650" kern="1200" spc="31" dirty="0">
                <a:solidFill>
                  <a:srgbClr val="4D535C"/>
                </a:solidFill>
                <a:latin typeface="Inter" panose="02000503000000020004" pitchFamily="2" charset="0"/>
              </a:rPr>
              <a:t> деген сұрақтармен мұқият тексеру және фактілерді сараптау арқылы жалған деректерден ажырата білу қажет.</a:t>
            </a:r>
            <a:endParaRPr lang="en-US" sz="1650" dirty="0"/>
          </a:p>
        </p:txBody>
      </p:sp>
      <p:sp>
        <p:nvSpPr>
          <p:cNvPr id="12" name="Text 10"/>
          <p:cNvSpPr txBox="1"/>
          <p:nvPr/>
        </p:nvSpPr>
        <p:spPr>
          <a:xfrm>
            <a:off x="5143500" y="4753901"/>
            <a:ext cx="3652838" cy="5010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2100" kern="1200" spc="-59" dirty="0">
                <a:solidFill>
                  <a:srgbClr val="000000"/>
                </a:solidFill>
                <a:latin typeface="Poppins Medium" panose="00000600000000000000" pitchFamily="2" charset="0"/>
              </a:rPr>
              <a:t>Медиа сауаттылық</a:t>
            </a:r>
            <a:endParaRPr lang="en-US" sz="2100" dirty="0"/>
          </a:p>
        </p:txBody>
      </p:sp>
      <p:sp>
        <p:nvSpPr>
          <p:cNvPr id="13" name="Text 11"/>
          <p:cNvSpPr txBox="1"/>
          <p:nvPr/>
        </p:nvSpPr>
        <p:spPr>
          <a:xfrm>
            <a:off x="5143500" y="5649185"/>
            <a:ext cx="3652838" cy="175831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marL="0" indent="0" algn="l">
              <a:lnSpc>
                <a:spcPts val="2180"/>
              </a:lnSpc>
              <a:buNone/>
            </a:pPr>
            <a:r>
              <a:rPr lang="en-US" sz="1650" kern="1200" spc="31" dirty="0">
                <a:solidFill>
                  <a:srgbClr val="4D535C"/>
                </a:solidFill>
                <a:latin typeface="Inter" panose="02000503000000020004" pitchFamily="2" charset="0"/>
              </a:rPr>
              <a:t>Сенімі төмен ақпарат көздерін қолданбау және күмәнді сайттардан, жаңалықтардан бас тарту арқылы сенімді әрі ресми ақпаратты ғана тұтынуға дағдылану.</a:t>
            </a:r>
            <a:endParaRPr lang="en-US" sz="1650" dirty="0"/>
          </a:p>
        </p:txBody>
      </p:sp>
      <p:sp>
        <p:nvSpPr>
          <p:cNvPr id="14" name="Text 12"/>
          <p:cNvSpPr txBox="1"/>
          <p:nvPr/>
        </p:nvSpPr>
        <p:spPr>
          <a:xfrm>
            <a:off x="9524836" y="4753901"/>
            <a:ext cx="3652838" cy="5010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2100" kern="1200" spc="-59" dirty="0">
                <a:solidFill>
                  <a:srgbClr val="000000"/>
                </a:solidFill>
                <a:latin typeface="Poppins Medium" panose="00000600000000000000" pitchFamily="2" charset="0"/>
              </a:rPr>
              <a:t>Эмоцияны басқару</a:t>
            </a:r>
            <a:endParaRPr lang="en-US" sz="2100" dirty="0"/>
          </a:p>
        </p:txBody>
      </p:sp>
      <p:sp>
        <p:nvSpPr>
          <p:cNvPr id="15" name="Text 13"/>
          <p:cNvSpPr txBox="1"/>
          <p:nvPr/>
        </p:nvSpPr>
        <p:spPr>
          <a:xfrm>
            <a:off x="9524836" y="5649184"/>
            <a:ext cx="3652838" cy="2194049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marL="0" indent="0" algn="l">
              <a:lnSpc>
                <a:spcPts val="2180"/>
              </a:lnSpc>
              <a:buNone/>
            </a:pPr>
            <a:r>
              <a:rPr lang="en-US" sz="1650" kern="1200" spc="31" dirty="0">
                <a:solidFill>
                  <a:srgbClr val="4D535C"/>
                </a:solidFill>
                <a:latin typeface="Inter" panose="02000503000000020004" pitchFamily="2" charset="0"/>
              </a:rPr>
              <a:t>Ішкі дағдарыстар мен күйзеліс кезінде дүрбелеңге түспей, кәсіби мамандарға (психологтарға) жүгіну және эмоцияны сауатты бақылауда ұстай білу маңызды.</a:t>
            </a:r>
            <a:endParaRPr lang="en-US" sz="1650" dirty="0"/>
          </a:p>
        </p:txBody>
      </p:sp>
      <p:sp>
        <p:nvSpPr>
          <p:cNvPr id="16" name="Text 14"/>
          <p:cNvSpPr txBox="1"/>
          <p:nvPr/>
        </p:nvSpPr>
        <p:spPr>
          <a:xfrm>
            <a:off x="13906336" y="4753901"/>
            <a:ext cx="3652838" cy="5010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2100" kern="1200" spc="-59" dirty="0">
                <a:solidFill>
                  <a:srgbClr val="000000"/>
                </a:solidFill>
                <a:latin typeface="Poppins Medium" panose="00000600000000000000" pitchFamily="2" charset="0"/>
              </a:rPr>
              <a:t>Цифрлық гигиена</a:t>
            </a:r>
            <a:endParaRPr lang="en-US" sz="2100" dirty="0"/>
          </a:p>
        </p:txBody>
      </p:sp>
      <p:sp>
        <p:nvSpPr>
          <p:cNvPr id="17" name="Text 15"/>
          <p:cNvSpPr txBox="1"/>
          <p:nvPr/>
        </p:nvSpPr>
        <p:spPr>
          <a:xfrm>
            <a:off x="13906336" y="5649185"/>
            <a:ext cx="3652838" cy="175831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marL="0" indent="0" algn="l">
              <a:lnSpc>
                <a:spcPts val="2180"/>
              </a:lnSpc>
              <a:buNone/>
            </a:pPr>
            <a:r>
              <a:rPr lang="en-US" sz="1650" kern="1200" spc="31" dirty="0">
                <a:solidFill>
                  <a:srgbClr val="4D535C"/>
                </a:solidFill>
                <a:latin typeface="Inter" panose="02000503000000020004" pitchFamily="2" charset="0"/>
              </a:rPr>
              <a:t>Әлеуметтік желідегі күмәнді топтардан шығу, бейтаныс адамдармен байланысты шектеу және жеке деректерді қорғау арқылы цифрлық қауіпсіздікті сақтау.</a:t>
            </a:r>
            <a:endParaRPr lang="en-US" sz="1650" dirty="0"/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3C106DB1-AF8C-AB5A-2C8F-713FA12240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51801" y="7407500"/>
            <a:ext cx="3007373" cy="249849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50000">
        <p159:morph option="byObject"/>
      </p:transition>
    </mc:Choice>
    <mc:Fallback xmlns="">
      <p:transition spd="slow" advTm="50000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EFEFEF"/>
          </a:solidFill>
          <a:ln/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165"/>
            <a:ext cx="18287835" cy="10286835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913107" y="8883882"/>
            <a:ext cx="571500" cy="571500"/>
          </a:xfrm>
          <a:prstGeom prst="rect">
            <a:avLst/>
          </a:prstGeom>
        </p:spPr>
      </p:pic>
      <p:pic>
        <p:nvPicPr>
          <p:cNvPr id="5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634222" y="6931257"/>
            <a:ext cx="571500" cy="571500"/>
          </a:xfrm>
          <a:prstGeom prst="rect">
            <a:avLst/>
          </a:prstGeom>
        </p:spPr>
      </p:pic>
      <p:pic>
        <p:nvPicPr>
          <p:cNvPr id="6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082113" y="6931257"/>
            <a:ext cx="571500" cy="571500"/>
          </a:xfrm>
          <a:prstGeom prst="rect">
            <a:avLst/>
          </a:prstGeom>
        </p:spPr>
      </p:pic>
      <p:pic>
        <p:nvPicPr>
          <p:cNvPr id="7" name="Image 4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739563" y="8883882"/>
            <a:ext cx="571500" cy="571500"/>
          </a:xfrm>
          <a:prstGeom prst="rect">
            <a:avLst/>
          </a:prstGeom>
        </p:spPr>
      </p:pic>
      <p:sp>
        <p:nvSpPr>
          <p:cNvPr id="8" name="Text 1"/>
          <p:cNvSpPr txBox="1"/>
          <p:nvPr/>
        </p:nvSpPr>
        <p:spPr>
          <a:xfrm>
            <a:off x="762000" y="7286956"/>
            <a:ext cx="3671888" cy="5010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r">
              <a:lnSpc>
                <a:spcPts val="3150"/>
              </a:lnSpc>
              <a:buNone/>
            </a:pPr>
            <a:r>
              <a:rPr lang="en-US" sz="2100" kern="1200" spc="-59" dirty="0">
                <a:solidFill>
                  <a:srgbClr val="000000"/>
                </a:solidFill>
                <a:latin typeface="Poppins Medium" panose="00000600000000000000" pitchFamily="2" charset="0"/>
              </a:rPr>
              <a:t>Зайырлылық</a:t>
            </a:r>
            <a:endParaRPr lang="en-US" sz="2100" dirty="0"/>
          </a:p>
        </p:txBody>
      </p:sp>
      <p:sp>
        <p:nvSpPr>
          <p:cNvPr id="9" name="Text 2"/>
          <p:cNvSpPr txBox="1"/>
          <p:nvPr/>
        </p:nvSpPr>
        <p:spPr>
          <a:xfrm>
            <a:off x="762000" y="7763041"/>
            <a:ext cx="3671888" cy="120586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marL="0" indent="0" algn="r">
              <a:lnSpc>
                <a:spcPts val="2180"/>
              </a:lnSpc>
              <a:buNone/>
            </a:pPr>
            <a:r>
              <a:rPr lang="en-US" sz="1650" kern="1200" spc="31" dirty="0">
                <a:solidFill>
                  <a:srgbClr val="4D535C"/>
                </a:solidFill>
                <a:latin typeface="Inter" panose="02000503000000020004" pitchFamily="2" charset="0"/>
              </a:rPr>
              <a:t>Діни және азаматтық құндылықтардың тепе-теңдігін сақтау арқылы қоғамдағы келісімді орнату.</a:t>
            </a:r>
            <a:endParaRPr lang="en-US" sz="1650" dirty="0"/>
          </a:p>
        </p:txBody>
      </p:sp>
      <p:sp>
        <p:nvSpPr>
          <p:cNvPr id="10" name="Text 3"/>
          <p:cNvSpPr txBox="1"/>
          <p:nvPr/>
        </p:nvSpPr>
        <p:spPr>
          <a:xfrm>
            <a:off x="1800159" y="4123697"/>
            <a:ext cx="4605338" cy="5010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r">
              <a:lnSpc>
                <a:spcPts val="3150"/>
              </a:lnSpc>
              <a:buNone/>
            </a:pPr>
            <a:r>
              <a:rPr lang="en-US" sz="2100" kern="1200" spc="-59" dirty="0">
                <a:solidFill>
                  <a:srgbClr val="000000"/>
                </a:solidFill>
                <a:latin typeface="Poppins Medium" panose="00000600000000000000" pitchFamily="2" charset="0"/>
              </a:rPr>
              <a:t>Адамгершілік</a:t>
            </a:r>
            <a:endParaRPr lang="en-US" sz="2100" dirty="0"/>
          </a:p>
        </p:txBody>
      </p:sp>
      <p:sp>
        <p:nvSpPr>
          <p:cNvPr id="11" name="Text 4"/>
          <p:cNvSpPr txBox="1"/>
          <p:nvPr/>
        </p:nvSpPr>
        <p:spPr>
          <a:xfrm>
            <a:off x="1800159" y="4599782"/>
            <a:ext cx="4605338" cy="929640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marL="0" indent="0" algn="r">
              <a:lnSpc>
                <a:spcPts val="2180"/>
              </a:lnSpc>
              <a:buNone/>
            </a:pPr>
            <a:r>
              <a:rPr lang="en-US" sz="1650" kern="1200" spc="31" dirty="0">
                <a:solidFill>
                  <a:srgbClr val="4D535C"/>
                </a:solidFill>
                <a:latin typeface="Inter" panose="02000503000000020004" pitchFamily="2" charset="0"/>
              </a:rPr>
              <a:t>Абайдың «Толық адам» концепциясын шығармашылықтың және күнделікті өмірдің басты негізі ету.</a:t>
            </a:r>
            <a:endParaRPr lang="en-US" sz="1650" dirty="0"/>
          </a:p>
        </p:txBody>
      </p:sp>
      <p:sp>
        <p:nvSpPr>
          <p:cNvPr id="12" name="Text 5"/>
          <p:cNvSpPr txBox="1"/>
          <p:nvPr/>
        </p:nvSpPr>
        <p:spPr>
          <a:xfrm>
            <a:off x="11832828" y="4123697"/>
            <a:ext cx="4605338" cy="5010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2100" kern="1200" spc="-59" dirty="0">
                <a:solidFill>
                  <a:srgbClr val="000000"/>
                </a:solidFill>
                <a:latin typeface="Poppins Medium" panose="00000600000000000000" pitchFamily="2" charset="0"/>
              </a:rPr>
              <a:t>Бірлік</a:t>
            </a:r>
            <a:endParaRPr lang="en-US" sz="2100" dirty="0"/>
          </a:p>
        </p:txBody>
      </p:sp>
      <p:sp>
        <p:nvSpPr>
          <p:cNvPr id="13" name="Text 6"/>
          <p:cNvSpPr txBox="1"/>
          <p:nvPr/>
        </p:nvSpPr>
        <p:spPr>
          <a:xfrm>
            <a:off x="11832828" y="4599782"/>
            <a:ext cx="4605338" cy="929640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marL="0" indent="0" algn="l">
              <a:lnSpc>
                <a:spcPts val="2180"/>
              </a:lnSpc>
              <a:buNone/>
            </a:pPr>
            <a:r>
              <a:rPr lang="en-US" sz="1650" kern="1200" spc="31" dirty="0">
                <a:solidFill>
                  <a:srgbClr val="4D535C"/>
                </a:solidFill>
                <a:latin typeface="Inter" panose="02000503000000020004" pitchFamily="2" charset="0"/>
              </a:rPr>
              <a:t>Көпұлтты Қазақстанның достығын мақтан тұту, оны күнделікті өмірде қолдап, дәріптеу.</a:t>
            </a:r>
            <a:endParaRPr lang="en-US" sz="1650" dirty="0"/>
          </a:p>
        </p:txBody>
      </p:sp>
      <p:sp>
        <p:nvSpPr>
          <p:cNvPr id="14" name="Text 7"/>
          <p:cNvSpPr txBox="1"/>
          <p:nvPr/>
        </p:nvSpPr>
        <p:spPr>
          <a:xfrm>
            <a:off x="13887318" y="7286956"/>
            <a:ext cx="3671888" cy="5010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2100" kern="1200" spc="-59" dirty="0">
                <a:solidFill>
                  <a:srgbClr val="000000"/>
                </a:solidFill>
                <a:latin typeface="Poppins Medium" panose="00000600000000000000" pitchFamily="2" charset="0"/>
              </a:rPr>
              <a:t>Мәдени мұра</a:t>
            </a:r>
            <a:endParaRPr lang="en-US" sz="2100" dirty="0"/>
          </a:p>
        </p:txBody>
      </p:sp>
      <p:sp>
        <p:nvSpPr>
          <p:cNvPr id="15" name="Text 8"/>
          <p:cNvSpPr txBox="1"/>
          <p:nvPr/>
        </p:nvSpPr>
        <p:spPr>
          <a:xfrm>
            <a:off x="13887318" y="7763041"/>
            <a:ext cx="3671888" cy="120586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marL="0" indent="0" algn="l">
              <a:lnSpc>
                <a:spcPts val="2180"/>
              </a:lnSpc>
              <a:buNone/>
            </a:pPr>
            <a:r>
              <a:rPr lang="en-US" sz="1650" kern="1200" spc="31" dirty="0">
                <a:solidFill>
                  <a:srgbClr val="4D535C"/>
                </a:solidFill>
                <a:latin typeface="Inter" panose="02000503000000020004" pitchFamily="2" charset="0"/>
              </a:rPr>
              <a:t>Төл тарихымыз бен өнерімізді терең зерттеу арқылы рухани тамырымызды нығайту және жаңғырту.</a:t>
            </a:r>
            <a:endParaRPr lang="en-US" sz="1650" dirty="0"/>
          </a:p>
        </p:txBody>
      </p:sp>
      <p:sp>
        <p:nvSpPr>
          <p:cNvPr id="16" name="Text 9"/>
          <p:cNvSpPr txBox="1"/>
          <p:nvPr/>
        </p:nvSpPr>
        <p:spPr>
          <a:xfrm>
            <a:off x="3867051" y="762000"/>
            <a:ext cx="10577513" cy="6915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ctr">
              <a:lnSpc>
                <a:spcPts val="4620"/>
              </a:lnSpc>
              <a:buNone/>
            </a:pPr>
            <a:r>
              <a:rPr lang="en-US" sz="3300" kern="1200" spc="-92" dirty="0">
                <a:solidFill>
                  <a:srgbClr val="000000"/>
                </a:solidFill>
                <a:latin typeface="Poppins Medium" panose="00000600000000000000" pitchFamily="2" charset="0"/>
              </a:rPr>
              <a:t>Ұлттық құндылықтар</a:t>
            </a:r>
            <a:endParaRPr lang="en-US" sz="3300" dirty="0"/>
          </a:p>
        </p:txBody>
      </p:sp>
      <p:sp>
        <p:nvSpPr>
          <p:cNvPr id="17" name="Text 10"/>
          <p:cNvSpPr txBox="1"/>
          <p:nvPr/>
        </p:nvSpPr>
        <p:spPr>
          <a:xfrm>
            <a:off x="3867051" y="1500849"/>
            <a:ext cx="10577513" cy="78676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marL="0" indent="0" algn="ctr">
              <a:lnSpc>
                <a:spcPts val="2690"/>
              </a:lnSpc>
              <a:buNone/>
            </a:pPr>
            <a:r>
              <a:rPr lang="en-US" sz="2100" kern="1200" spc="40" dirty="0">
                <a:solidFill>
                  <a:srgbClr val="4D535C"/>
                </a:solidFill>
                <a:latin typeface="Inter" panose="02000503000000020004" pitchFamily="2" charset="0"/>
              </a:rPr>
              <a:t>Мәдениетіміз – жат ағымдарға қарсы ең тиімді идеологиялық тосқауыл, рухани тұрақтылықтың кепілі.</a:t>
            </a:r>
            <a:endParaRPr lang="en-US" sz="2100" dirty="0"/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D5B14578-0908-D2F7-304A-40D4F19AEBE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4565" y="334674"/>
            <a:ext cx="3405809" cy="334501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50000">
        <p159:morph option="byObject"/>
      </p:transition>
    </mc:Choice>
    <mc:Fallback xmlns="">
      <p:transition spd="slow" advTm="50000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EFEFEF"/>
          </a:solidFill>
          <a:ln/>
        </p:spPr>
      </p:sp>
      <p:sp>
        <p:nvSpPr>
          <p:cNvPr id="3" name="Shape 1"/>
          <p:cNvSpPr/>
          <p:nvPr/>
        </p:nvSpPr>
        <p:spPr>
          <a:xfrm>
            <a:off x="14478497" y="1523504"/>
            <a:ext cx="1524000" cy="800100"/>
          </a:xfrm>
          <a:prstGeom prst="rect">
            <a:avLst/>
          </a:prstGeom>
          <a:solidFill>
            <a:srgbClr val="1B1167"/>
          </a:solidFill>
          <a:ln/>
        </p:spPr>
      </p:sp>
      <p:sp>
        <p:nvSpPr>
          <p:cNvPr id="4" name="Shape 2"/>
          <p:cNvSpPr/>
          <p:nvPr/>
        </p:nvSpPr>
        <p:spPr>
          <a:xfrm>
            <a:off x="16764497" y="1523504"/>
            <a:ext cx="1524000" cy="1581150"/>
          </a:xfrm>
          <a:prstGeom prst="rect">
            <a:avLst/>
          </a:prstGeom>
          <a:solidFill>
            <a:srgbClr val="60A462"/>
          </a:solidFill>
          <a:ln/>
        </p:spPr>
      </p:sp>
      <p:sp>
        <p:nvSpPr>
          <p:cNvPr id="5" name="Shape 3"/>
          <p:cNvSpPr/>
          <p:nvPr/>
        </p:nvSpPr>
        <p:spPr>
          <a:xfrm>
            <a:off x="12953339" y="762165"/>
            <a:ext cx="1524000" cy="762000"/>
          </a:xfrm>
          <a:prstGeom prst="rect">
            <a:avLst/>
          </a:prstGeom>
          <a:solidFill>
            <a:srgbClr val="E06735"/>
          </a:solidFill>
          <a:ln/>
        </p:spPr>
      </p:sp>
      <p:sp>
        <p:nvSpPr>
          <p:cNvPr id="6" name="Shape 4"/>
          <p:cNvSpPr/>
          <p:nvPr/>
        </p:nvSpPr>
        <p:spPr>
          <a:xfrm>
            <a:off x="16002001" y="762165"/>
            <a:ext cx="762000" cy="762000"/>
          </a:xfrm>
          <a:prstGeom prst="rect">
            <a:avLst/>
          </a:prstGeom>
          <a:solidFill>
            <a:srgbClr val="FFCB3F"/>
          </a:solidFill>
          <a:ln/>
        </p:spPr>
      </p:sp>
      <p:sp>
        <p:nvSpPr>
          <p:cNvPr id="7" name="Shape 5"/>
          <p:cNvSpPr/>
          <p:nvPr/>
        </p:nvSpPr>
        <p:spPr>
          <a:xfrm>
            <a:off x="16764497" y="0"/>
            <a:ext cx="762000" cy="762000"/>
          </a:xfrm>
          <a:prstGeom prst="rect">
            <a:avLst/>
          </a:prstGeom>
          <a:solidFill>
            <a:srgbClr val="FECADF"/>
          </a:solidFill>
          <a:ln/>
        </p:spPr>
      </p:sp>
      <p:sp>
        <p:nvSpPr>
          <p:cNvPr id="8" name="Shape 6"/>
          <p:cNvSpPr/>
          <p:nvPr/>
        </p:nvSpPr>
        <p:spPr>
          <a:xfrm>
            <a:off x="14516861" y="7991905"/>
            <a:ext cx="762000" cy="1533525"/>
          </a:xfrm>
          <a:prstGeom prst="rect">
            <a:avLst/>
          </a:prstGeom>
          <a:solidFill>
            <a:srgbClr val="1B1167"/>
          </a:solidFill>
          <a:ln/>
        </p:spPr>
      </p:sp>
      <p:sp>
        <p:nvSpPr>
          <p:cNvPr id="9" name="Shape 7"/>
          <p:cNvSpPr/>
          <p:nvPr/>
        </p:nvSpPr>
        <p:spPr>
          <a:xfrm>
            <a:off x="13754365" y="6448888"/>
            <a:ext cx="762000" cy="1524000"/>
          </a:xfrm>
          <a:prstGeom prst="rect">
            <a:avLst/>
          </a:prstGeom>
          <a:solidFill>
            <a:srgbClr val="E06735"/>
          </a:solidFill>
          <a:ln/>
        </p:spPr>
      </p:sp>
      <p:sp>
        <p:nvSpPr>
          <p:cNvPr id="10" name="Shape 8"/>
          <p:cNvSpPr/>
          <p:nvPr/>
        </p:nvSpPr>
        <p:spPr>
          <a:xfrm>
            <a:off x="15277704" y="7210062"/>
            <a:ext cx="762000" cy="762000"/>
          </a:xfrm>
          <a:prstGeom prst="rect">
            <a:avLst/>
          </a:prstGeom>
          <a:solidFill>
            <a:srgbClr val="FFCB3F"/>
          </a:solidFill>
          <a:ln/>
        </p:spPr>
      </p:sp>
      <p:sp>
        <p:nvSpPr>
          <p:cNvPr id="11" name="Shape 9"/>
          <p:cNvSpPr/>
          <p:nvPr/>
        </p:nvSpPr>
        <p:spPr>
          <a:xfrm>
            <a:off x="12991704" y="9553443"/>
            <a:ext cx="762000" cy="762000"/>
          </a:xfrm>
          <a:prstGeom prst="rect">
            <a:avLst/>
          </a:prstGeom>
          <a:solidFill>
            <a:srgbClr val="FECADF"/>
          </a:solidFill>
          <a:ln/>
        </p:spPr>
      </p:sp>
      <p:sp>
        <p:nvSpPr>
          <p:cNvPr id="12" name="Text 10"/>
          <p:cNvSpPr txBox="1"/>
          <p:nvPr/>
        </p:nvSpPr>
        <p:spPr>
          <a:xfrm>
            <a:off x="784324" y="762000"/>
            <a:ext cx="11310938" cy="17964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13320"/>
              </a:lnSpc>
              <a:buNone/>
            </a:pPr>
            <a:r>
              <a:rPr lang="en-US" sz="11100" kern="1200" spc="-311" dirty="0">
                <a:solidFill>
                  <a:srgbClr val="000000"/>
                </a:solidFill>
                <a:latin typeface="Poppins Medium" panose="00000600000000000000" pitchFamily="2" charset="0"/>
              </a:rPr>
              <a:t>Рахмет!</a:t>
            </a:r>
            <a:endParaRPr lang="en-US" sz="11100" dirty="0"/>
          </a:p>
        </p:txBody>
      </p:sp>
      <p:sp>
        <p:nvSpPr>
          <p:cNvPr id="13" name="Text 11"/>
          <p:cNvSpPr txBox="1"/>
          <p:nvPr/>
        </p:nvSpPr>
        <p:spPr>
          <a:xfrm>
            <a:off x="784324" y="2758281"/>
            <a:ext cx="11310938" cy="78676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marL="0" indent="0" algn="l">
              <a:lnSpc>
                <a:spcPts val="2690"/>
              </a:lnSpc>
              <a:buNone/>
            </a:pPr>
            <a:r>
              <a:rPr lang="en-US" sz="2100" kern="1200" spc="40" dirty="0">
                <a:solidFill>
                  <a:srgbClr val="4D535C"/>
                </a:solidFill>
                <a:latin typeface="Inter" panose="02000503000000020004" pitchFamily="2" charset="0"/>
              </a:rPr>
              <a:t>Мәдениет — тек өнер емес, ол өзара құрметтің негізі. Әрбір кәсіби қадамдарыңыз қоғамдағы бейбітшілік пен келісімге үлес қоссын.</a:t>
            </a:r>
            <a:endParaRPr lang="en-US" sz="2100" dirty="0"/>
          </a:p>
        </p:txBody>
      </p:sp>
      <p:sp>
        <p:nvSpPr>
          <p:cNvPr id="14" name="Shape 12"/>
          <p:cNvSpPr/>
          <p:nvPr/>
        </p:nvSpPr>
        <p:spPr>
          <a:xfrm>
            <a:off x="15996378" y="8024813"/>
            <a:ext cx="2333625" cy="2247900"/>
          </a:xfrm>
          <a:prstGeom prst="rect">
            <a:avLst/>
          </a:prstGeom>
          <a:solidFill>
            <a:srgbClr val="60A462"/>
          </a:solidFill>
          <a:ln/>
        </p:spPr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DCE514E1-6A24-7963-F167-8F64BFBC5A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0907" y="3987364"/>
            <a:ext cx="6307282" cy="516139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50000">
        <p159:morph option="byObject"/>
      </p:transition>
    </mc:Choice>
    <mc:Fallback xmlns="">
      <p:transition spd="slow" advTm="50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EFEFEF"/>
          </a:solidFill>
          <a:ln/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rcRect l="31915" r="31889"/>
          <a:stretch>
            <a:fillRect/>
          </a:stretch>
        </p:blipFill>
        <p:spPr>
          <a:xfrm>
            <a:off x="762000" y="762000"/>
            <a:ext cx="5638800" cy="8763000"/>
          </a:xfrm>
          <a:prstGeom prst="rect">
            <a:avLst/>
          </a:prstGeom>
        </p:spPr>
      </p:pic>
      <p:sp>
        <p:nvSpPr>
          <p:cNvPr id="4" name="Text 1"/>
          <p:cNvSpPr txBox="1"/>
          <p:nvPr/>
        </p:nvSpPr>
        <p:spPr>
          <a:xfrm>
            <a:off x="7010301" y="762000"/>
            <a:ext cx="10548938" cy="6915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4620"/>
              </a:lnSpc>
              <a:buNone/>
            </a:pPr>
            <a:r>
              <a:rPr lang="en-US" sz="3300" kern="1200" spc="-92" dirty="0">
                <a:solidFill>
                  <a:srgbClr val="000000"/>
                </a:solidFill>
                <a:latin typeface="Poppins Medium" panose="00000600000000000000" pitchFamily="2" charset="0"/>
              </a:rPr>
              <a:t>Мәдениеттің рөлі</a:t>
            </a:r>
            <a:endParaRPr lang="en-US" sz="3300" dirty="0"/>
          </a:p>
        </p:txBody>
      </p:sp>
      <p:sp>
        <p:nvSpPr>
          <p:cNvPr id="5" name="Text 2"/>
          <p:cNvSpPr txBox="1"/>
          <p:nvPr/>
        </p:nvSpPr>
        <p:spPr>
          <a:xfrm>
            <a:off x="7010301" y="1500849"/>
            <a:ext cx="10548938" cy="78676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marL="0" indent="0" algn="l">
              <a:lnSpc>
                <a:spcPts val="2690"/>
              </a:lnSpc>
              <a:buNone/>
            </a:pPr>
            <a:r>
              <a:rPr lang="en-US" sz="2100" kern="1200" spc="40" dirty="0">
                <a:solidFill>
                  <a:srgbClr val="4D535C"/>
                </a:solidFill>
                <a:latin typeface="Inter" panose="02000503000000020004" pitchFamily="2" charset="0"/>
              </a:rPr>
              <a:t>Мәдениет өкілдері қоғамның рухани діңгегін құрап, халықтың құндылықтар жүйесін қалыптастырады.</a:t>
            </a:r>
            <a:endParaRPr lang="en-US" sz="2100" dirty="0"/>
          </a:p>
        </p:txBody>
      </p:sp>
      <p:sp>
        <p:nvSpPr>
          <p:cNvPr id="6" name="Shape 3"/>
          <p:cNvSpPr/>
          <p:nvPr/>
        </p:nvSpPr>
        <p:spPr>
          <a:xfrm>
            <a:off x="7010301" y="5140358"/>
            <a:ext cx="4050242" cy="1831975"/>
          </a:xfrm>
          <a:prstGeom prst="roundRect">
            <a:avLst>
              <a:gd name="adj" fmla="val 1040"/>
            </a:avLst>
          </a:prstGeom>
          <a:solidFill>
            <a:srgbClr val="FFFFFF">
              <a:alpha val="0"/>
            </a:srgbClr>
          </a:solidFill>
          <a:ln w="10583">
            <a:solidFill>
              <a:srgbClr val="4D535C">
                <a:alpha val="20000"/>
              </a:srgbClr>
            </a:solidFill>
            <a:prstDash val="solid"/>
          </a:ln>
        </p:spPr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325651" y="5859198"/>
            <a:ext cx="381000" cy="381000"/>
          </a:xfrm>
          <a:prstGeom prst="rect">
            <a:avLst/>
          </a:prstGeom>
        </p:spPr>
      </p:pic>
      <p:sp>
        <p:nvSpPr>
          <p:cNvPr id="8" name="Text 4"/>
          <p:cNvSpPr txBox="1"/>
          <p:nvPr/>
        </p:nvSpPr>
        <p:spPr>
          <a:xfrm>
            <a:off x="8011418" y="5455709"/>
            <a:ext cx="2767013" cy="1516624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marL="0" indent="0" algn="l">
              <a:lnSpc>
                <a:spcPts val="2340"/>
              </a:lnSpc>
              <a:buNone/>
            </a:pPr>
            <a:r>
              <a:rPr lang="en-US" sz="1800" b="1" kern="1200" spc="34" dirty="0">
                <a:solidFill>
                  <a:srgbClr val="000000"/>
                </a:solidFill>
                <a:latin typeface="Inter" panose="02000503000000020004" pitchFamily="2" charset="0"/>
              </a:rPr>
              <a:t>Идеологиялық қалқан:</a:t>
            </a:r>
            <a:r>
              <a:rPr lang="en-US" sz="1800" kern="1200" spc="34" dirty="0">
                <a:solidFill>
                  <a:srgbClr val="000000"/>
                </a:solidFill>
                <a:latin typeface="Inter" panose="02000503000000020004" pitchFamily="2" charset="0"/>
              </a:rPr>
              <a:t> Жат ағымдарға қарсы рухани иммунитет қалыптастыру.</a:t>
            </a:r>
            <a:endParaRPr lang="en-US" sz="1800" dirty="0"/>
          </a:p>
        </p:txBody>
      </p:sp>
      <p:sp>
        <p:nvSpPr>
          <p:cNvPr id="9" name="Shape 5"/>
          <p:cNvSpPr/>
          <p:nvPr/>
        </p:nvSpPr>
        <p:spPr>
          <a:xfrm>
            <a:off x="11216350" y="5140358"/>
            <a:ext cx="4050242" cy="1831975"/>
          </a:xfrm>
          <a:prstGeom prst="roundRect">
            <a:avLst>
              <a:gd name="adj" fmla="val 1040"/>
            </a:avLst>
          </a:prstGeom>
          <a:solidFill>
            <a:srgbClr val="FFFFFF">
              <a:alpha val="0"/>
            </a:srgbClr>
          </a:solidFill>
          <a:ln w="10583">
            <a:solidFill>
              <a:srgbClr val="4D535C">
                <a:alpha val="20000"/>
              </a:srgbClr>
            </a:solidFill>
            <a:prstDash val="solid"/>
          </a:ln>
        </p:spPr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531700" y="5859198"/>
            <a:ext cx="381000" cy="381000"/>
          </a:xfrm>
          <a:prstGeom prst="rect">
            <a:avLst/>
          </a:prstGeom>
        </p:spPr>
      </p:pic>
      <p:sp>
        <p:nvSpPr>
          <p:cNvPr id="11" name="Text 6"/>
          <p:cNvSpPr txBox="1"/>
          <p:nvPr/>
        </p:nvSpPr>
        <p:spPr>
          <a:xfrm>
            <a:off x="12217467" y="5455709"/>
            <a:ext cx="2767013" cy="1291590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marL="0" indent="0" algn="l">
              <a:lnSpc>
                <a:spcPts val="2340"/>
              </a:lnSpc>
              <a:buNone/>
            </a:pPr>
            <a:r>
              <a:rPr lang="en-US" sz="1800" b="1" kern="1200" spc="34" dirty="0">
                <a:solidFill>
                  <a:srgbClr val="000000"/>
                </a:solidFill>
                <a:latin typeface="Inter" panose="02000503000000020004" pitchFamily="2" charset="0"/>
              </a:rPr>
              <a:t>Сенім көшбасшысы:</a:t>
            </a:r>
            <a:r>
              <a:rPr lang="en-US" sz="1800" kern="1200" spc="34" dirty="0">
                <a:solidFill>
                  <a:srgbClr val="000000"/>
                </a:solidFill>
                <a:latin typeface="Inter" panose="02000503000000020004" pitchFamily="2" charset="0"/>
              </a:rPr>
              <a:t> Халықтың сенімі арқылы қоғамға ықпал ету.</a:t>
            </a:r>
            <a:endParaRPr lang="en-US" sz="1800" dirty="0"/>
          </a:p>
        </p:txBody>
      </p:sp>
      <p:sp>
        <p:nvSpPr>
          <p:cNvPr id="12" name="Shape 7"/>
          <p:cNvSpPr/>
          <p:nvPr/>
        </p:nvSpPr>
        <p:spPr>
          <a:xfrm>
            <a:off x="7010301" y="7408334"/>
            <a:ext cx="4050242" cy="2127250"/>
          </a:xfrm>
          <a:prstGeom prst="roundRect">
            <a:avLst>
              <a:gd name="adj" fmla="val 896"/>
            </a:avLst>
          </a:prstGeom>
          <a:solidFill>
            <a:srgbClr val="FFFFFF">
              <a:alpha val="0"/>
            </a:srgbClr>
          </a:solidFill>
          <a:ln w="10583">
            <a:solidFill>
              <a:srgbClr val="4D535C">
                <a:alpha val="20000"/>
              </a:srgbClr>
            </a:solidFill>
            <a:prstDash val="solid"/>
          </a:ln>
        </p:spPr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325651" y="8275671"/>
            <a:ext cx="381000" cy="381000"/>
          </a:xfrm>
          <a:prstGeom prst="rect">
            <a:avLst/>
          </a:prstGeom>
        </p:spPr>
      </p:pic>
      <p:sp>
        <p:nvSpPr>
          <p:cNvPr id="14" name="Text 8"/>
          <p:cNvSpPr txBox="1"/>
          <p:nvPr/>
        </p:nvSpPr>
        <p:spPr>
          <a:xfrm>
            <a:off x="8011418" y="7723684"/>
            <a:ext cx="2767013" cy="158686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marL="0" indent="0" algn="l">
              <a:lnSpc>
                <a:spcPts val="2340"/>
              </a:lnSpc>
              <a:buNone/>
            </a:pPr>
            <a:r>
              <a:rPr lang="en-US" sz="1800" b="1" kern="1200" spc="34" dirty="0">
                <a:solidFill>
                  <a:srgbClr val="000000"/>
                </a:solidFill>
                <a:latin typeface="Inter" panose="02000503000000020004" pitchFamily="2" charset="0"/>
              </a:rPr>
              <a:t>Тәрбие құралы:</a:t>
            </a:r>
            <a:r>
              <a:rPr lang="en-US" sz="1800" kern="1200" spc="34" dirty="0">
                <a:solidFill>
                  <a:srgbClr val="000000"/>
                </a:solidFill>
                <a:latin typeface="Inter" panose="02000503000000020004" pitchFamily="2" charset="0"/>
              </a:rPr>
              <a:t> Гуманизм мен толеранттылықты шығармашылықпен насихаттау.</a:t>
            </a:r>
            <a:endParaRPr lang="en-US" sz="1800" dirty="0"/>
          </a:p>
        </p:txBody>
      </p:sp>
      <p:sp>
        <p:nvSpPr>
          <p:cNvPr id="15" name="Shape 9"/>
          <p:cNvSpPr/>
          <p:nvPr/>
        </p:nvSpPr>
        <p:spPr>
          <a:xfrm>
            <a:off x="11216350" y="7408334"/>
            <a:ext cx="4050242" cy="1831975"/>
          </a:xfrm>
          <a:prstGeom prst="roundRect">
            <a:avLst>
              <a:gd name="adj" fmla="val 1040"/>
            </a:avLst>
          </a:prstGeom>
          <a:solidFill>
            <a:srgbClr val="FFFFFF">
              <a:alpha val="0"/>
            </a:srgbClr>
          </a:solidFill>
          <a:ln w="10583">
            <a:solidFill>
              <a:srgbClr val="4D535C">
                <a:alpha val="20000"/>
              </a:srgbClr>
            </a:solidFill>
            <a:prstDash val="solid"/>
          </a:ln>
        </p:spPr>
      </p:sp>
      <p:pic>
        <p:nvPicPr>
          <p:cNvPr id="16" name="Image 4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531700" y="8127174"/>
            <a:ext cx="381000" cy="381000"/>
          </a:xfrm>
          <a:prstGeom prst="rect">
            <a:avLst/>
          </a:prstGeom>
        </p:spPr>
      </p:pic>
      <p:sp>
        <p:nvSpPr>
          <p:cNvPr id="17" name="Text 10"/>
          <p:cNvSpPr txBox="1"/>
          <p:nvPr/>
        </p:nvSpPr>
        <p:spPr>
          <a:xfrm>
            <a:off x="12217467" y="7723684"/>
            <a:ext cx="2767013" cy="1291590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marL="0" indent="0" algn="l">
              <a:lnSpc>
                <a:spcPts val="2340"/>
              </a:lnSpc>
              <a:buNone/>
            </a:pPr>
            <a:r>
              <a:rPr lang="en-US" sz="1800" b="1" kern="1200" spc="34" dirty="0">
                <a:solidFill>
                  <a:srgbClr val="000000"/>
                </a:solidFill>
                <a:latin typeface="Inter" panose="02000503000000020004" pitchFamily="2" charset="0"/>
              </a:rPr>
              <a:t>Қоғамдық бірлік:</a:t>
            </a:r>
            <a:r>
              <a:rPr lang="en-US" sz="1800" kern="1200" spc="34" dirty="0">
                <a:solidFill>
                  <a:srgbClr val="000000"/>
                </a:solidFill>
                <a:latin typeface="Inter" panose="02000503000000020004" pitchFamily="2" charset="0"/>
              </a:rPr>
              <a:t> Ұлттық мәдениет арқылы ел бірлігін нығайту.</a:t>
            </a:r>
            <a:endParaRPr lang="en-US" sz="1800" dirty="0"/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9E504B70-2FA0-B986-71D2-2048E6610F9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422399" y="7070620"/>
            <a:ext cx="2767013" cy="259771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50000">
        <p159:morph option="byObject"/>
      </p:transition>
    </mc:Choice>
    <mc:Fallback xmlns="">
      <p:transition spd="slow" advTm="5000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EFEFE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9524835"/>
            <a:ext cx="714375" cy="762000"/>
          </a:xfrm>
          <a:prstGeom prst="rect">
            <a:avLst/>
          </a:prstGeom>
          <a:solidFill>
            <a:srgbClr val="1B1167"/>
          </a:solidFill>
          <a:ln/>
        </p:spPr>
      </p:sp>
      <p:sp>
        <p:nvSpPr>
          <p:cNvPr id="4" name="Shape 2"/>
          <p:cNvSpPr/>
          <p:nvPr/>
        </p:nvSpPr>
        <p:spPr>
          <a:xfrm>
            <a:off x="14935730" y="0"/>
            <a:ext cx="1524000" cy="752475"/>
          </a:xfrm>
          <a:prstGeom prst="rect">
            <a:avLst/>
          </a:prstGeom>
          <a:solidFill>
            <a:srgbClr val="60A462"/>
          </a:solidFill>
          <a:ln/>
        </p:spPr>
      </p:sp>
      <p:sp>
        <p:nvSpPr>
          <p:cNvPr id="5" name="Shape 3"/>
          <p:cNvSpPr/>
          <p:nvPr/>
        </p:nvSpPr>
        <p:spPr>
          <a:xfrm>
            <a:off x="17574784" y="0"/>
            <a:ext cx="714375" cy="752475"/>
          </a:xfrm>
          <a:prstGeom prst="rect">
            <a:avLst/>
          </a:prstGeom>
          <a:solidFill>
            <a:srgbClr val="FECADF"/>
          </a:solidFill>
          <a:ln/>
        </p:spPr>
      </p:sp>
      <p:sp>
        <p:nvSpPr>
          <p:cNvPr id="6" name="Text 4"/>
          <p:cNvSpPr txBox="1"/>
          <p:nvPr/>
        </p:nvSpPr>
        <p:spPr>
          <a:xfrm>
            <a:off x="762000" y="2087397"/>
            <a:ext cx="7805738" cy="1463040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marL="0" indent="0" algn="l">
              <a:lnSpc>
                <a:spcPts val="2690"/>
              </a:lnSpc>
              <a:buNone/>
            </a:pPr>
            <a:r>
              <a:rPr lang="en-US" sz="2100" kern="1200" spc="40" dirty="0">
                <a:solidFill>
                  <a:srgbClr val="4D535C"/>
                </a:solidFill>
                <a:latin typeface="Inter" panose="02000503000000020004" pitchFamily="2" charset="0"/>
              </a:rPr>
              <a:t>Радикалды идеологиялар қоғамдағы әртүрлілікті жоққа шығарады. Олар мәдени мұраға қауіп төндіреді. Сонымен қатар агрессия мен қақтығыстардың туындауына себеп болады.</a:t>
            </a:r>
            <a:endParaRPr lang="en-US" sz="2100" dirty="0"/>
          </a:p>
        </p:txBody>
      </p:sp>
      <p:sp>
        <p:nvSpPr>
          <p:cNvPr id="7" name="Text 5"/>
          <p:cNvSpPr txBox="1"/>
          <p:nvPr/>
        </p:nvSpPr>
        <p:spPr>
          <a:xfrm>
            <a:off x="762000" y="762000"/>
            <a:ext cx="7805738" cy="1272540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marL="0" indent="0" algn="l">
              <a:lnSpc>
                <a:spcPts val="4620"/>
              </a:lnSpc>
              <a:buNone/>
            </a:pPr>
            <a:r>
              <a:rPr lang="en-US" sz="3300" kern="1200" spc="-92" dirty="0">
                <a:solidFill>
                  <a:srgbClr val="000000"/>
                </a:solidFill>
                <a:latin typeface="Poppins Medium" panose="00000600000000000000" pitchFamily="2" charset="0"/>
              </a:rPr>
              <a:t>Экстремистік идеялар қоғамда алауыздық тудырады</a:t>
            </a:r>
            <a:endParaRPr lang="en-US" sz="3300" dirty="0"/>
          </a:p>
        </p:txBody>
      </p:sp>
      <p:sp>
        <p:nvSpPr>
          <p:cNvPr id="8" name="Shape 6"/>
          <p:cNvSpPr/>
          <p:nvPr/>
        </p:nvSpPr>
        <p:spPr>
          <a:xfrm>
            <a:off x="762000" y="5495892"/>
            <a:ext cx="3812117" cy="1946275"/>
          </a:xfrm>
          <a:prstGeom prst="roundRect">
            <a:avLst>
              <a:gd name="adj" fmla="val 979"/>
            </a:avLst>
          </a:prstGeom>
          <a:solidFill>
            <a:srgbClr val="FFFFFF">
              <a:alpha val="0"/>
            </a:srgbClr>
          </a:solidFill>
          <a:ln w="10583">
            <a:solidFill>
              <a:srgbClr val="4D535C">
                <a:alpha val="20000"/>
              </a:srgbClr>
            </a:solidFill>
            <a:prstDash val="solid"/>
          </a:ln>
        </p:spPr>
      </p:sp>
      <p:sp>
        <p:nvSpPr>
          <p:cNvPr id="9" name="Text 7"/>
          <p:cNvSpPr txBox="1"/>
          <p:nvPr/>
        </p:nvSpPr>
        <p:spPr>
          <a:xfrm>
            <a:off x="1077350" y="5811243"/>
            <a:ext cx="3214688" cy="5010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2100" kern="1200" spc="-59" dirty="0">
                <a:solidFill>
                  <a:srgbClr val="000000"/>
                </a:solidFill>
                <a:latin typeface="Poppins Medium" panose="00000600000000000000" pitchFamily="2" charset="0"/>
              </a:rPr>
              <a:t>Шығармашылықты шектеу</a:t>
            </a:r>
            <a:endParaRPr lang="en-US" sz="2100" dirty="0"/>
          </a:p>
        </p:txBody>
      </p:sp>
      <p:sp>
        <p:nvSpPr>
          <p:cNvPr id="10" name="Text 8"/>
          <p:cNvSpPr txBox="1"/>
          <p:nvPr/>
        </p:nvSpPr>
        <p:spPr>
          <a:xfrm>
            <a:off x="1077350" y="6287327"/>
            <a:ext cx="3214688" cy="929640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marL="0" indent="0" algn="l">
              <a:lnSpc>
                <a:spcPts val="2180"/>
              </a:lnSpc>
              <a:buNone/>
            </a:pPr>
            <a:r>
              <a:rPr lang="en-US" sz="1650" kern="1200" spc="31" dirty="0">
                <a:solidFill>
                  <a:srgbClr val="000000"/>
                </a:solidFill>
                <a:latin typeface="Inter" panose="02000503000000020004" pitchFamily="2" charset="0"/>
              </a:rPr>
              <a:t>Радикалды идеологиялар әртүрлілікті жоққа шығарып, оны қауіпті деп көрсетеді.</a:t>
            </a:r>
            <a:endParaRPr lang="en-US" sz="1650" dirty="0"/>
          </a:p>
        </p:txBody>
      </p:sp>
      <p:sp>
        <p:nvSpPr>
          <p:cNvPr id="11" name="Shape 9"/>
          <p:cNvSpPr/>
          <p:nvPr/>
        </p:nvSpPr>
        <p:spPr>
          <a:xfrm>
            <a:off x="4724301" y="5495892"/>
            <a:ext cx="3812117" cy="1946275"/>
          </a:xfrm>
          <a:prstGeom prst="roundRect">
            <a:avLst>
              <a:gd name="adj" fmla="val 979"/>
            </a:avLst>
          </a:prstGeom>
          <a:solidFill>
            <a:srgbClr val="FFFFFF">
              <a:alpha val="0"/>
            </a:srgbClr>
          </a:solidFill>
          <a:ln w="10583">
            <a:solidFill>
              <a:srgbClr val="4D535C">
                <a:alpha val="20000"/>
              </a:srgbClr>
            </a:solidFill>
            <a:prstDash val="solid"/>
          </a:ln>
        </p:spPr>
      </p:sp>
      <p:sp>
        <p:nvSpPr>
          <p:cNvPr id="12" name="Text 10"/>
          <p:cNvSpPr txBox="1"/>
          <p:nvPr/>
        </p:nvSpPr>
        <p:spPr>
          <a:xfrm>
            <a:off x="5039651" y="5811243"/>
            <a:ext cx="3214688" cy="5010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2100" kern="1200" spc="-59" dirty="0">
                <a:solidFill>
                  <a:srgbClr val="000000"/>
                </a:solidFill>
                <a:latin typeface="Poppins Medium" panose="00000600000000000000" pitchFamily="2" charset="0"/>
              </a:rPr>
              <a:t>Мәдени мұраға қауіп</a:t>
            </a:r>
            <a:endParaRPr lang="en-US" sz="2100" dirty="0"/>
          </a:p>
        </p:txBody>
      </p:sp>
      <p:sp>
        <p:nvSpPr>
          <p:cNvPr id="13" name="Text 11"/>
          <p:cNvSpPr txBox="1"/>
          <p:nvPr/>
        </p:nvSpPr>
        <p:spPr>
          <a:xfrm>
            <a:off x="5039651" y="6287327"/>
            <a:ext cx="3214688" cy="929640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marL="0" indent="0" algn="l">
              <a:lnSpc>
                <a:spcPts val="2180"/>
              </a:lnSpc>
              <a:buNone/>
            </a:pPr>
            <a:r>
              <a:rPr lang="en-US" sz="1650" kern="1200" spc="31" dirty="0">
                <a:solidFill>
                  <a:srgbClr val="000000"/>
                </a:solidFill>
                <a:latin typeface="Inter" panose="02000503000000020004" pitchFamily="2" charset="0"/>
              </a:rPr>
              <a:t>Тарихи жәдігерлер мен дәстүрлерді "терістеу" деп тану әрекеттері жүргізіледі.</a:t>
            </a:r>
            <a:endParaRPr lang="en-US" sz="1650" dirty="0"/>
          </a:p>
        </p:txBody>
      </p:sp>
      <p:sp>
        <p:nvSpPr>
          <p:cNvPr id="14" name="Shape 12"/>
          <p:cNvSpPr/>
          <p:nvPr/>
        </p:nvSpPr>
        <p:spPr>
          <a:xfrm>
            <a:off x="762000" y="7584447"/>
            <a:ext cx="3812117" cy="1946275"/>
          </a:xfrm>
          <a:prstGeom prst="roundRect">
            <a:avLst>
              <a:gd name="adj" fmla="val 979"/>
            </a:avLst>
          </a:prstGeom>
          <a:solidFill>
            <a:srgbClr val="FFFFFF">
              <a:alpha val="0"/>
            </a:srgbClr>
          </a:solidFill>
          <a:ln w="10583">
            <a:solidFill>
              <a:srgbClr val="4D535C">
                <a:alpha val="20000"/>
              </a:srgbClr>
            </a:solidFill>
            <a:prstDash val="solid"/>
          </a:ln>
        </p:spPr>
      </p:sp>
      <p:sp>
        <p:nvSpPr>
          <p:cNvPr id="15" name="Text 13"/>
          <p:cNvSpPr txBox="1"/>
          <p:nvPr/>
        </p:nvSpPr>
        <p:spPr>
          <a:xfrm>
            <a:off x="1077350" y="7899797"/>
            <a:ext cx="3214688" cy="5010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2100" kern="1200" spc="-59" dirty="0">
                <a:solidFill>
                  <a:srgbClr val="000000"/>
                </a:solidFill>
                <a:latin typeface="Poppins Medium" panose="00000600000000000000" pitchFamily="2" charset="0"/>
              </a:rPr>
              <a:t>Сананы улау</a:t>
            </a:r>
            <a:endParaRPr lang="en-US" sz="2100" dirty="0"/>
          </a:p>
        </p:txBody>
      </p:sp>
      <p:sp>
        <p:nvSpPr>
          <p:cNvPr id="16" name="Text 14"/>
          <p:cNvSpPr txBox="1"/>
          <p:nvPr/>
        </p:nvSpPr>
        <p:spPr>
          <a:xfrm>
            <a:off x="1077350" y="8375882"/>
            <a:ext cx="3214688" cy="929640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marL="0" indent="0" algn="l">
              <a:lnSpc>
                <a:spcPts val="2180"/>
              </a:lnSpc>
              <a:buNone/>
            </a:pPr>
            <a:r>
              <a:rPr lang="en-US" sz="1650" kern="1200" spc="31" dirty="0">
                <a:solidFill>
                  <a:srgbClr val="000000"/>
                </a:solidFill>
                <a:latin typeface="Inter" panose="02000503000000020004" pitchFamily="2" charset="0"/>
              </a:rPr>
              <a:t>Шығармашылық еркіндіктерін манипуляциялау арқылы агрессияны насихаттау.</a:t>
            </a:r>
            <a:endParaRPr lang="en-US" sz="1650" dirty="0"/>
          </a:p>
        </p:txBody>
      </p:sp>
      <p:sp>
        <p:nvSpPr>
          <p:cNvPr id="17" name="Shape 15"/>
          <p:cNvSpPr/>
          <p:nvPr/>
        </p:nvSpPr>
        <p:spPr>
          <a:xfrm>
            <a:off x="4724301" y="7584447"/>
            <a:ext cx="3812117" cy="1946275"/>
          </a:xfrm>
          <a:prstGeom prst="roundRect">
            <a:avLst>
              <a:gd name="adj" fmla="val 979"/>
            </a:avLst>
          </a:prstGeom>
          <a:solidFill>
            <a:srgbClr val="FFFFFF">
              <a:alpha val="0"/>
            </a:srgbClr>
          </a:solidFill>
          <a:ln w="10583">
            <a:solidFill>
              <a:srgbClr val="4D535C">
                <a:alpha val="20000"/>
              </a:srgbClr>
            </a:solidFill>
            <a:prstDash val="solid"/>
          </a:ln>
        </p:spPr>
      </p:sp>
      <p:sp>
        <p:nvSpPr>
          <p:cNvPr id="18" name="Text 16"/>
          <p:cNvSpPr txBox="1"/>
          <p:nvPr/>
        </p:nvSpPr>
        <p:spPr>
          <a:xfrm>
            <a:off x="5039651" y="7899797"/>
            <a:ext cx="3214688" cy="5010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2100" kern="1200" spc="-59" dirty="0">
                <a:solidFill>
                  <a:srgbClr val="000000"/>
                </a:solidFill>
                <a:latin typeface="Poppins Medium" panose="00000600000000000000" pitchFamily="2" charset="0"/>
              </a:rPr>
              <a:t>Ортаны іріту</a:t>
            </a:r>
            <a:endParaRPr lang="en-US" sz="2100" dirty="0"/>
          </a:p>
        </p:txBody>
      </p:sp>
      <p:sp>
        <p:nvSpPr>
          <p:cNvPr id="19" name="Text 17"/>
          <p:cNvSpPr txBox="1"/>
          <p:nvPr/>
        </p:nvSpPr>
        <p:spPr>
          <a:xfrm>
            <a:off x="5039651" y="8375882"/>
            <a:ext cx="3214688" cy="929640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marL="0" indent="0" algn="l">
              <a:lnSpc>
                <a:spcPts val="2180"/>
              </a:lnSpc>
              <a:buNone/>
            </a:pPr>
            <a:r>
              <a:rPr lang="en-US" sz="1650" kern="1200" spc="31" dirty="0">
                <a:solidFill>
                  <a:srgbClr val="000000"/>
                </a:solidFill>
                <a:latin typeface="Inter" panose="02000503000000020004" pitchFamily="2" charset="0"/>
              </a:rPr>
              <a:t>Мәденият ұжымдарының ішінде іріткі салу және сенімсіздік ұялату.</a:t>
            </a:r>
            <a:endParaRPr lang="en-US" sz="1650" dirty="0"/>
          </a:p>
        </p:txBody>
      </p:sp>
      <p:pic>
        <p:nvPicPr>
          <p:cNvPr id="20" name="Image 0" descr="preencoded.png"/>
          <p:cNvPicPr>
            <a:picLocks noChangeAspect="1"/>
          </p:cNvPicPr>
          <p:nvPr/>
        </p:nvPicPr>
        <p:blipFill>
          <a:blip r:embed="rId3"/>
          <a:srcRect l="22910" r="22894"/>
          <a:stretch>
            <a:fillRect/>
          </a:stretch>
        </p:blipFill>
        <p:spPr>
          <a:xfrm>
            <a:off x="9144001" y="762000"/>
            <a:ext cx="8382000" cy="8763000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883E5435-7E3C-33B1-C9BB-0C5C7A2221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399026" y="231392"/>
            <a:ext cx="2734558" cy="257806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50000">
        <p159:morph option="byObject"/>
      </p:transition>
    </mc:Choice>
    <mc:Fallback xmlns="">
      <p:transition spd="slow" advTm="5000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EFEFE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9524835"/>
            <a:ext cx="714375" cy="762000"/>
          </a:xfrm>
          <a:prstGeom prst="rect">
            <a:avLst/>
          </a:prstGeom>
          <a:solidFill>
            <a:srgbClr val="1B1167"/>
          </a:solidFill>
          <a:ln/>
        </p:spPr>
      </p:sp>
      <p:sp>
        <p:nvSpPr>
          <p:cNvPr id="4" name="Shape 2"/>
          <p:cNvSpPr/>
          <p:nvPr/>
        </p:nvSpPr>
        <p:spPr>
          <a:xfrm>
            <a:off x="14935730" y="0"/>
            <a:ext cx="1524000" cy="752475"/>
          </a:xfrm>
          <a:prstGeom prst="rect">
            <a:avLst/>
          </a:prstGeom>
          <a:solidFill>
            <a:srgbClr val="60A462"/>
          </a:solidFill>
          <a:ln/>
        </p:spPr>
      </p:sp>
      <p:sp>
        <p:nvSpPr>
          <p:cNvPr id="5" name="Shape 3"/>
          <p:cNvSpPr/>
          <p:nvPr/>
        </p:nvSpPr>
        <p:spPr>
          <a:xfrm>
            <a:off x="17574784" y="0"/>
            <a:ext cx="714375" cy="752475"/>
          </a:xfrm>
          <a:prstGeom prst="rect">
            <a:avLst/>
          </a:prstGeom>
          <a:solidFill>
            <a:srgbClr val="FECADF"/>
          </a:solidFill>
          <a:ln/>
        </p:spPr>
      </p:sp>
      <p:sp>
        <p:nvSpPr>
          <p:cNvPr id="6" name="Text 4"/>
          <p:cNvSpPr txBox="1"/>
          <p:nvPr/>
        </p:nvSpPr>
        <p:spPr>
          <a:xfrm>
            <a:off x="3556000" y="762000"/>
            <a:ext cx="11206163" cy="6915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ctr">
              <a:lnSpc>
                <a:spcPts val="4620"/>
              </a:lnSpc>
              <a:buNone/>
            </a:pPr>
            <a:r>
              <a:rPr lang="en-US" sz="3300" kern="1200" spc="-92" dirty="0">
                <a:solidFill>
                  <a:srgbClr val="000000"/>
                </a:solidFill>
                <a:latin typeface="Poppins Medium" panose="00000600000000000000" pitchFamily="2" charset="0"/>
              </a:rPr>
              <a:t>Арбау әдістері</a:t>
            </a:r>
            <a:endParaRPr lang="en-US" sz="3300" dirty="0"/>
          </a:p>
        </p:txBody>
      </p:sp>
      <p:sp>
        <p:nvSpPr>
          <p:cNvPr id="7" name="Text 5"/>
          <p:cNvSpPr txBox="1"/>
          <p:nvPr/>
        </p:nvSpPr>
        <p:spPr>
          <a:xfrm>
            <a:off x="3556000" y="1500849"/>
            <a:ext cx="11206163" cy="78676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marL="0" indent="0" algn="ctr">
              <a:lnSpc>
                <a:spcPts val="2690"/>
              </a:lnSpc>
              <a:buNone/>
            </a:pPr>
            <a:r>
              <a:rPr lang="en-US" sz="2100" kern="1200" spc="40" dirty="0">
                <a:solidFill>
                  <a:srgbClr val="4D535C"/>
                </a:solidFill>
                <a:latin typeface="Inter" panose="02000503000000020004" pitchFamily="2" charset="0"/>
              </a:rPr>
              <a:t>Радикалды топтар психологиялық айла, қорқыныш және жалған қамқорлық арқылы адамдарды өз ықпалына түсіреді.</a:t>
            </a:r>
            <a:endParaRPr lang="en-US" sz="2100" dirty="0"/>
          </a:p>
        </p:txBody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236520" y="2790693"/>
            <a:ext cx="3814631" cy="6731827"/>
          </a:xfrm>
          <a:prstGeom prst="rect">
            <a:avLst/>
          </a:prstGeom>
        </p:spPr>
      </p:pic>
      <p:sp>
        <p:nvSpPr>
          <p:cNvPr id="9" name="Text 6"/>
          <p:cNvSpPr txBox="1"/>
          <p:nvPr/>
        </p:nvSpPr>
        <p:spPr>
          <a:xfrm>
            <a:off x="2133534" y="3617185"/>
            <a:ext cx="4910138" cy="5010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r">
              <a:lnSpc>
                <a:spcPts val="3150"/>
              </a:lnSpc>
              <a:buNone/>
            </a:pPr>
            <a:r>
              <a:rPr lang="en-US" sz="2100" kern="1200" spc="-59" dirty="0">
                <a:solidFill>
                  <a:srgbClr val="000000"/>
                </a:solidFill>
                <a:latin typeface="Poppins Medium" panose="00000600000000000000" pitchFamily="2" charset="0"/>
              </a:rPr>
              <a:t>Психологиялық манипуляция</a:t>
            </a:r>
            <a:endParaRPr lang="en-US" sz="2100" dirty="0"/>
          </a:p>
        </p:txBody>
      </p:sp>
      <p:sp>
        <p:nvSpPr>
          <p:cNvPr id="10" name="Text 7"/>
          <p:cNvSpPr txBox="1"/>
          <p:nvPr/>
        </p:nvSpPr>
        <p:spPr>
          <a:xfrm>
            <a:off x="2133534" y="4093270"/>
            <a:ext cx="4910138" cy="65341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marL="0" indent="0" algn="r">
              <a:lnSpc>
                <a:spcPts val="2180"/>
              </a:lnSpc>
              <a:buNone/>
            </a:pPr>
            <a:r>
              <a:rPr lang="en-US" sz="1650" kern="1200" spc="31" dirty="0">
                <a:solidFill>
                  <a:srgbClr val="4D535C"/>
                </a:solidFill>
                <a:latin typeface="Inter" panose="02000503000000020004" pitchFamily="2" charset="0"/>
              </a:rPr>
              <a:t>Адамның ішкі дағдарысын немесе рухани ізденісін өз мақсаттарына тиімді пайдалану.</a:t>
            </a:r>
            <a:endParaRPr lang="en-US" sz="1650" dirty="0"/>
          </a:p>
        </p:txBody>
      </p:sp>
      <p:sp>
        <p:nvSpPr>
          <p:cNvPr id="11" name="Text 8"/>
          <p:cNvSpPr txBox="1"/>
          <p:nvPr/>
        </p:nvSpPr>
        <p:spPr>
          <a:xfrm>
            <a:off x="11269101" y="4964080"/>
            <a:ext cx="4919663" cy="5010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2100" kern="1200" spc="-59" dirty="0">
                <a:solidFill>
                  <a:srgbClr val="000000"/>
                </a:solidFill>
                <a:latin typeface="Poppins Medium" panose="00000600000000000000" pitchFamily="2" charset="0"/>
              </a:rPr>
              <a:t>Қорқыныш сезімін тудыру</a:t>
            </a:r>
            <a:endParaRPr lang="en-US" sz="2100" dirty="0"/>
          </a:p>
        </p:txBody>
      </p:sp>
      <p:sp>
        <p:nvSpPr>
          <p:cNvPr id="12" name="Text 9"/>
          <p:cNvSpPr txBox="1"/>
          <p:nvPr/>
        </p:nvSpPr>
        <p:spPr>
          <a:xfrm>
            <a:off x="11269101" y="5440164"/>
            <a:ext cx="4919663" cy="65341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marL="0" indent="0" algn="l">
              <a:lnSpc>
                <a:spcPts val="2180"/>
              </a:lnSpc>
              <a:buNone/>
            </a:pPr>
            <a:r>
              <a:rPr lang="en-US" sz="1650" kern="1200" spc="31" dirty="0">
                <a:solidFill>
                  <a:srgbClr val="4D535C"/>
                </a:solidFill>
                <a:latin typeface="Inter" panose="02000503000000020004" pitchFamily="2" charset="0"/>
              </a:rPr>
              <a:t>Болашаққа деген сенімсіздікті пайдаланып, өздерін жалғыз құтқарушы ретінде көрсету.</a:t>
            </a:r>
            <a:endParaRPr lang="en-US" sz="1650" dirty="0"/>
          </a:p>
        </p:txBody>
      </p:sp>
      <p:sp>
        <p:nvSpPr>
          <p:cNvPr id="13" name="Text 10"/>
          <p:cNvSpPr txBox="1"/>
          <p:nvPr/>
        </p:nvSpPr>
        <p:spPr>
          <a:xfrm>
            <a:off x="2133534" y="6172730"/>
            <a:ext cx="4910138" cy="5010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r">
              <a:lnSpc>
                <a:spcPts val="3150"/>
              </a:lnSpc>
              <a:buNone/>
            </a:pPr>
            <a:r>
              <a:rPr lang="en-US" sz="2100" kern="1200" spc="-59" dirty="0">
                <a:solidFill>
                  <a:srgbClr val="000000"/>
                </a:solidFill>
                <a:latin typeface="Poppins Medium" panose="00000600000000000000" pitchFamily="2" charset="0"/>
              </a:rPr>
              <a:t>Мәдени әсер ету әдістері</a:t>
            </a:r>
            <a:endParaRPr lang="en-US" sz="2100" dirty="0"/>
          </a:p>
        </p:txBody>
      </p:sp>
      <p:sp>
        <p:nvSpPr>
          <p:cNvPr id="14" name="Text 11"/>
          <p:cNvSpPr txBox="1"/>
          <p:nvPr/>
        </p:nvSpPr>
        <p:spPr>
          <a:xfrm>
            <a:off x="2133534" y="6648814"/>
            <a:ext cx="4910138" cy="929640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marL="0" indent="0" algn="r">
              <a:lnSpc>
                <a:spcPts val="2180"/>
              </a:lnSpc>
              <a:buNone/>
            </a:pPr>
            <a:r>
              <a:rPr lang="en-US" sz="1650" kern="1200" spc="31" dirty="0">
                <a:solidFill>
                  <a:srgbClr val="4D535C"/>
                </a:solidFill>
                <a:latin typeface="Inter" panose="02000503000000020004" pitchFamily="2" charset="0"/>
              </a:rPr>
              <a:t>Дәстүрлі құндылықтарды бұрмалап, олардың орнына жаңа жат идеология мен түсінік ұсыну.</a:t>
            </a:r>
            <a:endParaRPr lang="en-US" sz="1650" dirty="0"/>
          </a:p>
        </p:txBody>
      </p:sp>
      <p:sp>
        <p:nvSpPr>
          <p:cNvPr id="15" name="Text 12"/>
          <p:cNvSpPr txBox="1"/>
          <p:nvPr/>
        </p:nvSpPr>
        <p:spPr>
          <a:xfrm>
            <a:off x="11269101" y="7657704"/>
            <a:ext cx="4919663" cy="5010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2100" kern="1200" spc="-59" dirty="0">
                <a:solidFill>
                  <a:srgbClr val="000000"/>
                </a:solidFill>
                <a:latin typeface="Poppins Medium" panose="00000600000000000000" pitchFamily="2" charset="0"/>
              </a:rPr>
              <a:t>Жалған қамқорлық көрсету</a:t>
            </a:r>
            <a:endParaRPr lang="en-US" sz="2100" dirty="0"/>
          </a:p>
        </p:txBody>
      </p:sp>
      <p:sp>
        <p:nvSpPr>
          <p:cNvPr id="16" name="Text 13"/>
          <p:cNvSpPr txBox="1"/>
          <p:nvPr/>
        </p:nvSpPr>
        <p:spPr>
          <a:xfrm>
            <a:off x="11269101" y="8133788"/>
            <a:ext cx="4919663" cy="65341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marL="0" indent="0" algn="l">
              <a:lnSpc>
                <a:spcPts val="2180"/>
              </a:lnSpc>
              <a:buNone/>
            </a:pPr>
            <a:r>
              <a:rPr lang="en-US" sz="1650" kern="1200" spc="31" dirty="0">
                <a:solidFill>
                  <a:srgbClr val="4D535C"/>
                </a:solidFill>
                <a:latin typeface="Inter" panose="02000503000000020004" pitchFamily="2" charset="0"/>
              </a:rPr>
              <a:t>Қаржылық немесе моралдық қолдау көрсету арқылы адамды тәуелді күйге түсіру жүйесі.</a:t>
            </a:r>
            <a:endParaRPr lang="en-US" sz="1650" dirty="0"/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CF91A3EB-80C7-BF30-F20A-7D69957269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0629" y="293168"/>
            <a:ext cx="3405809" cy="334501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50000">
        <p159:morph option="byObject"/>
      </p:transition>
    </mc:Choice>
    <mc:Fallback xmlns="">
      <p:transition spd="slow" advTm="5000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2A9AC0-99BF-3A34-CCBB-DC6F481237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EDD28EA7-FF0C-9F46-4E84-53907A01F5BE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EFEFEF"/>
          </a:solidFill>
          <a:ln/>
        </p:spPr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854DC963-D73E-E9EC-9A77-F9EC69046CCE}"/>
              </a:ext>
            </a:extLst>
          </p:cNvPr>
          <p:cNvSpPr/>
          <p:nvPr/>
        </p:nvSpPr>
        <p:spPr>
          <a:xfrm>
            <a:off x="0" y="9524835"/>
            <a:ext cx="714375" cy="762000"/>
          </a:xfrm>
          <a:prstGeom prst="rect">
            <a:avLst/>
          </a:prstGeom>
          <a:solidFill>
            <a:srgbClr val="1B1167"/>
          </a:solidFill>
          <a:ln/>
        </p:spPr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92FA6319-08D5-0D1A-2CAD-46128F56A49D}"/>
              </a:ext>
            </a:extLst>
          </p:cNvPr>
          <p:cNvSpPr/>
          <p:nvPr/>
        </p:nvSpPr>
        <p:spPr>
          <a:xfrm>
            <a:off x="14935730" y="0"/>
            <a:ext cx="1524000" cy="752475"/>
          </a:xfrm>
          <a:prstGeom prst="rect">
            <a:avLst/>
          </a:prstGeom>
          <a:solidFill>
            <a:srgbClr val="60A462"/>
          </a:solidFill>
          <a:ln/>
        </p:spPr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0BBF66E2-F93C-7BB4-BB61-99312A217A00}"/>
              </a:ext>
            </a:extLst>
          </p:cNvPr>
          <p:cNvSpPr/>
          <p:nvPr/>
        </p:nvSpPr>
        <p:spPr>
          <a:xfrm>
            <a:off x="17574784" y="0"/>
            <a:ext cx="714375" cy="752475"/>
          </a:xfrm>
          <a:prstGeom prst="rect">
            <a:avLst/>
          </a:prstGeom>
          <a:solidFill>
            <a:srgbClr val="FECADF"/>
          </a:solidFill>
          <a:ln/>
        </p:spPr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7B94250F-E281-4993-BB79-798245210988}"/>
              </a:ext>
            </a:extLst>
          </p:cNvPr>
          <p:cNvSpPr txBox="1"/>
          <p:nvPr/>
        </p:nvSpPr>
        <p:spPr>
          <a:xfrm>
            <a:off x="762000" y="2056309"/>
            <a:ext cx="7805738" cy="82486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marL="0" indent="0" algn="l">
              <a:lnSpc>
                <a:spcPts val="2110"/>
              </a:lnSpc>
              <a:buNone/>
            </a:pPr>
            <a:r>
              <a:rPr lang="en-US" sz="1650" kern="1200" spc="31" dirty="0">
                <a:solidFill>
                  <a:srgbClr val="4D535C"/>
                </a:solidFill>
                <a:latin typeface="Inter" panose="02000503000000020004" pitchFamily="2" charset="0"/>
              </a:rPr>
              <a:t>Қауіпті құбылыстарды тану және қоғамдық қауіпсіздік үшін экстремизм, терроризм, деструктивтілік және радикализмнің негізгі терминологиялық мәнін білу өте маңызды.</a:t>
            </a:r>
            <a:endParaRPr lang="en-US" sz="1650" dirty="0"/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5CB5BB78-C48A-B197-38B0-7987E68FE6F1}"/>
              </a:ext>
            </a:extLst>
          </p:cNvPr>
          <p:cNvSpPr txBox="1"/>
          <p:nvPr/>
        </p:nvSpPr>
        <p:spPr>
          <a:xfrm>
            <a:off x="762000" y="1150938"/>
            <a:ext cx="7805738" cy="9963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7020"/>
              </a:lnSpc>
              <a:buNone/>
            </a:pPr>
            <a:r>
              <a:rPr lang="en-US" sz="5400" kern="1200" spc="-151" dirty="0">
                <a:solidFill>
                  <a:srgbClr val="000000"/>
                </a:solidFill>
                <a:latin typeface="Poppins Medium" panose="00000600000000000000" pitchFamily="2" charset="0"/>
              </a:rPr>
              <a:t>Терроризм мен экстремизм</a:t>
            </a:r>
            <a:endParaRPr lang="en-US" sz="5400" dirty="0"/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319B3F94-DA7E-FE25-AEF3-623899F1BC96}"/>
              </a:ext>
            </a:extLst>
          </p:cNvPr>
          <p:cNvSpPr txBox="1"/>
          <p:nvPr/>
        </p:nvSpPr>
        <p:spPr>
          <a:xfrm>
            <a:off x="762000" y="762000"/>
            <a:ext cx="1452563" cy="33909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1860"/>
              </a:lnSpc>
              <a:buNone/>
            </a:pPr>
            <a:r>
              <a:rPr lang="en-US" sz="1350" b="1" kern="1200" spc="26" dirty="0">
                <a:solidFill>
                  <a:srgbClr val="1B1167"/>
                </a:solidFill>
                <a:latin typeface="Inter" panose="02000503000000020004" pitchFamily="2" charset="0"/>
              </a:rPr>
              <a:t>Негізгі ұғымдар</a:t>
            </a:r>
            <a:endParaRPr lang="en-US" sz="1350" dirty="0"/>
          </a:p>
        </p:txBody>
      </p:sp>
      <p:sp>
        <p:nvSpPr>
          <p:cNvPr id="9" name="Shape 7">
            <a:extLst>
              <a:ext uri="{FF2B5EF4-FFF2-40B4-BE49-F238E27FC236}">
                <a16:creationId xmlns:a16="http://schemas.microsoft.com/office/drawing/2014/main" id="{E58C7ABB-F662-4731-4462-75768C825D84}"/>
              </a:ext>
            </a:extLst>
          </p:cNvPr>
          <p:cNvSpPr/>
          <p:nvPr/>
        </p:nvSpPr>
        <p:spPr>
          <a:xfrm>
            <a:off x="762000" y="2852374"/>
            <a:ext cx="3735917" cy="2794000"/>
          </a:xfrm>
          <a:prstGeom prst="roundRect">
            <a:avLst>
              <a:gd name="adj" fmla="val 682"/>
            </a:avLst>
          </a:prstGeom>
          <a:solidFill>
            <a:srgbClr val="FFFFFF">
              <a:alpha val="0"/>
            </a:srgbClr>
          </a:solidFill>
          <a:ln w="10583">
            <a:solidFill>
              <a:srgbClr val="4D535C">
                <a:alpha val="20000"/>
              </a:srgbClr>
            </a:solidFill>
            <a:prstDash val="solid"/>
          </a:ln>
        </p:spPr>
      </p:sp>
      <p:pic>
        <p:nvPicPr>
          <p:cNvPr id="10" name="Image 0" descr="preencoded.png">
            <a:extLst>
              <a:ext uri="{FF2B5EF4-FFF2-40B4-BE49-F238E27FC236}">
                <a16:creationId xmlns:a16="http://schemas.microsoft.com/office/drawing/2014/main" id="{EEA1DB46-DDBD-19CC-FEE4-95930B47BBA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53583" y="3243957"/>
            <a:ext cx="381000" cy="381000"/>
          </a:xfrm>
          <a:prstGeom prst="rect">
            <a:avLst/>
          </a:prstGeom>
        </p:spPr>
      </p:pic>
      <p:sp>
        <p:nvSpPr>
          <p:cNvPr id="11" name="Text 8">
            <a:extLst>
              <a:ext uri="{FF2B5EF4-FFF2-40B4-BE49-F238E27FC236}">
                <a16:creationId xmlns:a16="http://schemas.microsoft.com/office/drawing/2014/main" id="{B1C1EDB8-486C-6FEB-1D8D-1A43E55DC82D}"/>
              </a:ext>
            </a:extLst>
          </p:cNvPr>
          <p:cNvSpPr txBox="1"/>
          <p:nvPr/>
        </p:nvSpPr>
        <p:spPr>
          <a:xfrm>
            <a:off x="1153583" y="3815457"/>
            <a:ext cx="2986088" cy="5010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2100" kern="1200" spc="-59" dirty="0">
                <a:solidFill>
                  <a:srgbClr val="000000"/>
                </a:solidFill>
                <a:latin typeface="Poppins Medium" panose="00000600000000000000" pitchFamily="2" charset="0"/>
              </a:rPr>
              <a:t>Экстремизм</a:t>
            </a:r>
            <a:endParaRPr lang="en-US" sz="2100" dirty="0"/>
          </a:p>
        </p:txBody>
      </p:sp>
      <p:sp>
        <p:nvSpPr>
          <p:cNvPr id="12" name="Text 9">
            <a:extLst>
              <a:ext uri="{FF2B5EF4-FFF2-40B4-BE49-F238E27FC236}">
                <a16:creationId xmlns:a16="http://schemas.microsoft.com/office/drawing/2014/main" id="{C2E70A99-124A-0BCB-0DF6-E65A028FC0F7}"/>
              </a:ext>
            </a:extLst>
          </p:cNvPr>
          <p:cNvSpPr txBox="1"/>
          <p:nvPr/>
        </p:nvSpPr>
        <p:spPr>
          <a:xfrm>
            <a:off x="1153583" y="4194637"/>
            <a:ext cx="2986088" cy="1526249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marL="0" indent="0" algn="l">
              <a:lnSpc>
                <a:spcPts val="2180"/>
              </a:lnSpc>
              <a:buNone/>
            </a:pPr>
            <a:r>
              <a:rPr lang="en-US" sz="1650" kern="1200" spc="31" dirty="0">
                <a:solidFill>
                  <a:srgbClr val="000000"/>
                </a:solidFill>
                <a:latin typeface="Inter" panose="02000503000000020004" pitchFamily="2" charset="0"/>
              </a:rPr>
              <a:t>Мемлекеттік құрылымды өзгертуге бағытталған шектен шыққан көзқарастар мен іс-әрекеттер.</a:t>
            </a:r>
            <a:endParaRPr lang="en-US" sz="1650" dirty="0"/>
          </a:p>
        </p:txBody>
      </p:sp>
      <p:sp>
        <p:nvSpPr>
          <p:cNvPr id="13" name="Shape 10">
            <a:extLst>
              <a:ext uri="{FF2B5EF4-FFF2-40B4-BE49-F238E27FC236}">
                <a16:creationId xmlns:a16="http://schemas.microsoft.com/office/drawing/2014/main" id="{61BBFFB3-CA09-B64F-9451-73021BB2895B}"/>
              </a:ext>
            </a:extLst>
          </p:cNvPr>
          <p:cNvSpPr/>
          <p:nvPr/>
        </p:nvSpPr>
        <p:spPr>
          <a:xfrm>
            <a:off x="4800534" y="2852374"/>
            <a:ext cx="3735917" cy="4337050"/>
          </a:xfrm>
          <a:prstGeom prst="roundRect">
            <a:avLst>
              <a:gd name="adj" fmla="val 510"/>
            </a:avLst>
          </a:prstGeom>
          <a:solidFill>
            <a:srgbClr val="FFFFFF">
              <a:alpha val="0"/>
            </a:srgbClr>
          </a:solidFill>
          <a:ln w="10583">
            <a:solidFill>
              <a:srgbClr val="4D535C">
                <a:alpha val="20000"/>
              </a:srgbClr>
            </a:solidFill>
            <a:prstDash val="solid"/>
          </a:ln>
        </p:spPr>
      </p:sp>
      <p:pic>
        <p:nvPicPr>
          <p:cNvPr id="14" name="Image 1" descr="preencoded.png">
            <a:extLst>
              <a:ext uri="{FF2B5EF4-FFF2-40B4-BE49-F238E27FC236}">
                <a16:creationId xmlns:a16="http://schemas.microsoft.com/office/drawing/2014/main" id="{0A26F181-D83C-9F83-6123-DCB8370C8E3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92118" y="3243957"/>
            <a:ext cx="381000" cy="381000"/>
          </a:xfrm>
          <a:prstGeom prst="rect">
            <a:avLst/>
          </a:prstGeom>
        </p:spPr>
      </p:pic>
      <p:sp>
        <p:nvSpPr>
          <p:cNvPr id="15" name="Text 11">
            <a:extLst>
              <a:ext uri="{FF2B5EF4-FFF2-40B4-BE49-F238E27FC236}">
                <a16:creationId xmlns:a16="http://schemas.microsoft.com/office/drawing/2014/main" id="{D9DE7EFC-4475-CA5C-DE35-6189C6F06E99}"/>
              </a:ext>
            </a:extLst>
          </p:cNvPr>
          <p:cNvSpPr txBox="1"/>
          <p:nvPr/>
        </p:nvSpPr>
        <p:spPr>
          <a:xfrm>
            <a:off x="5192118" y="3815457"/>
            <a:ext cx="2986088" cy="5010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2100" kern="1200" spc="-59" dirty="0">
                <a:solidFill>
                  <a:srgbClr val="000000"/>
                </a:solidFill>
                <a:latin typeface="Poppins Medium" panose="00000600000000000000" pitchFamily="2" charset="0"/>
              </a:rPr>
              <a:t>Терроризм</a:t>
            </a:r>
            <a:endParaRPr lang="en-US" sz="2100" dirty="0"/>
          </a:p>
        </p:txBody>
      </p:sp>
      <p:sp>
        <p:nvSpPr>
          <p:cNvPr id="16" name="Text 12">
            <a:extLst>
              <a:ext uri="{FF2B5EF4-FFF2-40B4-BE49-F238E27FC236}">
                <a16:creationId xmlns:a16="http://schemas.microsoft.com/office/drawing/2014/main" id="{770AB40E-9247-B8ED-6F5F-FDA394D24464}"/>
              </a:ext>
            </a:extLst>
          </p:cNvPr>
          <p:cNvSpPr txBox="1"/>
          <p:nvPr/>
        </p:nvSpPr>
        <p:spPr>
          <a:xfrm>
            <a:off x="5192118" y="4291542"/>
            <a:ext cx="2986088" cy="2038780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marL="0" indent="0" algn="l">
              <a:lnSpc>
                <a:spcPts val="2180"/>
              </a:lnSpc>
              <a:buNone/>
            </a:pPr>
            <a:r>
              <a:rPr lang="en-US" sz="1650" kern="1200" spc="31" dirty="0">
                <a:solidFill>
                  <a:srgbClr val="000000"/>
                </a:solidFill>
                <a:latin typeface="Inter" panose="02000503000000020004" pitchFamily="2" charset="0"/>
              </a:rPr>
              <a:t>Қоғамды қорқыту, мақсатқа қол жеткізу үшін күш қолдану немесе зорлық-зомбылық жасау әрекеті.</a:t>
            </a:r>
            <a:endParaRPr lang="en-US" sz="1650" dirty="0"/>
          </a:p>
        </p:txBody>
      </p:sp>
      <p:sp>
        <p:nvSpPr>
          <p:cNvPr id="17" name="Shape 13">
            <a:extLst>
              <a:ext uri="{FF2B5EF4-FFF2-40B4-BE49-F238E27FC236}">
                <a16:creationId xmlns:a16="http://schemas.microsoft.com/office/drawing/2014/main" id="{B4B9C353-1985-BE9A-1F6B-022B3511417B}"/>
              </a:ext>
            </a:extLst>
          </p:cNvPr>
          <p:cNvSpPr/>
          <p:nvPr/>
        </p:nvSpPr>
        <p:spPr>
          <a:xfrm>
            <a:off x="762000" y="5938739"/>
            <a:ext cx="3735917" cy="4337050"/>
          </a:xfrm>
          <a:prstGeom prst="roundRect">
            <a:avLst>
              <a:gd name="adj" fmla="val 510"/>
            </a:avLst>
          </a:prstGeom>
          <a:solidFill>
            <a:srgbClr val="FFFFFF">
              <a:alpha val="0"/>
            </a:srgbClr>
          </a:solidFill>
          <a:ln w="10583">
            <a:solidFill>
              <a:srgbClr val="4D535C">
                <a:alpha val="20000"/>
              </a:srgbClr>
            </a:solidFill>
            <a:prstDash val="solid"/>
          </a:ln>
        </p:spPr>
      </p:sp>
      <p:pic>
        <p:nvPicPr>
          <p:cNvPr id="18" name="Image 2" descr="preencoded.png">
            <a:extLst>
              <a:ext uri="{FF2B5EF4-FFF2-40B4-BE49-F238E27FC236}">
                <a16:creationId xmlns:a16="http://schemas.microsoft.com/office/drawing/2014/main" id="{28138A13-DEFE-B903-9F41-2435429C3B1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53583" y="6330322"/>
            <a:ext cx="381000" cy="381000"/>
          </a:xfrm>
          <a:prstGeom prst="rect">
            <a:avLst/>
          </a:prstGeom>
        </p:spPr>
      </p:pic>
      <p:sp>
        <p:nvSpPr>
          <p:cNvPr id="19" name="Text 14">
            <a:extLst>
              <a:ext uri="{FF2B5EF4-FFF2-40B4-BE49-F238E27FC236}">
                <a16:creationId xmlns:a16="http://schemas.microsoft.com/office/drawing/2014/main" id="{B5D95DDE-C1A4-26E3-8F3E-823638C0FB49}"/>
              </a:ext>
            </a:extLst>
          </p:cNvPr>
          <p:cNvSpPr txBox="1"/>
          <p:nvPr/>
        </p:nvSpPr>
        <p:spPr>
          <a:xfrm>
            <a:off x="1153583" y="6901822"/>
            <a:ext cx="2986088" cy="5010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2100" kern="1200" spc="-59" dirty="0">
                <a:solidFill>
                  <a:srgbClr val="000000"/>
                </a:solidFill>
                <a:latin typeface="Poppins Medium" panose="00000600000000000000" pitchFamily="2" charset="0"/>
              </a:rPr>
              <a:t>Деструктивтілік</a:t>
            </a:r>
            <a:endParaRPr lang="en-US" sz="2100" dirty="0"/>
          </a:p>
        </p:txBody>
      </p:sp>
      <p:sp>
        <p:nvSpPr>
          <p:cNvPr id="20" name="Text 15">
            <a:extLst>
              <a:ext uri="{FF2B5EF4-FFF2-40B4-BE49-F238E27FC236}">
                <a16:creationId xmlns:a16="http://schemas.microsoft.com/office/drawing/2014/main" id="{893996A0-FB16-ADDC-EE6E-B35F7E86A8D7}"/>
              </a:ext>
            </a:extLst>
          </p:cNvPr>
          <p:cNvSpPr txBox="1"/>
          <p:nvPr/>
        </p:nvSpPr>
        <p:spPr>
          <a:xfrm>
            <a:off x="1153583" y="7377907"/>
            <a:ext cx="2986088" cy="2146928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marL="0" indent="0" algn="l">
              <a:lnSpc>
                <a:spcPts val="2180"/>
              </a:lnSpc>
              <a:buNone/>
            </a:pPr>
            <a:r>
              <a:rPr lang="en-US" sz="1650" kern="1200" spc="31" dirty="0">
                <a:solidFill>
                  <a:srgbClr val="000000"/>
                </a:solidFill>
                <a:latin typeface="Inter" panose="02000503000000020004" pitchFamily="2" charset="0"/>
              </a:rPr>
              <a:t>Қоғамдық нормаларды, дәстүрді және адамгершілік негіздерін бұзуға бағытталған жат әрекеттер.</a:t>
            </a:r>
            <a:endParaRPr lang="en-US" sz="1650" dirty="0"/>
          </a:p>
        </p:txBody>
      </p:sp>
      <p:sp>
        <p:nvSpPr>
          <p:cNvPr id="21" name="Shape 16">
            <a:extLst>
              <a:ext uri="{FF2B5EF4-FFF2-40B4-BE49-F238E27FC236}">
                <a16:creationId xmlns:a16="http://schemas.microsoft.com/office/drawing/2014/main" id="{5588E624-A3BC-09C8-DEAA-8921D2CB0B92}"/>
              </a:ext>
            </a:extLst>
          </p:cNvPr>
          <p:cNvSpPr/>
          <p:nvPr/>
        </p:nvSpPr>
        <p:spPr>
          <a:xfrm>
            <a:off x="4800534" y="7481921"/>
            <a:ext cx="3735917" cy="2794000"/>
          </a:xfrm>
          <a:prstGeom prst="roundRect">
            <a:avLst>
              <a:gd name="adj" fmla="val 682"/>
            </a:avLst>
          </a:prstGeom>
          <a:solidFill>
            <a:srgbClr val="FFFFFF">
              <a:alpha val="0"/>
            </a:srgbClr>
          </a:solidFill>
          <a:ln w="10583">
            <a:solidFill>
              <a:srgbClr val="4D535C">
                <a:alpha val="20000"/>
              </a:srgbClr>
            </a:solidFill>
            <a:prstDash val="solid"/>
          </a:ln>
        </p:spPr>
      </p:sp>
      <p:pic>
        <p:nvPicPr>
          <p:cNvPr id="22" name="Image 3" descr="preencoded.png">
            <a:extLst>
              <a:ext uri="{FF2B5EF4-FFF2-40B4-BE49-F238E27FC236}">
                <a16:creationId xmlns:a16="http://schemas.microsoft.com/office/drawing/2014/main" id="{A09D4082-2D0D-10ED-413B-4F29727385C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192118" y="7873504"/>
            <a:ext cx="381000" cy="381000"/>
          </a:xfrm>
          <a:prstGeom prst="rect">
            <a:avLst/>
          </a:prstGeom>
        </p:spPr>
      </p:pic>
      <p:sp>
        <p:nvSpPr>
          <p:cNvPr id="23" name="Text 17">
            <a:extLst>
              <a:ext uri="{FF2B5EF4-FFF2-40B4-BE49-F238E27FC236}">
                <a16:creationId xmlns:a16="http://schemas.microsoft.com/office/drawing/2014/main" id="{B1E81582-01E4-4C8E-DD26-FBF4ADC3ADC4}"/>
              </a:ext>
            </a:extLst>
          </p:cNvPr>
          <p:cNvSpPr txBox="1"/>
          <p:nvPr/>
        </p:nvSpPr>
        <p:spPr>
          <a:xfrm>
            <a:off x="5192118" y="8445004"/>
            <a:ext cx="2986088" cy="5010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2100" kern="1200" spc="-59" dirty="0">
                <a:solidFill>
                  <a:srgbClr val="000000"/>
                </a:solidFill>
                <a:latin typeface="Poppins Medium" panose="00000600000000000000" pitchFamily="2" charset="0"/>
              </a:rPr>
              <a:t>Радикализм</a:t>
            </a:r>
            <a:endParaRPr lang="en-US" sz="2100" dirty="0"/>
          </a:p>
        </p:txBody>
      </p:sp>
      <p:sp>
        <p:nvSpPr>
          <p:cNvPr id="24" name="Text 18">
            <a:extLst>
              <a:ext uri="{FF2B5EF4-FFF2-40B4-BE49-F238E27FC236}">
                <a16:creationId xmlns:a16="http://schemas.microsoft.com/office/drawing/2014/main" id="{21ED7E31-2199-09BC-17D8-937163059FCA}"/>
              </a:ext>
            </a:extLst>
          </p:cNvPr>
          <p:cNvSpPr txBox="1"/>
          <p:nvPr/>
        </p:nvSpPr>
        <p:spPr>
          <a:xfrm>
            <a:off x="5192118" y="8879913"/>
            <a:ext cx="2986088" cy="1798670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marL="0" indent="0" algn="l">
              <a:lnSpc>
                <a:spcPts val="2180"/>
              </a:lnSpc>
              <a:buNone/>
            </a:pPr>
            <a:r>
              <a:rPr lang="en-US" sz="1650" kern="1200" spc="31" dirty="0">
                <a:solidFill>
                  <a:srgbClr val="000000"/>
                </a:solidFill>
                <a:latin typeface="Inter" panose="02000503000000020004" pitchFamily="2" charset="0"/>
              </a:rPr>
              <a:t>Мәселелерді шешудегі ымырасыз, түбегейлі және қатал әдістерді қолдануға негізделген ұстанымдар.</a:t>
            </a:r>
            <a:endParaRPr lang="en-US" sz="1650" dirty="0"/>
          </a:p>
        </p:txBody>
      </p:sp>
      <p:pic>
        <p:nvPicPr>
          <p:cNvPr id="25" name="Image 4" descr="preencoded.png">
            <a:extLst>
              <a:ext uri="{FF2B5EF4-FFF2-40B4-BE49-F238E27FC236}">
                <a16:creationId xmlns:a16="http://schemas.microsoft.com/office/drawing/2014/main" id="{810604E8-F9AA-E358-11F9-A11334A0F93F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23110" r="23085"/>
          <a:stretch>
            <a:fillRect/>
          </a:stretch>
        </p:blipFill>
        <p:spPr>
          <a:xfrm>
            <a:off x="9144001" y="762000"/>
            <a:ext cx="8382000" cy="8763000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4085D1D4-D432-9624-4340-40F108A234A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107644" y="7047595"/>
            <a:ext cx="3080170" cy="3025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03450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50000">
        <p159:morph option="byObject"/>
      </p:transition>
    </mc:Choice>
    <mc:Fallback xmlns="">
      <p:transition spd="slow" advTm="5000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EFEFE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9524835"/>
            <a:ext cx="714375" cy="762000"/>
          </a:xfrm>
          <a:prstGeom prst="rect">
            <a:avLst/>
          </a:prstGeom>
          <a:solidFill>
            <a:srgbClr val="1B1167"/>
          </a:solidFill>
          <a:ln/>
        </p:spPr>
      </p:sp>
      <p:sp>
        <p:nvSpPr>
          <p:cNvPr id="4" name="Shape 2"/>
          <p:cNvSpPr/>
          <p:nvPr/>
        </p:nvSpPr>
        <p:spPr>
          <a:xfrm>
            <a:off x="14935730" y="0"/>
            <a:ext cx="1524000" cy="752475"/>
          </a:xfrm>
          <a:prstGeom prst="rect">
            <a:avLst/>
          </a:prstGeom>
          <a:solidFill>
            <a:srgbClr val="60A462"/>
          </a:solidFill>
          <a:ln/>
        </p:spPr>
      </p:sp>
      <p:sp>
        <p:nvSpPr>
          <p:cNvPr id="5" name="Shape 3"/>
          <p:cNvSpPr/>
          <p:nvPr/>
        </p:nvSpPr>
        <p:spPr>
          <a:xfrm>
            <a:off x="17574784" y="0"/>
            <a:ext cx="714375" cy="752475"/>
          </a:xfrm>
          <a:prstGeom prst="rect">
            <a:avLst/>
          </a:prstGeom>
          <a:solidFill>
            <a:srgbClr val="FECADF"/>
          </a:solidFill>
          <a:ln/>
        </p:spPr>
      </p:sp>
      <p:sp>
        <p:nvSpPr>
          <p:cNvPr id="6" name="Text 4"/>
          <p:cNvSpPr txBox="1"/>
          <p:nvPr/>
        </p:nvSpPr>
        <p:spPr>
          <a:xfrm>
            <a:off x="3556000" y="762000"/>
            <a:ext cx="11206163" cy="6915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ctr">
              <a:lnSpc>
                <a:spcPts val="4620"/>
              </a:lnSpc>
              <a:buNone/>
            </a:pPr>
            <a:r>
              <a:rPr lang="en-US" sz="3300" kern="1200" spc="-92" dirty="0">
                <a:solidFill>
                  <a:srgbClr val="000000"/>
                </a:solidFill>
                <a:latin typeface="Poppins Medium" panose="00000600000000000000" pitchFamily="2" charset="0"/>
              </a:rPr>
              <a:t>Радикалдану</a:t>
            </a:r>
            <a:endParaRPr lang="en-US" sz="3300" dirty="0"/>
          </a:p>
        </p:txBody>
      </p:sp>
      <p:sp>
        <p:nvSpPr>
          <p:cNvPr id="7" name="Text 5"/>
          <p:cNvSpPr txBox="1"/>
          <p:nvPr/>
        </p:nvSpPr>
        <p:spPr>
          <a:xfrm>
            <a:off x="3556000" y="1500849"/>
            <a:ext cx="11206163" cy="78676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marL="0" indent="0" algn="ctr">
              <a:lnSpc>
                <a:spcPts val="2690"/>
              </a:lnSpc>
              <a:buNone/>
            </a:pPr>
            <a:r>
              <a:rPr lang="en-US" sz="2100" kern="1200" spc="40" dirty="0">
                <a:solidFill>
                  <a:srgbClr val="4D535C"/>
                </a:solidFill>
                <a:latin typeface="Inter" panose="02000503000000020004" pitchFamily="2" charset="0"/>
              </a:rPr>
              <a:t>Радикалдану сатылы жүреді, ақырында үлкен қайғы әкелетін террористік әрекеттерге дейін жеткізеді.</a:t>
            </a:r>
            <a:endParaRPr lang="en-US" sz="2100" dirty="0"/>
          </a:p>
        </p:txBody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45195" y="2790693"/>
            <a:ext cx="15797280" cy="6731827"/>
          </a:xfrm>
          <a:prstGeom prst="rect">
            <a:avLst/>
          </a:prstGeom>
        </p:spPr>
      </p:pic>
      <p:sp>
        <p:nvSpPr>
          <p:cNvPr id="9" name="Text 6"/>
          <p:cNvSpPr txBox="1"/>
          <p:nvPr/>
        </p:nvSpPr>
        <p:spPr>
          <a:xfrm>
            <a:off x="1242550" y="7593377"/>
            <a:ext cx="3386138" cy="5010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r">
              <a:lnSpc>
                <a:spcPts val="3150"/>
              </a:lnSpc>
              <a:buNone/>
            </a:pPr>
            <a:r>
              <a:rPr lang="en-US" sz="2100" kern="1200" spc="-59" dirty="0">
                <a:solidFill>
                  <a:srgbClr val="000000"/>
                </a:solidFill>
                <a:latin typeface="Poppins Medium" panose="00000600000000000000" pitchFamily="2" charset="0"/>
              </a:rPr>
              <a:t>Наразылық</a:t>
            </a:r>
            <a:endParaRPr lang="en-US" sz="2100" dirty="0"/>
          </a:p>
        </p:txBody>
      </p:sp>
      <p:sp>
        <p:nvSpPr>
          <p:cNvPr id="10" name="Text 7"/>
          <p:cNvSpPr txBox="1"/>
          <p:nvPr/>
        </p:nvSpPr>
        <p:spPr>
          <a:xfrm>
            <a:off x="1242550" y="8069462"/>
            <a:ext cx="3386138" cy="120586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marL="0" indent="0" algn="r">
              <a:lnSpc>
                <a:spcPts val="2180"/>
              </a:lnSpc>
              <a:buNone/>
            </a:pPr>
            <a:r>
              <a:rPr lang="en-US" sz="1650" kern="1200" spc="31" dirty="0">
                <a:solidFill>
                  <a:srgbClr val="4D535C"/>
                </a:solidFill>
                <a:latin typeface="Inter" panose="02000503000000020004" pitchFamily="2" charset="0"/>
              </a:rPr>
              <a:t>1-кезең: Наразылық. Адамның қоғамдық немесе жеке мәселелерге көңілі толмай наразы болуы.</a:t>
            </a:r>
            <a:endParaRPr lang="en-US" sz="1650" dirty="0"/>
          </a:p>
        </p:txBody>
      </p:sp>
      <p:sp>
        <p:nvSpPr>
          <p:cNvPr id="11" name="Text 8"/>
          <p:cNvSpPr txBox="1"/>
          <p:nvPr/>
        </p:nvSpPr>
        <p:spPr>
          <a:xfrm>
            <a:off x="2050521" y="4459718"/>
            <a:ext cx="3624263" cy="5010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r">
              <a:lnSpc>
                <a:spcPts val="3150"/>
              </a:lnSpc>
              <a:buNone/>
            </a:pPr>
            <a:r>
              <a:rPr lang="en-US" sz="2100" kern="1200" spc="-59" dirty="0">
                <a:solidFill>
                  <a:srgbClr val="000000"/>
                </a:solidFill>
                <a:latin typeface="Poppins Medium" panose="00000600000000000000" pitchFamily="2" charset="0"/>
              </a:rPr>
              <a:t>Идеологиялық өңдеу</a:t>
            </a:r>
            <a:endParaRPr lang="en-US" sz="2100" dirty="0"/>
          </a:p>
        </p:txBody>
      </p:sp>
      <p:sp>
        <p:nvSpPr>
          <p:cNvPr id="12" name="Text 9"/>
          <p:cNvSpPr txBox="1"/>
          <p:nvPr/>
        </p:nvSpPr>
        <p:spPr>
          <a:xfrm>
            <a:off x="2050521" y="4935802"/>
            <a:ext cx="3624263" cy="120586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marL="0" indent="0" algn="r">
              <a:lnSpc>
                <a:spcPts val="2180"/>
              </a:lnSpc>
              <a:buNone/>
            </a:pPr>
            <a:r>
              <a:rPr lang="en-US" sz="1650" kern="1200" spc="31" dirty="0">
                <a:solidFill>
                  <a:srgbClr val="4D535C"/>
                </a:solidFill>
                <a:latin typeface="Inter" panose="02000503000000020004" pitchFamily="2" charset="0"/>
              </a:rPr>
              <a:t>2-кезең: Идеологиялық өңдеу. Жат ағымдардың «әділдік» туралы жалған уәделеріне сеніп арбалу.</a:t>
            </a:r>
            <a:endParaRPr lang="en-US" sz="1650" dirty="0"/>
          </a:p>
        </p:txBody>
      </p:sp>
      <p:sp>
        <p:nvSpPr>
          <p:cNvPr id="13" name="Text 10"/>
          <p:cNvSpPr txBox="1"/>
          <p:nvPr/>
        </p:nvSpPr>
        <p:spPr>
          <a:xfrm>
            <a:off x="6809383" y="3460420"/>
            <a:ext cx="4700588" cy="5010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ctr">
              <a:lnSpc>
                <a:spcPts val="3150"/>
              </a:lnSpc>
              <a:buNone/>
            </a:pPr>
            <a:r>
              <a:rPr lang="en-US" sz="2100" kern="1200" spc="-59" dirty="0">
                <a:solidFill>
                  <a:srgbClr val="000000"/>
                </a:solidFill>
                <a:latin typeface="Poppins Medium" panose="00000600000000000000" pitchFamily="2" charset="0"/>
              </a:rPr>
              <a:t>Экстремизм</a:t>
            </a:r>
            <a:endParaRPr lang="en-US" sz="2100" dirty="0"/>
          </a:p>
        </p:txBody>
      </p:sp>
      <p:sp>
        <p:nvSpPr>
          <p:cNvPr id="14" name="Text 11"/>
          <p:cNvSpPr txBox="1"/>
          <p:nvPr/>
        </p:nvSpPr>
        <p:spPr>
          <a:xfrm>
            <a:off x="6809383" y="3936504"/>
            <a:ext cx="4700588" cy="929640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marL="0" indent="0" algn="ctr">
              <a:lnSpc>
                <a:spcPts val="2180"/>
              </a:lnSpc>
              <a:buNone/>
            </a:pPr>
            <a:r>
              <a:rPr lang="en-US" sz="1650" kern="1200" spc="31" dirty="0">
                <a:solidFill>
                  <a:srgbClr val="4D535C"/>
                </a:solidFill>
                <a:latin typeface="Inter" panose="02000503000000020004" pitchFamily="2" charset="0"/>
              </a:rPr>
              <a:t>3-кезең: Экстремизм. Саяси немесе діни шектен шыққан радикалды көзқарастардың қалыптасуы.</a:t>
            </a:r>
            <a:endParaRPr lang="en-US" sz="1650" dirty="0"/>
          </a:p>
        </p:txBody>
      </p:sp>
      <p:sp>
        <p:nvSpPr>
          <p:cNvPr id="15" name="Text 12"/>
          <p:cNvSpPr txBox="1"/>
          <p:nvPr/>
        </p:nvSpPr>
        <p:spPr>
          <a:xfrm>
            <a:off x="12555968" y="4128493"/>
            <a:ext cx="3624263" cy="5010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2100" kern="1200" spc="-59" dirty="0">
                <a:solidFill>
                  <a:srgbClr val="000000"/>
                </a:solidFill>
                <a:latin typeface="Poppins Medium" panose="00000600000000000000" pitchFamily="2" charset="0"/>
              </a:rPr>
              <a:t>Деструктивті әрекет</a:t>
            </a:r>
            <a:endParaRPr lang="en-US" sz="2100" dirty="0"/>
          </a:p>
        </p:txBody>
      </p:sp>
      <p:sp>
        <p:nvSpPr>
          <p:cNvPr id="16" name="Text 13"/>
          <p:cNvSpPr txBox="1"/>
          <p:nvPr/>
        </p:nvSpPr>
        <p:spPr>
          <a:xfrm>
            <a:off x="12555968" y="4604577"/>
            <a:ext cx="3624263" cy="929640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marL="0" indent="0" algn="l">
              <a:lnSpc>
                <a:spcPts val="2180"/>
              </a:lnSpc>
              <a:buNone/>
            </a:pPr>
            <a:r>
              <a:rPr lang="en-US" sz="1650" kern="1200" spc="31" dirty="0">
                <a:solidFill>
                  <a:srgbClr val="4D535C"/>
                </a:solidFill>
                <a:latin typeface="Inter" panose="02000503000000020004" pitchFamily="2" charset="0"/>
              </a:rPr>
              <a:t>4-кезең: Деструктивті әрекет. Заңды бұзу, қоғамға қарсы шығу және ашық агрессия көрсетуі.</a:t>
            </a:r>
            <a:endParaRPr lang="en-US" sz="1650" dirty="0"/>
          </a:p>
        </p:txBody>
      </p:sp>
      <p:sp>
        <p:nvSpPr>
          <p:cNvPr id="17" name="Text 14"/>
          <p:cNvSpPr txBox="1"/>
          <p:nvPr/>
        </p:nvSpPr>
        <p:spPr>
          <a:xfrm>
            <a:off x="13615459" y="7262151"/>
            <a:ext cx="3462338" cy="5010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2100" kern="1200" spc="-59" dirty="0">
                <a:solidFill>
                  <a:srgbClr val="000000"/>
                </a:solidFill>
                <a:latin typeface="Poppins Medium" panose="00000600000000000000" pitchFamily="2" charset="0"/>
              </a:rPr>
              <a:t>Терроризм</a:t>
            </a:r>
            <a:endParaRPr lang="en-US" sz="2100" dirty="0"/>
          </a:p>
        </p:txBody>
      </p:sp>
      <p:sp>
        <p:nvSpPr>
          <p:cNvPr id="18" name="Text 15"/>
          <p:cNvSpPr txBox="1"/>
          <p:nvPr/>
        </p:nvSpPr>
        <p:spPr>
          <a:xfrm>
            <a:off x="13615459" y="7738236"/>
            <a:ext cx="3462338" cy="120586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marL="0" indent="0" algn="l">
              <a:lnSpc>
                <a:spcPts val="2180"/>
              </a:lnSpc>
              <a:buNone/>
            </a:pPr>
            <a:r>
              <a:rPr lang="en-US" sz="1650" kern="1200" spc="31" dirty="0">
                <a:solidFill>
                  <a:srgbClr val="4D535C"/>
                </a:solidFill>
                <a:latin typeface="Inter" panose="02000503000000020004" pitchFamily="2" charset="0"/>
              </a:rPr>
              <a:t>5-кезең: Терроризм. Нақты қылмыстық әрекет жасау, адам өміріне қас қылу және зиян тигізу.</a:t>
            </a:r>
            <a:endParaRPr lang="en-US" sz="1650" dirty="0"/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789A05C4-A4E0-75FE-06EC-6E5A0A72CF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6843" y="446111"/>
            <a:ext cx="3405809" cy="334501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50000">
        <p159:morph option="byObject"/>
      </p:transition>
    </mc:Choice>
    <mc:Fallback xmlns="">
      <p:transition spd="slow" advTm="5000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EFEFE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9524835"/>
            <a:ext cx="714375" cy="762000"/>
          </a:xfrm>
          <a:prstGeom prst="rect">
            <a:avLst/>
          </a:prstGeom>
          <a:solidFill>
            <a:srgbClr val="1B1167"/>
          </a:solidFill>
          <a:ln/>
        </p:spPr>
      </p:sp>
      <p:sp>
        <p:nvSpPr>
          <p:cNvPr id="4" name="Shape 2"/>
          <p:cNvSpPr/>
          <p:nvPr/>
        </p:nvSpPr>
        <p:spPr>
          <a:xfrm>
            <a:off x="14935730" y="0"/>
            <a:ext cx="1524000" cy="752475"/>
          </a:xfrm>
          <a:prstGeom prst="rect">
            <a:avLst/>
          </a:prstGeom>
          <a:solidFill>
            <a:srgbClr val="60A462"/>
          </a:solidFill>
          <a:ln/>
        </p:spPr>
      </p:sp>
      <p:sp>
        <p:nvSpPr>
          <p:cNvPr id="5" name="Shape 3"/>
          <p:cNvSpPr/>
          <p:nvPr/>
        </p:nvSpPr>
        <p:spPr>
          <a:xfrm>
            <a:off x="17574784" y="0"/>
            <a:ext cx="714375" cy="752475"/>
          </a:xfrm>
          <a:prstGeom prst="rect">
            <a:avLst/>
          </a:prstGeom>
          <a:solidFill>
            <a:srgbClr val="FECADF"/>
          </a:solidFill>
          <a:ln/>
        </p:spPr>
      </p:sp>
      <p:sp>
        <p:nvSpPr>
          <p:cNvPr id="6" name="Text 4"/>
          <p:cNvSpPr txBox="1"/>
          <p:nvPr/>
        </p:nvSpPr>
        <p:spPr>
          <a:xfrm>
            <a:off x="762000" y="762000"/>
            <a:ext cx="7805738" cy="6915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4620"/>
              </a:lnSpc>
              <a:buNone/>
            </a:pPr>
            <a:r>
              <a:rPr lang="en-US" sz="3300" kern="1200" spc="-92" dirty="0">
                <a:solidFill>
                  <a:srgbClr val="000000"/>
                </a:solidFill>
                <a:latin typeface="Poppins Medium" panose="00000600000000000000" pitchFamily="2" charset="0"/>
              </a:rPr>
              <a:t>Радикалдану белгілері</a:t>
            </a:r>
            <a:endParaRPr lang="en-US" sz="3300" dirty="0"/>
          </a:p>
        </p:txBody>
      </p:sp>
      <p:sp>
        <p:nvSpPr>
          <p:cNvPr id="7" name="Text 5"/>
          <p:cNvSpPr txBox="1"/>
          <p:nvPr/>
        </p:nvSpPr>
        <p:spPr>
          <a:xfrm>
            <a:off x="762000" y="1500849"/>
            <a:ext cx="7805738" cy="78676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marL="0" indent="0" algn="l">
              <a:lnSpc>
                <a:spcPts val="2690"/>
              </a:lnSpc>
              <a:buNone/>
            </a:pPr>
            <a:r>
              <a:rPr lang="en-US" sz="2100" kern="1200" spc="40" dirty="0">
                <a:solidFill>
                  <a:srgbClr val="4D535C"/>
                </a:solidFill>
                <a:latin typeface="Inter" panose="02000503000000020004" pitchFamily="2" charset="0"/>
              </a:rPr>
              <a:t>Радикалданудың алғашқы белгілері: дүниетаным мен көзқарастың өзгеруі.</a:t>
            </a:r>
            <a:endParaRPr lang="en-US" sz="2100" dirty="0"/>
          </a:p>
        </p:txBody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2790693"/>
            <a:ext cx="7772400" cy="6734175"/>
          </a:xfrm>
          <a:prstGeom prst="rect">
            <a:avLst/>
          </a:prstGeom>
        </p:spPr>
      </p:pic>
      <p:sp>
        <p:nvSpPr>
          <p:cNvPr id="9" name="Shape 6"/>
          <p:cNvSpPr/>
          <p:nvPr/>
        </p:nvSpPr>
        <p:spPr>
          <a:xfrm>
            <a:off x="9211304" y="762000"/>
            <a:ext cx="8382000" cy="19050"/>
          </a:xfrm>
          <a:prstGeom prst="rect">
            <a:avLst/>
          </a:prstGeom>
          <a:solidFill>
            <a:srgbClr val="000000">
              <a:alpha val="15000"/>
            </a:srgbClr>
          </a:solidFill>
          <a:ln/>
        </p:spPr>
      </p:sp>
      <p:sp>
        <p:nvSpPr>
          <p:cNvPr id="10" name="Shape 7"/>
          <p:cNvSpPr/>
          <p:nvPr/>
        </p:nvSpPr>
        <p:spPr>
          <a:xfrm>
            <a:off x="9211304" y="1009551"/>
            <a:ext cx="609600" cy="609600"/>
          </a:xfrm>
          <a:prstGeom prst="rect">
            <a:avLst/>
          </a:prstGeom>
          <a:solidFill>
            <a:srgbClr val="1B1167"/>
          </a:solidFill>
          <a:ln/>
        </p:spPr>
      </p:sp>
      <p:sp>
        <p:nvSpPr>
          <p:cNvPr id="11" name="Text 8"/>
          <p:cNvSpPr txBox="1"/>
          <p:nvPr/>
        </p:nvSpPr>
        <p:spPr>
          <a:xfrm>
            <a:off x="9367573" y="1157056"/>
            <a:ext cx="296995" cy="405798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ctr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2100" kern="1200" spc="-59" dirty="0">
                <a:solidFill>
                  <a:srgbClr val="FFFFFF"/>
                </a:solidFill>
                <a:latin typeface="Poppins Medium" panose="00000600000000000000" pitchFamily="2" charset="0"/>
              </a:rPr>
              <a:t>01</a:t>
            </a:r>
            <a:endParaRPr lang="en-US" sz="2100" dirty="0"/>
          </a:p>
        </p:txBody>
      </p:sp>
      <p:sp>
        <p:nvSpPr>
          <p:cNvPr id="12" name="Text 9"/>
          <p:cNvSpPr txBox="1"/>
          <p:nvPr/>
        </p:nvSpPr>
        <p:spPr>
          <a:xfrm>
            <a:off x="10163638" y="1009551"/>
            <a:ext cx="7462838" cy="5010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2100" kern="1200" spc="-59" dirty="0">
                <a:solidFill>
                  <a:srgbClr val="000000"/>
                </a:solidFill>
                <a:latin typeface="Poppins Medium" panose="00000600000000000000" pitchFamily="2" charset="0"/>
              </a:rPr>
              <a:t>Абсолют ақиқат</a:t>
            </a:r>
            <a:endParaRPr lang="en-US" sz="2100" dirty="0"/>
          </a:p>
        </p:txBody>
      </p:sp>
      <p:sp>
        <p:nvSpPr>
          <p:cNvPr id="13" name="Text 10"/>
          <p:cNvSpPr txBox="1"/>
          <p:nvPr/>
        </p:nvSpPr>
        <p:spPr>
          <a:xfrm>
            <a:off x="10163638" y="1485635"/>
            <a:ext cx="7462838" cy="65341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marL="0" indent="0" algn="l">
              <a:lnSpc>
                <a:spcPts val="2180"/>
              </a:lnSpc>
              <a:buNone/>
            </a:pPr>
            <a:r>
              <a:rPr lang="en-US" sz="1650" kern="1200" spc="31" dirty="0">
                <a:solidFill>
                  <a:srgbClr val="4D535C"/>
                </a:solidFill>
                <a:latin typeface="Inter" panose="02000503000000020004" pitchFamily="2" charset="0"/>
              </a:rPr>
              <a:t>Өз пікірін ғана жалғыз ақиқат деп санап, одан өзге көзқарастардың барлығын түбегейлі түрде жоққа шығарып, мойындамау.</a:t>
            </a:r>
            <a:endParaRPr lang="en-US" sz="1650" dirty="0"/>
          </a:p>
        </p:txBody>
      </p:sp>
      <p:sp>
        <p:nvSpPr>
          <p:cNvPr id="14" name="Shape 11"/>
          <p:cNvSpPr/>
          <p:nvPr/>
        </p:nvSpPr>
        <p:spPr>
          <a:xfrm>
            <a:off x="9211304" y="2267149"/>
            <a:ext cx="8382000" cy="19050"/>
          </a:xfrm>
          <a:prstGeom prst="rect">
            <a:avLst/>
          </a:prstGeom>
          <a:solidFill>
            <a:srgbClr val="000000">
              <a:alpha val="15000"/>
            </a:srgbClr>
          </a:solidFill>
          <a:ln/>
        </p:spPr>
      </p:sp>
      <p:sp>
        <p:nvSpPr>
          <p:cNvPr id="15" name="Shape 12"/>
          <p:cNvSpPr/>
          <p:nvPr/>
        </p:nvSpPr>
        <p:spPr>
          <a:xfrm>
            <a:off x="9211304" y="2514699"/>
            <a:ext cx="609600" cy="609600"/>
          </a:xfrm>
          <a:prstGeom prst="rect">
            <a:avLst/>
          </a:prstGeom>
          <a:solidFill>
            <a:srgbClr val="1B1167"/>
          </a:solidFill>
          <a:ln/>
        </p:spPr>
      </p:sp>
      <p:sp>
        <p:nvSpPr>
          <p:cNvPr id="16" name="Text 13"/>
          <p:cNvSpPr txBox="1"/>
          <p:nvPr/>
        </p:nvSpPr>
        <p:spPr>
          <a:xfrm>
            <a:off x="9337146" y="2662205"/>
            <a:ext cx="357684" cy="405798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ctr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2100" kern="1200" spc="-59" dirty="0">
                <a:solidFill>
                  <a:srgbClr val="FFFFFF"/>
                </a:solidFill>
                <a:latin typeface="Poppins Medium" panose="00000600000000000000" pitchFamily="2" charset="0"/>
              </a:rPr>
              <a:t>02</a:t>
            </a:r>
            <a:endParaRPr lang="en-US" sz="2100" dirty="0"/>
          </a:p>
        </p:txBody>
      </p:sp>
      <p:sp>
        <p:nvSpPr>
          <p:cNvPr id="17" name="Text 14"/>
          <p:cNvSpPr txBox="1"/>
          <p:nvPr/>
        </p:nvSpPr>
        <p:spPr>
          <a:xfrm>
            <a:off x="10163638" y="2514699"/>
            <a:ext cx="7462838" cy="5010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2100" kern="1200" spc="-59" dirty="0">
                <a:solidFill>
                  <a:srgbClr val="000000"/>
                </a:solidFill>
                <a:latin typeface="Poppins Medium" panose="00000600000000000000" pitchFamily="2" charset="0"/>
              </a:rPr>
              <a:t>Сыни ойлау жоғы</a:t>
            </a:r>
            <a:endParaRPr lang="en-US" sz="2100" dirty="0"/>
          </a:p>
        </p:txBody>
      </p:sp>
      <p:sp>
        <p:nvSpPr>
          <p:cNvPr id="18" name="Text 15"/>
          <p:cNvSpPr txBox="1"/>
          <p:nvPr/>
        </p:nvSpPr>
        <p:spPr>
          <a:xfrm>
            <a:off x="10163638" y="2990784"/>
            <a:ext cx="7462838" cy="65341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marL="0" indent="0" algn="l">
              <a:lnSpc>
                <a:spcPts val="2180"/>
              </a:lnSpc>
              <a:buNone/>
            </a:pPr>
            <a:r>
              <a:rPr lang="en-US" sz="1650" kern="1200" spc="31" dirty="0">
                <a:solidFill>
                  <a:srgbClr val="4D535C"/>
                </a:solidFill>
                <a:latin typeface="Inter" panose="02000503000000020004" pitchFamily="2" charset="0"/>
              </a:rPr>
              <a:t>Кез келген келіп түскен ақпаратты сыни тұрғыдан сараламай, оның дұрыс-бұрысын тексерместен, соқыр сеніммен қабылдап алу.</a:t>
            </a:r>
            <a:endParaRPr lang="en-US" sz="1650" dirty="0"/>
          </a:p>
        </p:txBody>
      </p:sp>
      <p:sp>
        <p:nvSpPr>
          <p:cNvPr id="19" name="Shape 16"/>
          <p:cNvSpPr/>
          <p:nvPr/>
        </p:nvSpPr>
        <p:spPr>
          <a:xfrm>
            <a:off x="9211304" y="3772297"/>
            <a:ext cx="8382000" cy="19050"/>
          </a:xfrm>
          <a:prstGeom prst="rect">
            <a:avLst/>
          </a:prstGeom>
          <a:solidFill>
            <a:srgbClr val="000000">
              <a:alpha val="15000"/>
            </a:srgbClr>
          </a:solidFill>
          <a:ln/>
        </p:spPr>
      </p:sp>
      <p:sp>
        <p:nvSpPr>
          <p:cNvPr id="20" name="Shape 17"/>
          <p:cNvSpPr/>
          <p:nvPr/>
        </p:nvSpPr>
        <p:spPr>
          <a:xfrm>
            <a:off x="9211304" y="4019848"/>
            <a:ext cx="609600" cy="609600"/>
          </a:xfrm>
          <a:prstGeom prst="rect">
            <a:avLst/>
          </a:prstGeom>
          <a:solidFill>
            <a:srgbClr val="1B1167"/>
          </a:solidFill>
          <a:ln/>
        </p:spPr>
      </p:sp>
      <p:sp>
        <p:nvSpPr>
          <p:cNvPr id="21" name="Text 18"/>
          <p:cNvSpPr txBox="1"/>
          <p:nvPr/>
        </p:nvSpPr>
        <p:spPr>
          <a:xfrm>
            <a:off x="9334996" y="4167353"/>
            <a:ext cx="362148" cy="405798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ctr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2100" kern="1200" spc="-59" dirty="0">
                <a:solidFill>
                  <a:srgbClr val="FFFFFF"/>
                </a:solidFill>
                <a:latin typeface="Poppins Medium" panose="00000600000000000000" pitchFamily="2" charset="0"/>
              </a:rPr>
              <a:t>03</a:t>
            </a:r>
            <a:endParaRPr lang="en-US" sz="2100" dirty="0"/>
          </a:p>
        </p:txBody>
      </p:sp>
      <p:sp>
        <p:nvSpPr>
          <p:cNvPr id="22" name="Text 19"/>
          <p:cNvSpPr txBox="1"/>
          <p:nvPr/>
        </p:nvSpPr>
        <p:spPr>
          <a:xfrm>
            <a:off x="10163638" y="4019848"/>
            <a:ext cx="7462838" cy="5010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2100" kern="1200" spc="-59" dirty="0">
                <a:solidFill>
                  <a:srgbClr val="000000"/>
                </a:solidFill>
                <a:latin typeface="Poppins Medium" panose="00000600000000000000" pitchFamily="2" charset="0"/>
              </a:rPr>
              <a:t>Мәдениетті сынау</a:t>
            </a:r>
            <a:endParaRPr lang="en-US" sz="2100" dirty="0"/>
          </a:p>
        </p:txBody>
      </p:sp>
      <p:sp>
        <p:nvSpPr>
          <p:cNvPr id="23" name="Text 20"/>
          <p:cNvSpPr txBox="1"/>
          <p:nvPr/>
        </p:nvSpPr>
        <p:spPr>
          <a:xfrm>
            <a:off x="10163638" y="4495933"/>
            <a:ext cx="7462838" cy="65341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marL="0" indent="0" algn="l">
              <a:lnSpc>
                <a:spcPts val="2180"/>
              </a:lnSpc>
              <a:buNone/>
            </a:pPr>
            <a:r>
              <a:rPr lang="en-US" sz="1650" kern="1200" spc="31" dirty="0">
                <a:solidFill>
                  <a:srgbClr val="4D535C"/>
                </a:solidFill>
                <a:latin typeface="Inter" panose="02000503000000020004" pitchFamily="2" charset="0"/>
              </a:rPr>
              <a:t>Өнерді, музыканы, мәдениетті немесе ұлттық дәстүрлерді өз сенімі </a:t>
            </a:r>
            <a:r>
              <a:rPr lang="en-US" sz="1650" kern="1200" spc="31" dirty="0" err="1">
                <a:solidFill>
                  <a:srgbClr val="4D535C"/>
                </a:solidFill>
                <a:latin typeface="Inter" panose="02000503000000020004" pitchFamily="2" charset="0"/>
              </a:rPr>
              <a:t>бойынша</a:t>
            </a:r>
            <a:r>
              <a:rPr lang="en-US" sz="1650" kern="1200" spc="31" dirty="0">
                <a:solidFill>
                  <a:srgbClr val="4D535C"/>
                </a:solidFill>
                <a:latin typeface="Inter" panose="02000503000000020004" pitchFamily="2" charset="0"/>
              </a:rPr>
              <a:t> </a:t>
            </a:r>
            <a:r>
              <a:rPr lang="kk-KZ" sz="1650" kern="1200" spc="31" dirty="0">
                <a:solidFill>
                  <a:srgbClr val="4D535C"/>
                </a:solidFill>
                <a:latin typeface="Inter" panose="02000503000000020004" pitchFamily="2" charset="0"/>
              </a:rPr>
              <a:t>«</a:t>
            </a:r>
            <a:r>
              <a:rPr lang="en-US" sz="1650" kern="1200" spc="31" dirty="0" err="1">
                <a:solidFill>
                  <a:srgbClr val="4D535C"/>
                </a:solidFill>
                <a:latin typeface="Inter" panose="02000503000000020004" pitchFamily="2" charset="0"/>
              </a:rPr>
              <a:t>күнә</a:t>
            </a:r>
            <a:r>
              <a:rPr lang="kk-KZ" sz="1650" kern="1200" spc="31" dirty="0">
                <a:solidFill>
                  <a:srgbClr val="4D535C"/>
                </a:solidFill>
                <a:latin typeface="Inter" panose="02000503000000020004" pitchFamily="2" charset="0"/>
              </a:rPr>
              <a:t>»</a:t>
            </a:r>
            <a:r>
              <a:rPr lang="en-US" sz="1650" kern="1200" spc="31" dirty="0">
                <a:solidFill>
                  <a:srgbClr val="4D535C"/>
                </a:solidFill>
                <a:latin typeface="Inter" panose="02000503000000020004" pitchFamily="2" charset="0"/>
              </a:rPr>
              <a:t> </a:t>
            </a:r>
            <a:r>
              <a:rPr lang="en-US" sz="1650" kern="1200" spc="31" dirty="0" err="1">
                <a:solidFill>
                  <a:srgbClr val="4D535C"/>
                </a:solidFill>
                <a:latin typeface="Inter" panose="02000503000000020004" pitchFamily="2" charset="0"/>
              </a:rPr>
              <a:t>не</a:t>
            </a:r>
            <a:r>
              <a:rPr lang="en-US" sz="1650" kern="1200" spc="31" dirty="0">
                <a:solidFill>
                  <a:srgbClr val="4D535C"/>
                </a:solidFill>
                <a:latin typeface="Inter" panose="02000503000000020004" pitchFamily="2" charset="0"/>
              </a:rPr>
              <a:t> </a:t>
            </a:r>
            <a:r>
              <a:rPr lang="kk-KZ" sz="1650" kern="1200" spc="31" dirty="0">
                <a:solidFill>
                  <a:srgbClr val="4D535C"/>
                </a:solidFill>
                <a:latin typeface="Inter" panose="02000503000000020004" pitchFamily="2" charset="0"/>
              </a:rPr>
              <a:t>«</a:t>
            </a:r>
            <a:r>
              <a:rPr lang="en-US" sz="1650" kern="1200" spc="31" dirty="0" err="1">
                <a:solidFill>
                  <a:srgbClr val="4D535C"/>
                </a:solidFill>
                <a:latin typeface="Inter" panose="02000503000000020004" pitchFamily="2" charset="0"/>
              </a:rPr>
              <a:t>қате</a:t>
            </a:r>
            <a:r>
              <a:rPr lang="kk-KZ" sz="1650" kern="1200" spc="31" dirty="0">
                <a:solidFill>
                  <a:srgbClr val="4D535C"/>
                </a:solidFill>
                <a:latin typeface="Inter" panose="02000503000000020004" pitchFamily="2" charset="0"/>
              </a:rPr>
              <a:t>»</a:t>
            </a:r>
            <a:r>
              <a:rPr lang="en-US" sz="1650" kern="1200" spc="31" dirty="0">
                <a:solidFill>
                  <a:srgbClr val="4D535C"/>
                </a:solidFill>
                <a:latin typeface="Inter" panose="02000503000000020004" pitchFamily="2" charset="0"/>
              </a:rPr>
              <a:t> деп айыптау.</a:t>
            </a:r>
            <a:endParaRPr lang="en-US" sz="1650" dirty="0"/>
          </a:p>
        </p:txBody>
      </p:sp>
      <p:sp>
        <p:nvSpPr>
          <p:cNvPr id="24" name="Shape 21"/>
          <p:cNvSpPr/>
          <p:nvPr/>
        </p:nvSpPr>
        <p:spPr>
          <a:xfrm>
            <a:off x="9211304" y="5277446"/>
            <a:ext cx="8382000" cy="19050"/>
          </a:xfrm>
          <a:prstGeom prst="rect">
            <a:avLst/>
          </a:prstGeom>
          <a:solidFill>
            <a:srgbClr val="000000">
              <a:alpha val="15000"/>
            </a:srgbClr>
          </a:solidFill>
          <a:ln/>
        </p:spPr>
      </p:sp>
      <p:sp>
        <p:nvSpPr>
          <p:cNvPr id="25" name="Shape 22"/>
          <p:cNvSpPr/>
          <p:nvPr/>
        </p:nvSpPr>
        <p:spPr>
          <a:xfrm>
            <a:off x="9211304" y="5524996"/>
            <a:ext cx="609600" cy="609600"/>
          </a:xfrm>
          <a:prstGeom prst="rect">
            <a:avLst/>
          </a:prstGeom>
          <a:solidFill>
            <a:srgbClr val="1B1167"/>
          </a:solidFill>
          <a:ln/>
        </p:spPr>
      </p:sp>
      <p:sp>
        <p:nvSpPr>
          <p:cNvPr id="26" name="Text 23"/>
          <p:cNvSpPr txBox="1"/>
          <p:nvPr/>
        </p:nvSpPr>
        <p:spPr>
          <a:xfrm>
            <a:off x="9327886" y="5672502"/>
            <a:ext cx="376204" cy="405798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ctr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2100" kern="1200" spc="-59" dirty="0">
                <a:solidFill>
                  <a:srgbClr val="FFFFFF"/>
                </a:solidFill>
                <a:latin typeface="Poppins Medium" panose="00000600000000000000" pitchFamily="2" charset="0"/>
              </a:rPr>
              <a:t>04</a:t>
            </a:r>
            <a:endParaRPr lang="en-US" sz="2100" dirty="0"/>
          </a:p>
        </p:txBody>
      </p:sp>
      <p:sp>
        <p:nvSpPr>
          <p:cNvPr id="27" name="Text 24"/>
          <p:cNvSpPr txBox="1"/>
          <p:nvPr/>
        </p:nvSpPr>
        <p:spPr>
          <a:xfrm>
            <a:off x="10163638" y="5524996"/>
            <a:ext cx="7462838" cy="5010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2100" kern="1200" spc="-59" dirty="0">
                <a:solidFill>
                  <a:srgbClr val="000000"/>
                </a:solidFill>
                <a:latin typeface="Poppins Medium" panose="00000600000000000000" pitchFamily="2" charset="0"/>
              </a:rPr>
              <a:t>Әлемдік бөлініс</a:t>
            </a:r>
            <a:endParaRPr lang="en-US" sz="2100" dirty="0"/>
          </a:p>
        </p:txBody>
      </p:sp>
      <p:sp>
        <p:nvSpPr>
          <p:cNvPr id="28" name="Text 25"/>
          <p:cNvSpPr txBox="1"/>
          <p:nvPr/>
        </p:nvSpPr>
        <p:spPr>
          <a:xfrm>
            <a:off x="10163638" y="6001081"/>
            <a:ext cx="7462838" cy="65341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marL="0" indent="0" algn="l">
              <a:lnSpc>
                <a:spcPts val="2180"/>
              </a:lnSpc>
              <a:buNone/>
            </a:pPr>
            <a:r>
              <a:rPr lang="en-US" sz="1650" kern="1200" spc="31" dirty="0" err="1">
                <a:solidFill>
                  <a:srgbClr val="4D535C"/>
                </a:solidFill>
                <a:latin typeface="Inter" panose="02000503000000020004" pitchFamily="2" charset="0"/>
              </a:rPr>
              <a:t>Адамдарды</a:t>
            </a:r>
            <a:r>
              <a:rPr lang="en-US" sz="1650" kern="1200" spc="31" dirty="0">
                <a:solidFill>
                  <a:srgbClr val="4D535C"/>
                </a:solidFill>
                <a:latin typeface="Inter" panose="02000503000000020004" pitchFamily="2" charset="0"/>
              </a:rPr>
              <a:t> </a:t>
            </a:r>
            <a:r>
              <a:rPr lang="kk-KZ" sz="1650" kern="1200" spc="31" dirty="0">
                <a:solidFill>
                  <a:srgbClr val="4D535C"/>
                </a:solidFill>
                <a:latin typeface="Inter" panose="02000503000000020004" pitchFamily="2" charset="0"/>
              </a:rPr>
              <a:t>«</a:t>
            </a:r>
            <a:r>
              <a:rPr lang="en-US" sz="1650" kern="1200" spc="31" dirty="0" err="1">
                <a:solidFill>
                  <a:srgbClr val="4D535C"/>
                </a:solidFill>
                <a:latin typeface="Inter" panose="02000503000000020004" pitchFamily="2" charset="0"/>
              </a:rPr>
              <a:t>біздікілер</a:t>
            </a:r>
            <a:r>
              <a:rPr lang="kk-KZ" sz="1650" kern="1200" spc="31" dirty="0">
                <a:solidFill>
                  <a:srgbClr val="4D535C"/>
                </a:solidFill>
                <a:latin typeface="Inter" panose="02000503000000020004" pitchFamily="2" charset="0"/>
              </a:rPr>
              <a:t>»</a:t>
            </a:r>
            <a:r>
              <a:rPr lang="en-US" sz="1650" kern="1200" spc="31" dirty="0">
                <a:solidFill>
                  <a:srgbClr val="4D535C"/>
                </a:solidFill>
                <a:latin typeface="Inter" panose="02000503000000020004" pitchFamily="2" charset="0"/>
              </a:rPr>
              <a:t> </a:t>
            </a:r>
            <a:r>
              <a:rPr lang="en-US" sz="1650" kern="1200" spc="31" dirty="0" err="1">
                <a:solidFill>
                  <a:srgbClr val="4D535C"/>
                </a:solidFill>
                <a:latin typeface="Inter" panose="02000503000000020004" pitchFamily="2" charset="0"/>
              </a:rPr>
              <a:t>және</a:t>
            </a:r>
            <a:r>
              <a:rPr lang="en-US" sz="1650" kern="1200" spc="31" dirty="0">
                <a:solidFill>
                  <a:srgbClr val="4D535C"/>
                </a:solidFill>
                <a:latin typeface="Inter" panose="02000503000000020004" pitchFamily="2" charset="0"/>
              </a:rPr>
              <a:t> </a:t>
            </a:r>
            <a:r>
              <a:rPr lang="kk-KZ" sz="1650" kern="1200" spc="31" dirty="0">
                <a:solidFill>
                  <a:srgbClr val="4D535C"/>
                </a:solidFill>
                <a:latin typeface="Inter" panose="02000503000000020004" pitchFamily="2" charset="0"/>
              </a:rPr>
              <a:t>«</a:t>
            </a:r>
            <a:r>
              <a:rPr lang="en-US" sz="1650" kern="1200" spc="31" dirty="0" err="1">
                <a:solidFill>
                  <a:srgbClr val="4D535C"/>
                </a:solidFill>
                <a:latin typeface="Inter" panose="02000503000000020004" pitchFamily="2" charset="0"/>
              </a:rPr>
              <a:t>жаулар</a:t>
            </a:r>
            <a:r>
              <a:rPr lang="kk-KZ" sz="1650" kern="1200" spc="31" dirty="0">
                <a:solidFill>
                  <a:srgbClr val="4D535C"/>
                </a:solidFill>
                <a:latin typeface="Inter" panose="02000503000000020004" pitchFamily="2" charset="0"/>
              </a:rPr>
              <a:t>»</a:t>
            </a:r>
            <a:r>
              <a:rPr lang="en-US" sz="1650" kern="1200" spc="31" dirty="0">
                <a:solidFill>
                  <a:srgbClr val="4D535C"/>
                </a:solidFill>
                <a:latin typeface="Inter" panose="02000503000000020004" pitchFamily="2" charset="0"/>
              </a:rPr>
              <a:t> </a:t>
            </a:r>
            <a:r>
              <a:rPr lang="en-US" sz="1650" kern="1200" spc="31" dirty="0" err="1">
                <a:solidFill>
                  <a:srgbClr val="4D535C"/>
                </a:solidFill>
                <a:latin typeface="Inter" panose="02000503000000020004" pitchFamily="2" charset="0"/>
              </a:rPr>
              <a:t>немесе</a:t>
            </a:r>
            <a:r>
              <a:rPr lang="en-US" sz="1650" kern="1200" spc="31" dirty="0">
                <a:solidFill>
                  <a:srgbClr val="4D535C"/>
                </a:solidFill>
                <a:latin typeface="Inter" panose="02000503000000020004" pitchFamily="2" charset="0"/>
              </a:rPr>
              <a:t> </a:t>
            </a:r>
            <a:r>
              <a:rPr lang="kk-KZ" sz="1650" kern="1200" spc="31" dirty="0">
                <a:solidFill>
                  <a:srgbClr val="4D535C"/>
                </a:solidFill>
                <a:latin typeface="Inter" panose="02000503000000020004" pitchFamily="2" charset="0"/>
              </a:rPr>
              <a:t>«</a:t>
            </a:r>
            <a:r>
              <a:rPr lang="en-US" sz="1650" kern="1200" spc="31" dirty="0" err="1">
                <a:solidFill>
                  <a:srgbClr val="4D535C"/>
                </a:solidFill>
                <a:latin typeface="Inter" panose="02000503000000020004" pitchFamily="2" charset="0"/>
              </a:rPr>
              <a:t>сенімділер</a:t>
            </a:r>
            <a:r>
              <a:rPr lang="kk-KZ" sz="1650" kern="1200" spc="31" dirty="0">
                <a:solidFill>
                  <a:srgbClr val="4D535C"/>
                </a:solidFill>
                <a:latin typeface="Inter" panose="02000503000000020004" pitchFamily="2" charset="0"/>
              </a:rPr>
              <a:t>»</a:t>
            </a:r>
            <a:r>
              <a:rPr lang="en-US" sz="1650" kern="1200" spc="31" dirty="0">
                <a:solidFill>
                  <a:srgbClr val="4D535C"/>
                </a:solidFill>
                <a:latin typeface="Inter" panose="02000503000000020004" pitchFamily="2" charset="0"/>
              </a:rPr>
              <a:t> </a:t>
            </a:r>
            <a:r>
              <a:rPr lang="en-US" sz="1650" kern="1200" spc="31" dirty="0" err="1">
                <a:solidFill>
                  <a:srgbClr val="4D535C"/>
                </a:solidFill>
                <a:latin typeface="Inter" panose="02000503000000020004" pitchFamily="2" charset="0"/>
              </a:rPr>
              <a:t>мен</a:t>
            </a:r>
            <a:r>
              <a:rPr lang="en-US" sz="1650" kern="1200" spc="31" dirty="0">
                <a:solidFill>
                  <a:srgbClr val="4D535C"/>
                </a:solidFill>
                <a:latin typeface="Inter" panose="02000503000000020004" pitchFamily="2" charset="0"/>
              </a:rPr>
              <a:t> </a:t>
            </a:r>
            <a:r>
              <a:rPr lang="kk-KZ" sz="1650" kern="1200" spc="31" dirty="0">
                <a:solidFill>
                  <a:srgbClr val="4D535C"/>
                </a:solidFill>
                <a:latin typeface="Inter" panose="02000503000000020004" pitchFamily="2" charset="0"/>
              </a:rPr>
              <a:t>«</a:t>
            </a:r>
            <a:r>
              <a:rPr lang="en-US" sz="1650" kern="1200" spc="31" dirty="0" err="1">
                <a:solidFill>
                  <a:srgbClr val="4D535C"/>
                </a:solidFill>
                <a:latin typeface="Inter" panose="02000503000000020004" pitchFamily="2" charset="0"/>
              </a:rPr>
              <a:t>сенімсіздер</a:t>
            </a:r>
            <a:r>
              <a:rPr lang="kk-KZ" sz="1650" kern="1200" spc="31" dirty="0">
                <a:solidFill>
                  <a:srgbClr val="4D535C"/>
                </a:solidFill>
                <a:latin typeface="Inter" panose="02000503000000020004" pitchFamily="2" charset="0"/>
              </a:rPr>
              <a:t>»</a:t>
            </a:r>
            <a:r>
              <a:rPr lang="en-US" sz="1650" kern="1200" spc="31" dirty="0">
                <a:solidFill>
                  <a:srgbClr val="4D535C"/>
                </a:solidFill>
                <a:latin typeface="Inter" panose="02000503000000020004" pitchFamily="2" charset="0"/>
              </a:rPr>
              <a:t> деп екі қарама-қарсы топқа бөліп, тектеп қарастыру.</a:t>
            </a:r>
            <a:endParaRPr lang="en-US" sz="1650" dirty="0"/>
          </a:p>
        </p:txBody>
      </p:sp>
      <p:sp>
        <p:nvSpPr>
          <p:cNvPr id="29" name="Shape 26"/>
          <p:cNvSpPr/>
          <p:nvPr/>
        </p:nvSpPr>
        <p:spPr>
          <a:xfrm>
            <a:off x="9211304" y="6782594"/>
            <a:ext cx="8382000" cy="19050"/>
          </a:xfrm>
          <a:prstGeom prst="rect">
            <a:avLst/>
          </a:prstGeom>
          <a:solidFill>
            <a:srgbClr val="000000">
              <a:alpha val="15000"/>
            </a:srgbClr>
          </a:solidFill>
          <a:ln/>
        </p:spPr>
      </p:sp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59AADCE9-99A4-16FE-97B6-2B62482883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68975" y="6949530"/>
            <a:ext cx="3405809" cy="28952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50000">
        <p159:morph option="byObject"/>
      </p:transition>
    </mc:Choice>
    <mc:Fallback xmlns="">
      <p:transition spd="slow" advTm="5000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235131" y="0"/>
            <a:ext cx="18288000" cy="10287000"/>
          </a:xfrm>
          <a:prstGeom prst="rect">
            <a:avLst/>
          </a:prstGeom>
          <a:solidFill>
            <a:srgbClr val="EFEFEF"/>
          </a:solidFill>
          <a:ln/>
        </p:spPr>
        <p:txBody>
          <a:bodyPr/>
          <a:lstStyle/>
          <a:p>
            <a:endParaRPr lang="ru-RU" dirty="0"/>
          </a:p>
        </p:txBody>
      </p:sp>
      <p:sp>
        <p:nvSpPr>
          <p:cNvPr id="3" name="Shape 1"/>
          <p:cNvSpPr/>
          <p:nvPr/>
        </p:nvSpPr>
        <p:spPr>
          <a:xfrm>
            <a:off x="16764497" y="0"/>
            <a:ext cx="762000" cy="762000"/>
          </a:xfrm>
          <a:prstGeom prst="rect">
            <a:avLst/>
          </a:prstGeom>
          <a:solidFill>
            <a:srgbClr val="FECADF"/>
          </a:solidFill>
          <a:ln/>
        </p:spPr>
      </p:sp>
      <p:sp>
        <p:nvSpPr>
          <p:cNvPr id="4" name="Shape 2"/>
          <p:cNvSpPr/>
          <p:nvPr/>
        </p:nvSpPr>
        <p:spPr>
          <a:xfrm>
            <a:off x="16764497" y="1523504"/>
            <a:ext cx="1524000" cy="1581150"/>
          </a:xfrm>
          <a:prstGeom prst="rect">
            <a:avLst/>
          </a:prstGeom>
          <a:solidFill>
            <a:srgbClr val="1B1167"/>
          </a:solidFill>
          <a:ln/>
        </p:spPr>
      </p:sp>
      <p:sp>
        <p:nvSpPr>
          <p:cNvPr id="5" name="Shape 3"/>
          <p:cNvSpPr/>
          <p:nvPr/>
        </p:nvSpPr>
        <p:spPr>
          <a:xfrm>
            <a:off x="16002001" y="762165"/>
            <a:ext cx="762000" cy="762000"/>
          </a:xfrm>
          <a:prstGeom prst="rect">
            <a:avLst/>
          </a:prstGeom>
          <a:solidFill>
            <a:srgbClr val="FFCB3F"/>
          </a:solidFill>
          <a:ln/>
        </p:spPr>
      </p:sp>
      <p:sp>
        <p:nvSpPr>
          <p:cNvPr id="6" name="Shape 4"/>
          <p:cNvSpPr/>
          <p:nvPr/>
        </p:nvSpPr>
        <p:spPr>
          <a:xfrm>
            <a:off x="17525339" y="3105547"/>
            <a:ext cx="762000" cy="1524000"/>
          </a:xfrm>
          <a:prstGeom prst="rect">
            <a:avLst/>
          </a:prstGeom>
          <a:solidFill>
            <a:srgbClr val="E06735"/>
          </a:solidFill>
          <a:ln/>
        </p:spPr>
      </p:sp>
      <p:sp>
        <p:nvSpPr>
          <p:cNvPr id="7" name="Shape 5"/>
          <p:cNvSpPr/>
          <p:nvPr/>
        </p:nvSpPr>
        <p:spPr>
          <a:xfrm>
            <a:off x="17765540" y="9524670"/>
            <a:ext cx="762000" cy="762000"/>
          </a:xfrm>
          <a:prstGeom prst="rect">
            <a:avLst/>
          </a:prstGeom>
          <a:solidFill>
            <a:srgbClr val="1B1167"/>
          </a:solidFill>
          <a:ln/>
        </p:spPr>
      </p:sp>
      <p:sp>
        <p:nvSpPr>
          <p:cNvPr id="8" name="Shape 6"/>
          <p:cNvSpPr/>
          <p:nvPr/>
        </p:nvSpPr>
        <p:spPr>
          <a:xfrm>
            <a:off x="818059" y="1542966"/>
            <a:ext cx="16687800" cy="19050"/>
          </a:xfrm>
          <a:prstGeom prst="rect">
            <a:avLst/>
          </a:prstGeom>
          <a:solidFill>
            <a:srgbClr val="000000">
              <a:alpha val="15000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818059" y="1699075"/>
            <a:ext cx="609600" cy="609600"/>
          </a:xfrm>
          <a:prstGeom prst="rect">
            <a:avLst/>
          </a:prstGeom>
          <a:solidFill>
            <a:srgbClr val="1B1167"/>
          </a:solidFill>
          <a:ln/>
        </p:spPr>
      </p:sp>
      <p:sp>
        <p:nvSpPr>
          <p:cNvPr id="10" name="Text 8"/>
          <p:cNvSpPr txBox="1"/>
          <p:nvPr/>
        </p:nvSpPr>
        <p:spPr>
          <a:xfrm>
            <a:off x="974328" y="1820458"/>
            <a:ext cx="296995" cy="405798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ctr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2100" kern="1200" spc="-59" dirty="0">
                <a:solidFill>
                  <a:srgbClr val="FFFFFF"/>
                </a:solidFill>
                <a:latin typeface="Poppins Medium" panose="00000600000000000000" pitchFamily="2" charset="0"/>
              </a:rPr>
              <a:t>01</a:t>
            </a:r>
            <a:endParaRPr lang="en-US" sz="2100" dirty="0"/>
          </a:p>
        </p:txBody>
      </p:sp>
      <p:sp>
        <p:nvSpPr>
          <p:cNvPr id="11" name="Text 9"/>
          <p:cNvSpPr txBox="1"/>
          <p:nvPr/>
        </p:nvSpPr>
        <p:spPr>
          <a:xfrm>
            <a:off x="1770393" y="1633765"/>
            <a:ext cx="15768638" cy="5010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2100" kern="1200" spc="-59" dirty="0">
                <a:solidFill>
                  <a:srgbClr val="000000"/>
                </a:solidFill>
                <a:latin typeface="Poppins Medium" panose="00000600000000000000" pitchFamily="2" charset="0"/>
              </a:rPr>
              <a:t>Оқшаулану</a:t>
            </a:r>
            <a:endParaRPr lang="en-US" sz="2100" dirty="0"/>
          </a:p>
        </p:txBody>
      </p:sp>
      <p:sp>
        <p:nvSpPr>
          <p:cNvPr id="12" name="Text 10"/>
          <p:cNvSpPr txBox="1"/>
          <p:nvPr/>
        </p:nvSpPr>
        <p:spPr>
          <a:xfrm>
            <a:off x="1770393" y="2018406"/>
            <a:ext cx="15768638" cy="65341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marL="0" indent="0" algn="l">
              <a:lnSpc>
                <a:spcPts val="2180"/>
              </a:lnSpc>
              <a:buNone/>
            </a:pPr>
            <a:r>
              <a:rPr lang="en-US" sz="1650" kern="1200" spc="31" dirty="0">
                <a:solidFill>
                  <a:srgbClr val="4D535C"/>
                </a:solidFill>
                <a:latin typeface="Inter" panose="02000503000000020004" pitchFamily="2" charset="0"/>
              </a:rPr>
              <a:t>Бұрынғы достарынан, жұмыстағы әріптестерінен және туыстарынан саналы түрде алшақтау, қарым-қатынасты шектеу және өзіндік әлемге оңашалану үрдісі байқалады.</a:t>
            </a:r>
            <a:endParaRPr lang="en-US" sz="1650" dirty="0"/>
          </a:p>
        </p:txBody>
      </p:sp>
      <p:sp>
        <p:nvSpPr>
          <p:cNvPr id="13" name="Shape 11"/>
          <p:cNvSpPr/>
          <p:nvPr/>
        </p:nvSpPr>
        <p:spPr>
          <a:xfrm>
            <a:off x="818059" y="3126490"/>
            <a:ext cx="16687800" cy="19050"/>
          </a:xfrm>
          <a:prstGeom prst="rect">
            <a:avLst/>
          </a:prstGeom>
          <a:solidFill>
            <a:srgbClr val="000000">
              <a:alpha val="15000"/>
            </a:srgbClr>
          </a:solidFill>
          <a:ln/>
        </p:spPr>
      </p:sp>
      <p:sp>
        <p:nvSpPr>
          <p:cNvPr id="14" name="Shape 12"/>
          <p:cNvSpPr/>
          <p:nvPr/>
        </p:nvSpPr>
        <p:spPr>
          <a:xfrm>
            <a:off x="818059" y="3295665"/>
            <a:ext cx="609600" cy="609600"/>
          </a:xfrm>
          <a:prstGeom prst="rect">
            <a:avLst/>
          </a:prstGeom>
          <a:solidFill>
            <a:srgbClr val="1B1167"/>
          </a:solidFill>
          <a:ln/>
        </p:spPr>
      </p:sp>
      <p:sp>
        <p:nvSpPr>
          <p:cNvPr id="15" name="Text 13"/>
          <p:cNvSpPr txBox="1"/>
          <p:nvPr/>
        </p:nvSpPr>
        <p:spPr>
          <a:xfrm>
            <a:off x="943901" y="3403983"/>
            <a:ext cx="357684" cy="405798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ctr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2100" kern="1200" spc="-59" dirty="0">
                <a:solidFill>
                  <a:srgbClr val="FFFFFF"/>
                </a:solidFill>
                <a:latin typeface="Poppins Medium" panose="00000600000000000000" pitchFamily="2" charset="0"/>
              </a:rPr>
              <a:t>02</a:t>
            </a:r>
            <a:endParaRPr lang="en-US" sz="2100" dirty="0"/>
          </a:p>
        </p:txBody>
      </p:sp>
      <p:sp>
        <p:nvSpPr>
          <p:cNvPr id="16" name="Text 14"/>
          <p:cNvSpPr txBox="1"/>
          <p:nvPr/>
        </p:nvSpPr>
        <p:spPr>
          <a:xfrm>
            <a:off x="1770393" y="3243415"/>
            <a:ext cx="15768638" cy="5010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2100" kern="1200" spc="-59" dirty="0">
                <a:solidFill>
                  <a:srgbClr val="000000"/>
                </a:solidFill>
                <a:latin typeface="Poppins Medium" panose="00000600000000000000" pitchFamily="2" charset="0"/>
              </a:rPr>
              <a:t>Қызығушылық</a:t>
            </a:r>
            <a:endParaRPr lang="en-US" sz="2100" dirty="0"/>
          </a:p>
        </p:txBody>
      </p:sp>
      <p:sp>
        <p:nvSpPr>
          <p:cNvPr id="17" name="Text 15"/>
          <p:cNvSpPr txBox="1"/>
          <p:nvPr/>
        </p:nvSpPr>
        <p:spPr>
          <a:xfrm>
            <a:off x="1770393" y="3641121"/>
            <a:ext cx="15768638" cy="65341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marL="0" indent="0" algn="l">
              <a:lnSpc>
                <a:spcPts val="2180"/>
              </a:lnSpc>
              <a:buNone/>
            </a:pPr>
            <a:r>
              <a:rPr lang="en-US" sz="1650" kern="1200" spc="31" dirty="0">
                <a:solidFill>
                  <a:srgbClr val="4D535C"/>
                </a:solidFill>
                <a:latin typeface="Inter" panose="02000503000000020004" pitchFamily="2" charset="0"/>
              </a:rPr>
              <a:t>Адамның бұрыннан айналысып жүрген сүйікті кәсібіне, хоббиіне немесе күнделікті іс-әрекеттеріне деген ынтасының күрт төмендеуі және салғырттық танытуы.</a:t>
            </a:r>
            <a:endParaRPr lang="en-US" sz="1650" dirty="0"/>
          </a:p>
        </p:txBody>
      </p:sp>
      <p:sp>
        <p:nvSpPr>
          <p:cNvPr id="18" name="Shape 16"/>
          <p:cNvSpPr/>
          <p:nvPr/>
        </p:nvSpPr>
        <p:spPr>
          <a:xfrm>
            <a:off x="818059" y="4579392"/>
            <a:ext cx="16687800" cy="19050"/>
          </a:xfrm>
          <a:prstGeom prst="rect">
            <a:avLst/>
          </a:prstGeom>
          <a:solidFill>
            <a:srgbClr val="000000">
              <a:alpha val="15000"/>
            </a:srgbClr>
          </a:solidFill>
          <a:ln/>
        </p:spPr>
      </p:sp>
      <p:sp>
        <p:nvSpPr>
          <p:cNvPr id="19" name="Shape 17"/>
          <p:cNvSpPr/>
          <p:nvPr/>
        </p:nvSpPr>
        <p:spPr>
          <a:xfrm>
            <a:off x="818059" y="4735498"/>
            <a:ext cx="609600" cy="609600"/>
          </a:xfrm>
          <a:prstGeom prst="rect">
            <a:avLst/>
          </a:prstGeom>
          <a:solidFill>
            <a:srgbClr val="1B1167"/>
          </a:solidFill>
          <a:ln/>
        </p:spPr>
      </p:sp>
      <p:sp>
        <p:nvSpPr>
          <p:cNvPr id="20" name="Text 18"/>
          <p:cNvSpPr txBox="1"/>
          <p:nvPr/>
        </p:nvSpPr>
        <p:spPr>
          <a:xfrm>
            <a:off x="941751" y="4869941"/>
            <a:ext cx="362148" cy="405798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ctr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2100" kern="1200" spc="-59" dirty="0">
                <a:solidFill>
                  <a:srgbClr val="FFFFFF"/>
                </a:solidFill>
                <a:latin typeface="Poppins Medium" panose="00000600000000000000" pitchFamily="2" charset="0"/>
              </a:rPr>
              <a:t>03</a:t>
            </a:r>
            <a:endParaRPr lang="en-US" sz="2100" dirty="0"/>
          </a:p>
        </p:txBody>
      </p:sp>
      <p:sp>
        <p:nvSpPr>
          <p:cNvPr id="21" name="Text 19"/>
          <p:cNvSpPr txBox="1"/>
          <p:nvPr/>
        </p:nvSpPr>
        <p:spPr>
          <a:xfrm>
            <a:off x="1770393" y="4644058"/>
            <a:ext cx="15768638" cy="5010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2100" kern="1200" spc="-59" dirty="0">
                <a:solidFill>
                  <a:srgbClr val="000000"/>
                </a:solidFill>
                <a:latin typeface="Poppins Medium" panose="00000600000000000000" pitchFamily="2" charset="0"/>
              </a:rPr>
              <a:t>Агрессия</a:t>
            </a:r>
            <a:endParaRPr lang="en-US" sz="2100" dirty="0"/>
          </a:p>
        </p:txBody>
      </p:sp>
      <p:sp>
        <p:nvSpPr>
          <p:cNvPr id="22" name="Text 20"/>
          <p:cNvSpPr txBox="1"/>
          <p:nvPr/>
        </p:nvSpPr>
        <p:spPr>
          <a:xfrm>
            <a:off x="1770393" y="5054830"/>
            <a:ext cx="15768638" cy="65341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marL="0" indent="0" algn="l">
              <a:lnSpc>
                <a:spcPts val="2180"/>
              </a:lnSpc>
              <a:buNone/>
            </a:pPr>
            <a:r>
              <a:rPr lang="en-US" sz="1650" kern="1200" spc="31" dirty="0">
                <a:solidFill>
                  <a:srgbClr val="4D535C"/>
                </a:solidFill>
                <a:latin typeface="Inter" panose="02000503000000020004" pitchFamily="2" charset="0"/>
              </a:rPr>
              <a:t>Басқаша ойлайтындарға немесе билік өкілдеріне деген өшпенділік пен наразылықтың кенеттен көрініс табуы, әдеттегіден тыс дөрекі немесе төзімсіздік мінез.</a:t>
            </a:r>
            <a:endParaRPr lang="en-US" sz="1650" dirty="0"/>
          </a:p>
        </p:txBody>
      </p:sp>
      <p:sp>
        <p:nvSpPr>
          <p:cNvPr id="23" name="Shape 21"/>
          <p:cNvSpPr/>
          <p:nvPr/>
        </p:nvSpPr>
        <p:spPr>
          <a:xfrm>
            <a:off x="818059" y="5914723"/>
            <a:ext cx="16687800" cy="19050"/>
          </a:xfrm>
          <a:prstGeom prst="rect">
            <a:avLst/>
          </a:prstGeom>
          <a:solidFill>
            <a:srgbClr val="000000">
              <a:alpha val="15000"/>
            </a:srgbClr>
          </a:solidFill>
          <a:ln/>
        </p:spPr>
      </p:sp>
      <p:sp>
        <p:nvSpPr>
          <p:cNvPr id="24" name="Shape 22"/>
          <p:cNvSpPr/>
          <p:nvPr/>
        </p:nvSpPr>
        <p:spPr>
          <a:xfrm>
            <a:off x="818059" y="6096957"/>
            <a:ext cx="609600" cy="609600"/>
          </a:xfrm>
          <a:prstGeom prst="rect">
            <a:avLst/>
          </a:prstGeom>
          <a:solidFill>
            <a:srgbClr val="1B1167"/>
          </a:solidFill>
          <a:ln/>
        </p:spPr>
      </p:sp>
      <p:sp>
        <p:nvSpPr>
          <p:cNvPr id="25" name="Text 23"/>
          <p:cNvSpPr txBox="1"/>
          <p:nvPr/>
        </p:nvSpPr>
        <p:spPr>
          <a:xfrm>
            <a:off x="934641" y="6244462"/>
            <a:ext cx="376204" cy="405798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ctr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2100" kern="1200" spc="-59" dirty="0">
                <a:solidFill>
                  <a:srgbClr val="FFFFFF"/>
                </a:solidFill>
                <a:latin typeface="Poppins Medium" panose="00000600000000000000" pitchFamily="2" charset="0"/>
              </a:rPr>
              <a:t>04</a:t>
            </a:r>
            <a:endParaRPr lang="en-US" sz="2100" dirty="0"/>
          </a:p>
        </p:txBody>
      </p:sp>
      <p:sp>
        <p:nvSpPr>
          <p:cNvPr id="26" name="Text 24"/>
          <p:cNvSpPr txBox="1"/>
          <p:nvPr/>
        </p:nvSpPr>
        <p:spPr>
          <a:xfrm>
            <a:off x="1770393" y="5992456"/>
            <a:ext cx="15768638" cy="5010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2100" kern="1200" spc="-59" dirty="0">
                <a:solidFill>
                  <a:srgbClr val="000000"/>
                </a:solidFill>
                <a:latin typeface="Poppins Medium" panose="00000600000000000000" pitchFamily="2" charset="0"/>
              </a:rPr>
              <a:t>Құпиялылық</a:t>
            </a:r>
            <a:endParaRPr lang="en-US" sz="2100" dirty="0"/>
          </a:p>
        </p:txBody>
      </p:sp>
      <p:sp>
        <p:nvSpPr>
          <p:cNvPr id="27" name="Text 25"/>
          <p:cNvSpPr txBox="1"/>
          <p:nvPr/>
        </p:nvSpPr>
        <p:spPr>
          <a:xfrm>
            <a:off x="1770393" y="6429348"/>
            <a:ext cx="15768638" cy="65341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marL="0" indent="0" algn="l">
              <a:lnSpc>
                <a:spcPts val="2180"/>
              </a:lnSpc>
              <a:buNone/>
            </a:pPr>
            <a:r>
              <a:rPr lang="en-US" sz="1650" kern="1200" spc="31" dirty="0" err="1">
                <a:solidFill>
                  <a:srgbClr val="4D535C"/>
                </a:solidFill>
                <a:latin typeface="Inter" panose="02000503000000020004" pitchFamily="2" charset="0"/>
              </a:rPr>
              <a:t>Жаңа</a:t>
            </a:r>
            <a:r>
              <a:rPr lang="en-US" sz="1650" kern="1200" spc="31" dirty="0">
                <a:solidFill>
                  <a:srgbClr val="4D535C"/>
                </a:solidFill>
                <a:latin typeface="Inter" panose="02000503000000020004" pitchFamily="2" charset="0"/>
              </a:rPr>
              <a:t> </a:t>
            </a:r>
            <a:r>
              <a:rPr lang="kk-KZ" sz="1650" kern="1200" spc="31" dirty="0">
                <a:solidFill>
                  <a:srgbClr val="4D535C"/>
                </a:solidFill>
                <a:latin typeface="Inter" panose="02000503000000020004" pitchFamily="2" charset="0"/>
              </a:rPr>
              <a:t>«</a:t>
            </a:r>
            <a:r>
              <a:rPr lang="en-US" sz="1650" kern="1200" spc="31" dirty="0" err="1">
                <a:solidFill>
                  <a:srgbClr val="4D535C"/>
                </a:solidFill>
                <a:latin typeface="Inter" panose="02000503000000020004" pitchFamily="2" charset="0"/>
              </a:rPr>
              <a:t>достарымен</a:t>
            </a:r>
            <a:r>
              <a:rPr lang="kk-KZ" sz="1650" kern="1200" spc="31" dirty="0">
                <a:solidFill>
                  <a:srgbClr val="4D535C"/>
                </a:solidFill>
                <a:latin typeface="Inter" panose="02000503000000020004" pitchFamily="2" charset="0"/>
              </a:rPr>
              <a:t>»</a:t>
            </a:r>
            <a:r>
              <a:rPr lang="en-US" sz="1650" kern="1200" spc="31" dirty="0">
                <a:solidFill>
                  <a:srgbClr val="4D535C"/>
                </a:solidFill>
                <a:latin typeface="Inter" panose="02000503000000020004" pitchFamily="2" charset="0"/>
              </a:rPr>
              <a:t> ғана қарым-қатынас жасау, өзінің жеке өмірі мен іс-әрекеттерін жақындарынан жасыру, телефонды немесе жеке ақпаратты тығып ұстау әдеті.</a:t>
            </a:r>
            <a:endParaRPr lang="en-US" sz="1650" dirty="0"/>
          </a:p>
        </p:txBody>
      </p:sp>
      <p:sp>
        <p:nvSpPr>
          <p:cNvPr id="28" name="Shape 26"/>
          <p:cNvSpPr/>
          <p:nvPr/>
        </p:nvSpPr>
        <p:spPr>
          <a:xfrm>
            <a:off x="18265511" y="3149699"/>
            <a:ext cx="16687800" cy="19050"/>
          </a:xfrm>
          <a:prstGeom prst="rect">
            <a:avLst/>
          </a:prstGeom>
          <a:solidFill>
            <a:srgbClr val="000000">
              <a:alpha val="15000"/>
            </a:srgbClr>
          </a:solidFill>
          <a:ln/>
        </p:spPr>
      </p:sp>
      <p:sp>
        <p:nvSpPr>
          <p:cNvPr id="29" name="Text 27"/>
          <p:cNvSpPr txBox="1"/>
          <p:nvPr/>
        </p:nvSpPr>
        <p:spPr>
          <a:xfrm>
            <a:off x="851628" y="343989"/>
            <a:ext cx="16797338" cy="6915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4620"/>
              </a:lnSpc>
              <a:buNone/>
            </a:pPr>
            <a:r>
              <a:rPr lang="en-US" sz="3300" kern="1200" spc="-92" dirty="0">
                <a:solidFill>
                  <a:srgbClr val="000000"/>
                </a:solidFill>
                <a:latin typeface="Poppins Medium" panose="00000600000000000000" pitchFamily="2" charset="0"/>
              </a:rPr>
              <a:t>Мінез-құлық өзгерістері</a:t>
            </a:r>
            <a:endParaRPr lang="en-US" sz="3300" dirty="0"/>
          </a:p>
        </p:txBody>
      </p:sp>
      <p:sp>
        <p:nvSpPr>
          <p:cNvPr id="30" name="Text 28"/>
          <p:cNvSpPr txBox="1"/>
          <p:nvPr/>
        </p:nvSpPr>
        <p:spPr>
          <a:xfrm>
            <a:off x="851628" y="991399"/>
            <a:ext cx="16797338" cy="4438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90"/>
              </a:lnSpc>
              <a:buNone/>
            </a:pPr>
            <a:r>
              <a:rPr lang="en-US" sz="2100" kern="1200" spc="40" dirty="0">
                <a:solidFill>
                  <a:srgbClr val="4D535C"/>
                </a:solidFill>
                <a:latin typeface="Inter" panose="02000503000000020004" pitchFamily="2" charset="0"/>
              </a:rPr>
              <a:t>Адам мінез-құлқындағы қауіпті өзгерістер мен оқшаулану белгілерін бағалау.</a:t>
            </a:r>
            <a:endParaRPr lang="en-US" sz="2100" dirty="0"/>
          </a:p>
        </p:txBody>
      </p:sp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D5DA5B68-D7D4-2DDF-2BAA-5B849596F2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7623" y="7250054"/>
            <a:ext cx="3405809" cy="271763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50000">
        <p159:morph option="byObject"/>
      </p:transition>
    </mc:Choice>
    <mc:Fallback xmlns="">
      <p:transition spd="slow" advTm="5000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EFEFEF"/>
          </a:solidFill>
          <a:ln/>
        </p:spPr>
      </p:sp>
      <p:sp>
        <p:nvSpPr>
          <p:cNvPr id="3" name="Text 1"/>
          <p:cNvSpPr txBox="1"/>
          <p:nvPr/>
        </p:nvSpPr>
        <p:spPr>
          <a:xfrm>
            <a:off x="762000" y="762000"/>
            <a:ext cx="16797338" cy="6915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4620"/>
              </a:lnSpc>
              <a:buNone/>
            </a:pPr>
            <a:r>
              <a:rPr lang="en-US" sz="3300" kern="1200" spc="-92" dirty="0">
                <a:solidFill>
                  <a:srgbClr val="000000"/>
                </a:solidFill>
                <a:latin typeface="Poppins Medium" panose="00000600000000000000" pitchFamily="2" charset="0"/>
              </a:rPr>
              <a:t>Виртуалды қақпан</a:t>
            </a:r>
            <a:endParaRPr lang="en-US" sz="3300" dirty="0"/>
          </a:p>
        </p:txBody>
      </p:sp>
      <p:sp>
        <p:nvSpPr>
          <p:cNvPr id="4" name="Text 2"/>
          <p:cNvSpPr txBox="1"/>
          <p:nvPr/>
        </p:nvSpPr>
        <p:spPr>
          <a:xfrm>
            <a:off x="762000" y="1500849"/>
            <a:ext cx="16797338" cy="4438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90"/>
              </a:lnSpc>
              <a:buNone/>
            </a:pPr>
            <a:r>
              <a:rPr lang="en-US" sz="2100" kern="1200" spc="40" dirty="0">
                <a:solidFill>
                  <a:srgbClr val="4D535C"/>
                </a:solidFill>
                <a:latin typeface="Inter" panose="02000503000000020004" pitchFamily="2" charset="0"/>
              </a:rPr>
              <a:t>Арбаудың басым бөлігі интернет желілері мен мессенджерлерде жүзеге асады.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762000" y="2447892"/>
            <a:ext cx="8077200" cy="19050"/>
          </a:xfrm>
          <a:prstGeom prst="rect">
            <a:avLst/>
          </a:prstGeom>
          <a:solidFill>
            <a:srgbClr val="000000">
              <a:alpha val="15000"/>
            </a:srgbClr>
          </a:solidFill>
          <a:ln/>
        </p:spPr>
      </p:sp>
      <p:sp>
        <p:nvSpPr>
          <p:cNvPr id="6" name="Shape 4"/>
          <p:cNvSpPr/>
          <p:nvPr/>
        </p:nvSpPr>
        <p:spPr>
          <a:xfrm>
            <a:off x="762000" y="2695443"/>
            <a:ext cx="609600" cy="609600"/>
          </a:xfrm>
          <a:prstGeom prst="rect">
            <a:avLst/>
          </a:prstGeom>
          <a:solidFill>
            <a:srgbClr val="1B1167"/>
          </a:solidFill>
          <a:ln/>
        </p:spPr>
      </p:sp>
      <p:sp>
        <p:nvSpPr>
          <p:cNvPr id="7" name="Text 5"/>
          <p:cNvSpPr txBox="1"/>
          <p:nvPr/>
        </p:nvSpPr>
        <p:spPr>
          <a:xfrm>
            <a:off x="918270" y="2842948"/>
            <a:ext cx="296995" cy="405798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ctr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2100" kern="1200" spc="-59" dirty="0">
                <a:solidFill>
                  <a:srgbClr val="FFFFFF"/>
                </a:solidFill>
                <a:latin typeface="Poppins Medium" panose="00000600000000000000" pitchFamily="2" charset="0"/>
              </a:rPr>
              <a:t>01</a:t>
            </a:r>
            <a:endParaRPr lang="en-US" sz="2100" dirty="0"/>
          </a:p>
        </p:txBody>
      </p:sp>
      <p:sp>
        <p:nvSpPr>
          <p:cNvPr id="8" name="Text 6"/>
          <p:cNvSpPr txBox="1"/>
          <p:nvPr/>
        </p:nvSpPr>
        <p:spPr>
          <a:xfrm>
            <a:off x="1714335" y="2695443"/>
            <a:ext cx="7158038" cy="5010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2100" kern="1200" spc="-59" dirty="0">
                <a:solidFill>
                  <a:srgbClr val="000000"/>
                </a:solidFill>
                <a:latin typeface="Poppins Medium" panose="00000600000000000000" pitchFamily="2" charset="0"/>
              </a:rPr>
              <a:t>Жалған ақпарат</a:t>
            </a:r>
            <a:endParaRPr lang="en-US" sz="2100" dirty="0"/>
          </a:p>
        </p:txBody>
      </p:sp>
      <p:sp>
        <p:nvSpPr>
          <p:cNvPr id="9" name="Text 7"/>
          <p:cNvSpPr txBox="1"/>
          <p:nvPr/>
        </p:nvSpPr>
        <p:spPr>
          <a:xfrm>
            <a:off x="1714335" y="3171528"/>
            <a:ext cx="7158038" cy="929640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marL="0" indent="0" algn="l">
              <a:lnSpc>
                <a:spcPts val="2180"/>
              </a:lnSpc>
              <a:buNone/>
            </a:pPr>
            <a:r>
              <a:rPr lang="en-US" sz="1650" kern="1200" spc="31" dirty="0">
                <a:solidFill>
                  <a:srgbClr val="4D535C"/>
                </a:solidFill>
                <a:latin typeface="Inter" panose="02000503000000020004" pitchFamily="2" charset="0"/>
              </a:rPr>
              <a:t>Эмоцияға негізделген, тексерілмеген бейнероликтер мен жазбалар арқылы адамдарды алдау және теріс бағытқа бұрудың тиімді тәсілі ретінде пайдаланылады.</a:t>
            </a:r>
            <a:endParaRPr lang="en-US" sz="1650" dirty="0"/>
          </a:p>
        </p:txBody>
      </p:sp>
      <p:sp>
        <p:nvSpPr>
          <p:cNvPr id="10" name="Shape 8"/>
          <p:cNvSpPr/>
          <p:nvPr/>
        </p:nvSpPr>
        <p:spPr>
          <a:xfrm>
            <a:off x="762000" y="4229530"/>
            <a:ext cx="8077200" cy="19050"/>
          </a:xfrm>
          <a:prstGeom prst="rect">
            <a:avLst/>
          </a:prstGeom>
          <a:solidFill>
            <a:srgbClr val="000000">
              <a:alpha val="15000"/>
            </a:srgbClr>
          </a:solidFill>
          <a:ln/>
        </p:spPr>
      </p:sp>
      <p:sp>
        <p:nvSpPr>
          <p:cNvPr id="11" name="Shape 9"/>
          <p:cNvSpPr/>
          <p:nvPr/>
        </p:nvSpPr>
        <p:spPr>
          <a:xfrm>
            <a:off x="762000" y="4477081"/>
            <a:ext cx="609600" cy="609600"/>
          </a:xfrm>
          <a:prstGeom prst="rect">
            <a:avLst/>
          </a:prstGeom>
          <a:solidFill>
            <a:srgbClr val="1B1167"/>
          </a:solidFill>
          <a:ln/>
        </p:spPr>
      </p:sp>
      <p:sp>
        <p:nvSpPr>
          <p:cNvPr id="12" name="Text 10"/>
          <p:cNvSpPr txBox="1"/>
          <p:nvPr/>
        </p:nvSpPr>
        <p:spPr>
          <a:xfrm>
            <a:off x="887842" y="4624586"/>
            <a:ext cx="357684" cy="405798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ctr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2100" kern="1200" spc="-59" dirty="0">
                <a:solidFill>
                  <a:srgbClr val="FFFFFF"/>
                </a:solidFill>
                <a:latin typeface="Poppins Medium" panose="00000600000000000000" pitchFamily="2" charset="0"/>
              </a:rPr>
              <a:t>02</a:t>
            </a:r>
            <a:endParaRPr lang="en-US" sz="2100" dirty="0"/>
          </a:p>
        </p:txBody>
      </p:sp>
      <p:sp>
        <p:nvSpPr>
          <p:cNvPr id="13" name="Text 11"/>
          <p:cNvSpPr txBox="1"/>
          <p:nvPr/>
        </p:nvSpPr>
        <p:spPr>
          <a:xfrm>
            <a:off x="1714335" y="4477081"/>
            <a:ext cx="7158038" cy="5010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2100" kern="1200" spc="-59" dirty="0">
                <a:solidFill>
                  <a:srgbClr val="000000"/>
                </a:solidFill>
                <a:latin typeface="Poppins Medium" panose="00000600000000000000" pitchFamily="2" charset="0"/>
              </a:rPr>
              <a:t>Боттар мен фейк</a:t>
            </a:r>
            <a:endParaRPr lang="en-US" sz="2100" dirty="0"/>
          </a:p>
        </p:txBody>
      </p:sp>
      <p:sp>
        <p:nvSpPr>
          <p:cNvPr id="14" name="Text 12"/>
          <p:cNvSpPr txBox="1"/>
          <p:nvPr/>
        </p:nvSpPr>
        <p:spPr>
          <a:xfrm>
            <a:off x="1714335" y="4953166"/>
            <a:ext cx="7158038" cy="929640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marL="0" indent="0" algn="l">
              <a:lnSpc>
                <a:spcPts val="2180"/>
              </a:lnSpc>
              <a:buNone/>
            </a:pPr>
            <a:r>
              <a:rPr lang="en-US" sz="1650" kern="1200" spc="31" dirty="0">
                <a:solidFill>
                  <a:srgbClr val="4D535C"/>
                </a:solidFill>
                <a:latin typeface="Inter" panose="02000503000000020004" pitchFamily="2" charset="0"/>
              </a:rPr>
              <a:t>Жасанды түрде қолдау көрсетіп, «көпшілік осы жақта» деген ой қалыптастыру арқылы адамның пікірін манипуляциялау үшін қолданылатын автоматтандырылған аккаунттар.</a:t>
            </a:r>
            <a:endParaRPr lang="en-US" sz="1650" dirty="0"/>
          </a:p>
        </p:txBody>
      </p:sp>
      <p:sp>
        <p:nvSpPr>
          <p:cNvPr id="15" name="Shape 13"/>
          <p:cNvSpPr/>
          <p:nvPr/>
        </p:nvSpPr>
        <p:spPr>
          <a:xfrm>
            <a:off x="762000" y="6011168"/>
            <a:ext cx="8077200" cy="19050"/>
          </a:xfrm>
          <a:prstGeom prst="rect">
            <a:avLst/>
          </a:prstGeom>
          <a:solidFill>
            <a:srgbClr val="000000">
              <a:alpha val="15000"/>
            </a:srgbClr>
          </a:solidFill>
          <a:ln/>
        </p:spPr>
      </p:sp>
      <p:sp>
        <p:nvSpPr>
          <p:cNvPr id="16" name="Shape 14"/>
          <p:cNvSpPr/>
          <p:nvPr/>
        </p:nvSpPr>
        <p:spPr>
          <a:xfrm>
            <a:off x="762000" y="6258719"/>
            <a:ext cx="609600" cy="609600"/>
          </a:xfrm>
          <a:prstGeom prst="rect">
            <a:avLst/>
          </a:prstGeom>
          <a:solidFill>
            <a:srgbClr val="1B1167"/>
          </a:solidFill>
          <a:ln/>
        </p:spPr>
      </p:sp>
      <p:sp>
        <p:nvSpPr>
          <p:cNvPr id="17" name="Text 15"/>
          <p:cNvSpPr txBox="1"/>
          <p:nvPr/>
        </p:nvSpPr>
        <p:spPr>
          <a:xfrm>
            <a:off x="885693" y="6406224"/>
            <a:ext cx="362148" cy="405798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ctr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2100" kern="1200" spc="-59" dirty="0">
                <a:solidFill>
                  <a:srgbClr val="FFFFFF"/>
                </a:solidFill>
                <a:latin typeface="Poppins Medium" panose="00000600000000000000" pitchFamily="2" charset="0"/>
              </a:rPr>
              <a:t>03</a:t>
            </a:r>
            <a:endParaRPr lang="en-US" sz="2100" dirty="0"/>
          </a:p>
        </p:txBody>
      </p:sp>
      <p:sp>
        <p:nvSpPr>
          <p:cNvPr id="18" name="Text 16"/>
          <p:cNvSpPr txBox="1"/>
          <p:nvPr/>
        </p:nvSpPr>
        <p:spPr>
          <a:xfrm>
            <a:off x="1714335" y="6258719"/>
            <a:ext cx="7158038" cy="5010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2100" kern="1200" spc="-59" dirty="0">
                <a:solidFill>
                  <a:srgbClr val="000000"/>
                </a:solidFill>
                <a:latin typeface="Poppins Medium" panose="00000600000000000000" pitchFamily="2" charset="0"/>
              </a:rPr>
              <a:t>Жабық чаттар</a:t>
            </a:r>
            <a:endParaRPr lang="en-US" sz="2100" dirty="0"/>
          </a:p>
        </p:txBody>
      </p:sp>
      <p:sp>
        <p:nvSpPr>
          <p:cNvPr id="19" name="Text 17"/>
          <p:cNvSpPr txBox="1"/>
          <p:nvPr/>
        </p:nvSpPr>
        <p:spPr>
          <a:xfrm>
            <a:off x="1714335" y="6734804"/>
            <a:ext cx="7158038" cy="929640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marL="0" indent="0" algn="l">
              <a:lnSpc>
                <a:spcPts val="2180"/>
              </a:lnSpc>
              <a:buNone/>
            </a:pPr>
            <a:r>
              <a:rPr lang="en-US" sz="1650" kern="1200" spc="31" dirty="0">
                <a:solidFill>
                  <a:srgbClr val="4D535C"/>
                </a:solidFill>
                <a:latin typeface="Inter" panose="02000503000000020004" pitchFamily="2" charset="0"/>
              </a:rPr>
              <a:t>Telegram және басқа мессенджерлердегі бақылаусыз топтарға тарту, онда адамдарды оқшаулап, белгілі бір идеологиямен улау процесі жүргізіледі.</a:t>
            </a:r>
            <a:endParaRPr lang="en-US" sz="1650" dirty="0"/>
          </a:p>
        </p:txBody>
      </p:sp>
      <p:sp>
        <p:nvSpPr>
          <p:cNvPr id="20" name="Shape 18"/>
          <p:cNvSpPr/>
          <p:nvPr/>
        </p:nvSpPr>
        <p:spPr>
          <a:xfrm>
            <a:off x="762000" y="7792807"/>
            <a:ext cx="8077200" cy="19050"/>
          </a:xfrm>
          <a:prstGeom prst="rect">
            <a:avLst/>
          </a:prstGeom>
          <a:solidFill>
            <a:srgbClr val="000000">
              <a:alpha val="15000"/>
            </a:srgbClr>
          </a:solidFill>
          <a:ln/>
        </p:spPr>
      </p:sp>
      <p:sp>
        <p:nvSpPr>
          <p:cNvPr id="21" name="Shape 19"/>
          <p:cNvSpPr/>
          <p:nvPr/>
        </p:nvSpPr>
        <p:spPr>
          <a:xfrm>
            <a:off x="762000" y="8040357"/>
            <a:ext cx="609600" cy="609600"/>
          </a:xfrm>
          <a:prstGeom prst="rect">
            <a:avLst/>
          </a:prstGeom>
          <a:solidFill>
            <a:srgbClr val="1B1167"/>
          </a:solidFill>
          <a:ln/>
        </p:spPr>
      </p:sp>
      <p:sp>
        <p:nvSpPr>
          <p:cNvPr id="22" name="Text 20"/>
          <p:cNvSpPr txBox="1"/>
          <p:nvPr/>
        </p:nvSpPr>
        <p:spPr>
          <a:xfrm>
            <a:off x="878582" y="8187862"/>
            <a:ext cx="376204" cy="405798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ctr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2100" kern="1200" spc="-59" dirty="0">
                <a:solidFill>
                  <a:srgbClr val="FFFFFF"/>
                </a:solidFill>
                <a:latin typeface="Poppins Medium" panose="00000600000000000000" pitchFamily="2" charset="0"/>
              </a:rPr>
              <a:t>04</a:t>
            </a:r>
            <a:endParaRPr lang="en-US" sz="2100" dirty="0"/>
          </a:p>
        </p:txBody>
      </p:sp>
      <p:sp>
        <p:nvSpPr>
          <p:cNvPr id="23" name="Text 21"/>
          <p:cNvSpPr txBox="1"/>
          <p:nvPr/>
        </p:nvSpPr>
        <p:spPr>
          <a:xfrm>
            <a:off x="1714335" y="8040357"/>
            <a:ext cx="7158038" cy="5010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2100" kern="1200" spc="-59" dirty="0">
                <a:solidFill>
                  <a:srgbClr val="000000"/>
                </a:solidFill>
                <a:latin typeface="Poppins Medium" panose="00000600000000000000" pitchFamily="2" charset="0"/>
              </a:rPr>
              <a:t>Кибер-шабуыл</a:t>
            </a:r>
            <a:endParaRPr lang="en-US" sz="2100" dirty="0"/>
          </a:p>
        </p:txBody>
      </p:sp>
      <p:sp>
        <p:nvSpPr>
          <p:cNvPr id="24" name="Text 22"/>
          <p:cNvSpPr txBox="1"/>
          <p:nvPr/>
        </p:nvSpPr>
        <p:spPr>
          <a:xfrm>
            <a:off x="1714335" y="8516442"/>
            <a:ext cx="7158038" cy="929640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marL="0" indent="0" algn="l">
              <a:lnSpc>
                <a:spcPts val="2180"/>
              </a:lnSpc>
              <a:buNone/>
            </a:pPr>
            <a:r>
              <a:rPr lang="en-US" sz="1650" kern="1200" spc="31" dirty="0">
                <a:solidFill>
                  <a:srgbClr val="4D535C"/>
                </a:solidFill>
                <a:latin typeface="Inter" panose="02000503000000020004" pitchFamily="2" charset="0"/>
              </a:rPr>
              <a:t>Адамның жеке деректерін пайдаланып, оның осал тұстарын анықтау және сол арқылы психологиялық қысым жасап, басқаруға тырысудың қауіпті әдісі.</a:t>
            </a:r>
            <a:endParaRPr lang="en-US" sz="1650" dirty="0"/>
          </a:p>
        </p:txBody>
      </p:sp>
      <p:sp>
        <p:nvSpPr>
          <p:cNvPr id="25" name="Shape 23"/>
          <p:cNvSpPr/>
          <p:nvPr/>
        </p:nvSpPr>
        <p:spPr>
          <a:xfrm>
            <a:off x="9601233" y="2447892"/>
            <a:ext cx="8077200" cy="19050"/>
          </a:xfrm>
          <a:prstGeom prst="rect">
            <a:avLst/>
          </a:prstGeom>
          <a:solidFill>
            <a:srgbClr val="000000">
              <a:alpha val="15000"/>
            </a:srgbClr>
          </a:solidFill>
          <a:ln/>
        </p:spPr>
      </p:sp>
      <p:pic>
        <p:nvPicPr>
          <p:cNvPr id="2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48767" y="2447892"/>
            <a:ext cx="8077200" cy="7077075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A4C930A8-D26F-A19C-5031-9A1935846A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24896" y="76304"/>
            <a:ext cx="3405809" cy="270373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50000">
        <p159:morph option="byObject"/>
      </p:transition>
    </mc:Choice>
    <mc:Fallback xmlns="">
      <p:transition spd="slow" advTm="50000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1144</Words>
  <Application>Microsoft Office PowerPoint</Application>
  <PresentationFormat>Произвольный</PresentationFormat>
  <Paragraphs>154</Paragraphs>
  <Slides>14</Slides>
  <Notes>14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Inter</vt:lpstr>
      <vt:lpstr>Poppins Medium</vt:lpstr>
      <vt:lpstr>Arial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SLIDE CRAFT TECHNOLOGIES PRIVATE LIMITED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Exporter Version:1.0.0</dc:title>
  <dc:subject> </dc:subject>
  <dc:creator>Presentations.AI</dc:creator>
  <cp:lastModifiedBy>монин кгу</cp:lastModifiedBy>
  <cp:revision>4</cp:revision>
  <dcterms:created xsi:type="dcterms:W3CDTF">2026-04-13T12:15:15Z</dcterms:created>
  <dcterms:modified xsi:type="dcterms:W3CDTF">2026-07-01T11:53:28Z</dcterms:modified>
</cp:coreProperties>
</file>