
<file path=[Content_Types].xml><?xml version="1.0" encoding="utf-8"?>
<Types xmlns="http://schemas.openxmlformats.org/package/2006/content-types">
  <Default Extension="bin" ContentType="image/png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bin" ContentType="image/jpeg"/>
  <Override PartName="/ppt/media/image29.bin" ContentType="image/jpeg"/>
  <Override PartName="/ppt/media/image44.bin" ContentType="image/jpeg"/>
  <Override PartName="/ppt/media/image46.bin" ContentType="image/jpeg"/>
  <Override PartName="/ppt/media/image50.bin" ContentType="image/jpeg"/>
  <Override PartName="/ppt/media/image55.bin" ContentType="image/jpeg"/>
  <Override PartName="/ppt/media/image58.bin" ContentType="image/jpeg"/>
  <Override PartName="/ppt/media/image72.bin" ContentType="image/jpeg"/>
  <Override PartName="/ppt/media/image86.bin" ContentType="image/jpeg"/>
  <Override PartName="/ppt/media/image105.bin" ContentType="image/jpeg"/>
  <Override PartName="/ppt/media/image108.bin" ContentType="image/jpeg"/>
  <Override PartName="/ppt/media/image113.bin" ContentType="image/jpeg"/>
  <Override PartName="/ppt/media/image117.bin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301" r:id="rId2"/>
    <p:sldId id="321" r:id="rId3"/>
    <p:sldId id="377" r:id="rId4"/>
    <p:sldId id="399" r:id="rId5"/>
    <p:sldId id="434" r:id="rId6"/>
    <p:sldId id="444" r:id="rId7"/>
    <p:sldId id="479" r:id="rId8"/>
    <p:sldId id="512" r:id="rId9"/>
    <p:sldId id="538" r:id="rId10"/>
    <p:sldId id="579" r:id="rId11"/>
    <p:sldId id="602" r:id="rId12"/>
    <p:sldId id="635" r:id="rId13"/>
    <p:sldId id="704" r:id="rId14"/>
    <p:sldId id="730" r:id="rId15"/>
    <p:sldId id="766" r:id="rId16"/>
    <p:sldId id="802" r:id="rId17"/>
    <p:sldId id="843" r:id="rId18"/>
    <p:sldId id="868" r:id="rId19"/>
    <p:sldId id="905" r:id="rId20"/>
    <p:sldId id="933" r:id="rId21"/>
    <p:sldId id="942" r:id="rId22"/>
    <p:sldId id="962" r:id="rId23"/>
    <p:sldId id="979" r:id="rId24"/>
    <p:sldId id="1005" r:id="rId25"/>
    <p:sldId id="1042" r:id="rId26"/>
  </p:sldIdLst>
  <p:sldSz cx="18288000" cy="10287000"/>
  <p:notesSz cx="18288000" cy="10287000"/>
  <p:embeddedFontLst>
    <p:embeddedFont>
      <p:font typeface="Inter" panose="020B0604020202020204" charset="0"/>
      <p:regular r:id="rId27"/>
      <p:bold r:id="rId28"/>
    </p:embeddedFont>
    <p:embeddedFont>
      <p:font typeface="Lexend" panose="020B0604020202020204" charset="0"/>
      <p:bold r:id="rId29"/>
    </p:embeddedFont>
    <p:embeddedFont>
      <p:font typeface="Lexend Medium" panose="020B0604020202020204" charset="0"/>
      <p:regular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6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4757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3150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6995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8595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9559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965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139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081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6754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0941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880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8084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bin"/><Relationship Id="rId7" Type="http://schemas.openxmlformats.org/officeDocument/2006/relationships/image" Target="../media/image6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bin"/><Relationship Id="rId5" Type="http://schemas.openxmlformats.org/officeDocument/2006/relationships/image" Target="../media/image4.bin"/><Relationship Id="rId4" Type="http://schemas.openxmlformats.org/officeDocument/2006/relationships/image" Target="../media/image3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3.bin"/><Relationship Id="rId7" Type="http://schemas.openxmlformats.org/officeDocument/2006/relationships/image" Target="../media/image57.bin"/><Relationship Id="rId2" Type="http://schemas.openxmlformats.org/officeDocument/2006/relationships/image" Target="../media/image2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bin"/><Relationship Id="rId5" Type="http://schemas.openxmlformats.org/officeDocument/2006/relationships/image" Target="../media/image55.bin"/><Relationship Id="rId4" Type="http://schemas.openxmlformats.org/officeDocument/2006/relationships/image" Target="../media/image5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bin"/><Relationship Id="rId3" Type="http://schemas.openxmlformats.org/officeDocument/2006/relationships/image" Target="../media/image20.bin"/><Relationship Id="rId7" Type="http://schemas.openxmlformats.org/officeDocument/2006/relationships/image" Target="../media/image8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bin"/><Relationship Id="rId5" Type="http://schemas.openxmlformats.org/officeDocument/2006/relationships/image" Target="../media/image58.bin"/><Relationship Id="rId10" Type="http://schemas.openxmlformats.org/officeDocument/2006/relationships/image" Target="../media/image6.png"/><Relationship Id="rId4" Type="http://schemas.openxmlformats.org/officeDocument/2006/relationships/image" Target="../media/image21.bin"/><Relationship Id="rId9" Type="http://schemas.openxmlformats.org/officeDocument/2006/relationships/image" Target="../media/image1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bin"/><Relationship Id="rId13" Type="http://schemas.openxmlformats.org/officeDocument/2006/relationships/image" Target="../media/image68.bin"/><Relationship Id="rId3" Type="http://schemas.openxmlformats.org/officeDocument/2006/relationships/image" Target="../media/image7.bin"/><Relationship Id="rId7" Type="http://schemas.openxmlformats.org/officeDocument/2006/relationships/image" Target="../media/image62.bin"/><Relationship Id="rId12" Type="http://schemas.openxmlformats.org/officeDocument/2006/relationships/image" Target="../media/image67.bin"/><Relationship Id="rId2" Type="http://schemas.openxmlformats.org/officeDocument/2006/relationships/image" Target="../media/image1.bin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bin"/><Relationship Id="rId11" Type="http://schemas.openxmlformats.org/officeDocument/2006/relationships/image" Target="../media/image66.bin"/><Relationship Id="rId5" Type="http://schemas.openxmlformats.org/officeDocument/2006/relationships/image" Target="../media/image60.bin"/><Relationship Id="rId15" Type="http://schemas.openxmlformats.org/officeDocument/2006/relationships/image" Target="../media/image70.bin"/><Relationship Id="rId10" Type="http://schemas.openxmlformats.org/officeDocument/2006/relationships/image" Target="../media/image65.bin"/><Relationship Id="rId4" Type="http://schemas.openxmlformats.org/officeDocument/2006/relationships/image" Target="../media/image59.bin"/><Relationship Id="rId9" Type="http://schemas.openxmlformats.org/officeDocument/2006/relationships/image" Target="../media/image64.bin"/><Relationship Id="rId14" Type="http://schemas.openxmlformats.org/officeDocument/2006/relationships/image" Target="../media/image6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bin"/><Relationship Id="rId7" Type="http://schemas.openxmlformats.org/officeDocument/2006/relationships/image" Target="../media/image6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bin"/><Relationship Id="rId5" Type="http://schemas.openxmlformats.org/officeDocument/2006/relationships/image" Target="../media/image42.bin"/><Relationship Id="rId4" Type="http://schemas.openxmlformats.org/officeDocument/2006/relationships/image" Target="../media/image7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bin"/><Relationship Id="rId13" Type="http://schemas.openxmlformats.org/officeDocument/2006/relationships/image" Target="../media/image6.png"/><Relationship Id="rId3" Type="http://schemas.openxmlformats.org/officeDocument/2006/relationships/image" Target="../media/image20.bin"/><Relationship Id="rId7" Type="http://schemas.openxmlformats.org/officeDocument/2006/relationships/image" Target="../media/image75.bin"/><Relationship Id="rId12" Type="http://schemas.openxmlformats.org/officeDocument/2006/relationships/image" Target="../media/image79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bin"/><Relationship Id="rId11" Type="http://schemas.openxmlformats.org/officeDocument/2006/relationships/image" Target="../media/image78.bin"/><Relationship Id="rId5" Type="http://schemas.openxmlformats.org/officeDocument/2006/relationships/image" Target="../media/image73.bin"/><Relationship Id="rId10" Type="http://schemas.openxmlformats.org/officeDocument/2006/relationships/image" Target="../media/image77.bin"/><Relationship Id="rId4" Type="http://schemas.openxmlformats.org/officeDocument/2006/relationships/image" Target="../media/image72.bin"/><Relationship Id="rId9" Type="http://schemas.openxmlformats.org/officeDocument/2006/relationships/image" Target="../media/image49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bin"/><Relationship Id="rId3" Type="http://schemas.openxmlformats.org/officeDocument/2006/relationships/image" Target="../media/image20.bin"/><Relationship Id="rId7" Type="http://schemas.openxmlformats.org/officeDocument/2006/relationships/image" Target="../media/image81.bin"/><Relationship Id="rId12" Type="http://schemas.openxmlformats.org/officeDocument/2006/relationships/image" Target="../media/image6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bin"/><Relationship Id="rId11" Type="http://schemas.openxmlformats.org/officeDocument/2006/relationships/image" Target="../media/image85.bin"/><Relationship Id="rId5" Type="http://schemas.openxmlformats.org/officeDocument/2006/relationships/image" Target="../media/image80.bin"/><Relationship Id="rId10" Type="http://schemas.openxmlformats.org/officeDocument/2006/relationships/image" Target="../media/image84.bin"/><Relationship Id="rId4" Type="http://schemas.openxmlformats.org/officeDocument/2006/relationships/image" Target="../media/image21.bin"/><Relationship Id="rId9" Type="http://schemas.openxmlformats.org/officeDocument/2006/relationships/image" Target="../media/image83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bin"/><Relationship Id="rId3" Type="http://schemas.openxmlformats.org/officeDocument/2006/relationships/image" Target="../media/image7.bin"/><Relationship Id="rId7" Type="http://schemas.openxmlformats.org/officeDocument/2006/relationships/image" Target="../media/image89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bin"/><Relationship Id="rId5" Type="http://schemas.openxmlformats.org/officeDocument/2006/relationships/image" Target="../media/image87.bin"/><Relationship Id="rId10" Type="http://schemas.openxmlformats.org/officeDocument/2006/relationships/image" Target="../media/image6.png"/><Relationship Id="rId4" Type="http://schemas.openxmlformats.org/officeDocument/2006/relationships/image" Target="../media/image86.bin"/><Relationship Id="rId9" Type="http://schemas.openxmlformats.org/officeDocument/2006/relationships/image" Target="../media/image9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92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bin"/><Relationship Id="rId13" Type="http://schemas.openxmlformats.org/officeDocument/2006/relationships/image" Target="../media/image6.png"/><Relationship Id="rId3" Type="http://schemas.openxmlformats.org/officeDocument/2006/relationships/image" Target="../media/image93.bin"/><Relationship Id="rId7" Type="http://schemas.openxmlformats.org/officeDocument/2006/relationships/image" Target="../media/image97.bin"/><Relationship Id="rId12" Type="http://schemas.openxmlformats.org/officeDocument/2006/relationships/image" Target="../media/image10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bin"/><Relationship Id="rId11" Type="http://schemas.openxmlformats.org/officeDocument/2006/relationships/image" Target="../media/image101.bin"/><Relationship Id="rId5" Type="http://schemas.openxmlformats.org/officeDocument/2006/relationships/image" Target="../media/image95.bin"/><Relationship Id="rId10" Type="http://schemas.openxmlformats.org/officeDocument/2006/relationships/image" Target="../media/image100.bin"/><Relationship Id="rId4" Type="http://schemas.openxmlformats.org/officeDocument/2006/relationships/image" Target="../media/image94.bin"/><Relationship Id="rId9" Type="http://schemas.openxmlformats.org/officeDocument/2006/relationships/image" Target="../media/image99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3.bin"/><Relationship Id="rId7" Type="http://schemas.openxmlformats.org/officeDocument/2006/relationships/image" Target="../media/image10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bin"/><Relationship Id="rId5" Type="http://schemas.openxmlformats.org/officeDocument/2006/relationships/image" Target="../media/image105.bin"/><Relationship Id="rId4" Type="http://schemas.openxmlformats.org/officeDocument/2006/relationships/image" Target="../media/image10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bin"/><Relationship Id="rId3" Type="http://schemas.openxmlformats.org/officeDocument/2006/relationships/image" Target="../media/image7.bin"/><Relationship Id="rId7" Type="http://schemas.openxmlformats.org/officeDocument/2006/relationships/image" Target="../media/image11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bin"/><Relationship Id="rId11" Type="http://schemas.openxmlformats.org/officeDocument/2006/relationships/image" Target="../media/image6.png"/><Relationship Id="rId5" Type="http://schemas.openxmlformats.org/officeDocument/2006/relationships/image" Target="../media/image9.bin"/><Relationship Id="rId10" Type="http://schemas.openxmlformats.org/officeDocument/2006/relationships/image" Target="../media/image14.bin"/><Relationship Id="rId4" Type="http://schemas.openxmlformats.org/officeDocument/2006/relationships/image" Target="../media/image8.bin"/><Relationship Id="rId9" Type="http://schemas.openxmlformats.org/officeDocument/2006/relationships/image" Target="../media/image13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0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bin"/><Relationship Id="rId7" Type="http://schemas.openxmlformats.org/officeDocument/2006/relationships/image" Target="../media/image6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bin"/><Relationship Id="rId5" Type="http://schemas.openxmlformats.org/officeDocument/2006/relationships/image" Target="../media/image109.bin"/><Relationship Id="rId4" Type="http://schemas.openxmlformats.org/officeDocument/2006/relationships/image" Target="../media/image10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1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bin"/><Relationship Id="rId7" Type="http://schemas.openxmlformats.org/officeDocument/2006/relationships/image" Target="../media/image6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bin"/><Relationship Id="rId5" Type="http://schemas.openxmlformats.org/officeDocument/2006/relationships/image" Target="../media/image42.bin"/><Relationship Id="rId4" Type="http://schemas.openxmlformats.org/officeDocument/2006/relationships/image" Target="../media/image112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bin"/><Relationship Id="rId3" Type="http://schemas.openxmlformats.org/officeDocument/2006/relationships/image" Target="../media/image20.bin"/><Relationship Id="rId7" Type="http://schemas.openxmlformats.org/officeDocument/2006/relationships/image" Target="../media/image115.bin"/><Relationship Id="rId12" Type="http://schemas.openxmlformats.org/officeDocument/2006/relationships/image" Target="../media/image6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bin"/><Relationship Id="rId11" Type="http://schemas.openxmlformats.org/officeDocument/2006/relationships/image" Target="../media/image52.bin"/><Relationship Id="rId5" Type="http://schemas.openxmlformats.org/officeDocument/2006/relationships/image" Target="../media/image113.bin"/><Relationship Id="rId10" Type="http://schemas.openxmlformats.org/officeDocument/2006/relationships/image" Target="../media/image116.bin"/><Relationship Id="rId4" Type="http://schemas.openxmlformats.org/officeDocument/2006/relationships/image" Target="../media/image21.bin"/><Relationship Id="rId9" Type="http://schemas.openxmlformats.org/officeDocument/2006/relationships/image" Target="../media/image49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9.bin"/><Relationship Id="rId4" Type="http://schemas.openxmlformats.org/officeDocument/2006/relationships/image" Target="../media/image118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bin"/><Relationship Id="rId3" Type="http://schemas.openxmlformats.org/officeDocument/2006/relationships/image" Target="../media/image7.bin"/><Relationship Id="rId7" Type="http://schemas.openxmlformats.org/officeDocument/2006/relationships/image" Target="../media/image18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bin"/><Relationship Id="rId5" Type="http://schemas.openxmlformats.org/officeDocument/2006/relationships/image" Target="../media/image16.bin"/><Relationship Id="rId4" Type="http://schemas.openxmlformats.org/officeDocument/2006/relationships/image" Target="../media/image15.bin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bin"/><Relationship Id="rId3" Type="http://schemas.openxmlformats.org/officeDocument/2006/relationships/image" Target="../media/image20.bin"/><Relationship Id="rId7" Type="http://schemas.openxmlformats.org/officeDocument/2006/relationships/image" Target="../media/image24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bin"/><Relationship Id="rId11" Type="http://schemas.openxmlformats.org/officeDocument/2006/relationships/image" Target="../media/image6.png"/><Relationship Id="rId5" Type="http://schemas.openxmlformats.org/officeDocument/2006/relationships/image" Target="../media/image22.bin"/><Relationship Id="rId10" Type="http://schemas.openxmlformats.org/officeDocument/2006/relationships/image" Target="../media/image27.bin"/><Relationship Id="rId4" Type="http://schemas.openxmlformats.org/officeDocument/2006/relationships/image" Target="../media/image21.bin"/><Relationship Id="rId9" Type="http://schemas.openxmlformats.org/officeDocument/2006/relationships/image" Target="../media/image2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bin"/><Relationship Id="rId7" Type="http://schemas.openxmlformats.org/officeDocument/2006/relationships/image" Target="../media/image33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bin"/><Relationship Id="rId5" Type="http://schemas.openxmlformats.org/officeDocument/2006/relationships/image" Target="../media/image31.bin"/><Relationship Id="rId4" Type="http://schemas.openxmlformats.org/officeDocument/2006/relationships/image" Target="../media/image30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bin"/><Relationship Id="rId3" Type="http://schemas.openxmlformats.org/officeDocument/2006/relationships/image" Target="../media/image7.bin"/><Relationship Id="rId7" Type="http://schemas.openxmlformats.org/officeDocument/2006/relationships/image" Target="../media/image37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bin"/><Relationship Id="rId11" Type="http://schemas.openxmlformats.org/officeDocument/2006/relationships/image" Target="../media/image6.png"/><Relationship Id="rId5" Type="http://schemas.openxmlformats.org/officeDocument/2006/relationships/image" Target="../media/image35.bin"/><Relationship Id="rId10" Type="http://schemas.openxmlformats.org/officeDocument/2006/relationships/image" Target="../media/image40.bin"/><Relationship Id="rId4" Type="http://schemas.openxmlformats.org/officeDocument/2006/relationships/image" Target="../media/image34.bin"/><Relationship Id="rId9" Type="http://schemas.openxmlformats.org/officeDocument/2006/relationships/image" Target="../media/image3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bin"/><Relationship Id="rId7" Type="http://schemas.openxmlformats.org/officeDocument/2006/relationships/image" Target="../media/image6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bin"/><Relationship Id="rId5" Type="http://schemas.openxmlformats.org/officeDocument/2006/relationships/image" Target="../media/image42.bin"/><Relationship Id="rId4" Type="http://schemas.openxmlformats.org/officeDocument/2006/relationships/image" Target="../media/image4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bin"/><Relationship Id="rId13" Type="http://schemas.openxmlformats.org/officeDocument/2006/relationships/image" Target="../media/image52.bin"/><Relationship Id="rId3" Type="http://schemas.openxmlformats.org/officeDocument/2006/relationships/image" Target="../media/image20.bin"/><Relationship Id="rId7" Type="http://schemas.openxmlformats.org/officeDocument/2006/relationships/image" Target="../media/image46.bin"/><Relationship Id="rId12" Type="http://schemas.openxmlformats.org/officeDocument/2006/relationships/image" Target="../media/image51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bin"/><Relationship Id="rId11" Type="http://schemas.openxmlformats.org/officeDocument/2006/relationships/image" Target="../media/image50.bin"/><Relationship Id="rId5" Type="http://schemas.openxmlformats.org/officeDocument/2006/relationships/image" Target="../media/image44.bin"/><Relationship Id="rId10" Type="http://schemas.openxmlformats.org/officeDocument/2006/relationships/image" Target="../media/image49.bin"/><Relationship Id="rId4" Type="http://schemas.openxmlformats.org/officeDocument/2006/relationships/image" Target="../media/image21.bin"/><Relationship Id="rId9" Type="http://schemas.openxmlformats.org/officeDocument/2006/relationships/image" Target="../media/image48.bin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3315742" y="0"/>
            <a:ext cx="14972262" cy="10287000"/>
          </a:xfrm>
          <a:prstGeom prst="rect">
            <a:avLst/>
          </a:prstGeom>
        </p:spPr>
      </p:pic>
      <p:pic>
        <p:nvPicPr>
          <p:cNvPr id="304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2000" y="762000"/>
            <a:ext cx="16764000" cy="8763000"/>
          </a:xfrm>
          <a:prstGeom prst="rect">
            <a:avLst/>
          </a:prstGeom>
        </p:spPr>
      </p:pic>
      <p:pic>
        <p:nvPicPr>
          <p:cNvPr id="3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60000"/>
          </a:blip>
          <a:stretch/>
        </p:blipFill>
        <p:spPr>
          <a:xfrm>
            <a:off x="762000" y="762000"/>
            <a:ext cx="16764000" cy="8763000"/>
          </a:xfrm>
          <a:prstGeom prst="rect">
            <a:avLst/>
          </a:prstGeom>
        </p:spPr>
      </p:pic>
      <p:sp>
        <p:nvSpPr>
          <p:cNvPr id="308" name="Presenter Name-49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24000" y="7099364"/>
            <a:ext cx="15273338" cy="533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960"/>
              </a:lnSpc>
            </a:pPr>
            <a:r>
              <a:rPr lang="en-US" sz="33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Алматы облысы</a:t>
            </a:r>
          </a:p>
        </p:txBody>
      </p:sp>
      <p:sp>
        <p:nvSpPr>
          <p:cNvPr id="310" name="Presenter Designation-47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24000" y="7623238"/>
            <a:ext cx="15273338" cy="447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276"/>
              </a:lnSpc>
            </a:pPr>
            <a:r>
              <a:rPr lang="en-US" sz="21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Дін істері басқармасы</a:t>
            </a:r>
          </a:p>
        </p:txBody>
      </p:sp>
      <p:pic>
        <p:nvPicPr>
          <p:cNvPr id="312" name="sgPresentorImageNod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524000" y="6032564"/>
            <a:ext cx="876300" cy="876300"/>
          </a:xfrm>
          <a:prstGeom prst="rect">
            <a:avLst/>
          </a:prstGeom>
        </p:spPr>
      </p:pic>
      <p:sp>
        <p:nvSpPr>
          <p:cNvPr id="316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24000" y="2987612"/>
            <a:ext cx="12225338" cy="1676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54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Спорттық ортадағы діни экстремизмнің алдын алу</a:t>
            </a:r>
          </a:p>
        </p:txBody>
      </p:sp>
      <p:sp>
        <p:nvSpPr>
          <p:cNvPr id="318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24000" y="4764881"/>
            <a:ext cx="12225338" cy="8191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21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Спортшылар мен жаттықтырушыларға арналған экстремизм мен терроризмнің ықпалын тоқтату және алдын алу стратегиялары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44E4E5-2FE1-AFD2-223F-14BE8086EF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890" y="945261"/>
            <a:ext cx="4486896" cy="371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5000">
        <p15:prstTrans prst="drape"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6640327" y="0"/>
            <a:ext cx="1647676" cy="2181225"/>
          </a:xfrm>
          <a:prstGeom prst="rect">
            <a:avLst/>
          </a:prstGeom>
        </p:spPr>
      </p:pic>
      <p:pic>
        <p:nvPicPr>
          <p:cNvPr id="58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3354050" cy="10287000"/>
          </a:xfrm>
          <a:prstGeom prst="rect">
            <a:avLst/>
          </a:prstGeom>
        </p:spPr>
      </p:pic>
      <p:pic>
        <p:nvPicPr>
          <p:cNvPr id="583" name="d7f5ac6c-91a2-4539-ad90-bf74dca40819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0020300" y="0"/>
            <a:ext cx="8267700" cy="10287000"/>
          </a:xfrm>
          <a:prstGeom prst="rect">
            <a:avLst/>
          </a:prstGeom>
        </p:spPr>
      </p:pic>
      <p:sp>
        <p:nvSpPr>
          <p:cNvPr id="58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62100" y="1490948"/>
            <a:ext cx="7581900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Цифрлық қауіптер және онлайн бақылау</a:t>
            </a:r>
          </a:p>
        </p:txBody>
      </p:sp>
      <p:sp>
        <p:nvSpPr>
          <p:cNvPr id="58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62100" y="2895600"/>
            <a:ext cx="6705601" cy="32457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2">
                    <a:alpha val="80000"/>
                  </a:srgbClr>
                </a:solidFill>
                <a:latin typeface="Inter" panose="00000700000000000000" pitchFamily="2" charset="0"/>
              </a:rPr>
              <a:t>Интернет — экстремистердің негізгі арбау құралы</a:t>
            </a:r>
          </a:p>
        </p:txBody>
      </p:sp>
      <p:pic>
        <p:nvPicPr>
          <p:cNvPr id="589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78B54237-241B-49CB-B64F-257B933ED459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562100" y="5017865"/>
            <a:ext cx="1097185" cy="1097185"/>
          </a:xfrm>
          <a:prstGeom prst="rect">
            <a:avLst/>
          </a:prstGeom>
        </p:spPr>
      </p:pic>
      <p:sp>
        <p:nvSpPr>
          <p:cNvPr id="591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964085" y="5030819"/>
            <a:ext cx="70913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Онлайн белсенділік</a:t>
            </a:r>
          </a:p>
        </p:txBody>
      </p:sp>
      <p:sp>
        <p:nvSpPr>
          <p:cNvPr id="593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964085" y="5388959"/>
            <a:ext cx="709136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2">
                    <a:alpha val="80000"/>
                  </a:srgbClr>
                </a:solidFill>
                <a:latin typeface="Inter" panose="00000700000000000000" pitchFamily="2" charset="0"/>
              </a:rPr>
              <a:t>Радикалды сайттар мен чаттарға жиі кіру, жабық топтардағы белсенділік.</a:t>
            </a:r>
          </a:p>
        </p:txBody>
      </p:sp>
      <p:pic>
        <p:nvPicPr>
          <p:cNvPr id="595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56FCC607-F57F-4C8A-B6C7-7C4900D9E753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562100" y="6305550"/>
            <a:ext cx="1097185" cy="1097185"/>
          </a:xfrm>
          <a:prstGeom prst="rect">
            <a:avLst/>
          </a:prstGeom>
        </p:spPr>
      </p:pic>
      <p:sp>
        <p:nvSpPr>
          <p:cNvPr id="59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964085" y="6318504"/>
            <a:ext cx="70913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Анонимдікке ұмтылу</a:t>
            </a:r>
          </a:p>
        </p:txBody>
      </p:sp>
      <p:sp>
        <p:nvSpPr>
          <p:cNvPr id="599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964085" y="6676549"/>
            <a:ext cx="709136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1F2F2">
                    <a:alpha val="80000"/>
                  </a:srgbClr>
                </a:solidFill>
                <a:latin typeface="Inter" panose="00000700000000000000" pitchFamily="2" charset="0"/>
              </a:rPr>
              <a:t>Жеке басын жасыру үшін жалған аккаунттарды (фейк) пайдалану және шифрланған байланыс.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1C36302-1BD9-4606-DB76-D7D6ED225D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6719" y="6651879"/>
            <a:ext cx="3559860" cy="277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p:transition spd="slow" advTm="30000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7267724"/>
            <a:ext cx="2286000" cy="3019276"/>
          </a:xfrm>
          <a:prstGeom prst="rect">
            <a:avLst/>
          </a:prstGeom>
        </p:spPr>
      </p:pic>
      <p:pic>
        <p:nvPicPr>
          <p:cNvPr id="6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06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91500" y="723900"/>
            <a:ext cx="93678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Психологиялық манипуляция әдістері</a:t>
            </a:r>
          </a:p>
        </p:txBody>
      </p:sp>
      <p:pic>
        <p:nvPicPr>
          <p:cNvPr id="608" name="f7580b6a-330e-4d5b-8309-de0ece89b6f8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0"/>
            <a:ext cx="8191500" cy="10287000"/>
          </a:xfrm>
          <a:prstGeom prst="rect">
            <a:avLst/>
          </a:prstGeom>
        </p:spPr>
      </p:pic>
      <p:pic>
        <p:nvPicPr>
          <p:cNvPr id="61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2705100" y="2324100"/>
            <a:ext cx="14820900" cy="7239000"/>
          </a:xfrm>
          <a:prstGeom prst="rect">
            <a:avLst/>
          </a:prstGeom>
        </p:spPr>
      </p:pic>
      <p:pic>
        <p:nvPicPr>
          <p:cNvPr id="61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3086100" y="5038439"/>
            <a:ext cx="342900" cy="342900"/>
          </a:xfrm>
          <a:prstGeom prst="rect">
            <a:avLst/>
          </a:prstGeom>
        </p:spPr>
      </p:pic>
      <p:sp>
        <p:nvSpPr>
          <p:cNvPr id="614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146203" y="5074730"/>
            <a:ext cx="252412" cy="276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26"/>
              </a:lnSpc>
            </a:pPr>
            <a:r>
              <a:rPr lang="en-US" sz="1418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01</a:t>
            </a:r>
          </a:p>
        </p:txBody>
      </p:sp>
      <p:sp>
        <p:nvSpPr>
          <p:cNvPr id="616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619500" y="5038439"/>
            <a:ext cx="111871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Дағдарыс сәттері</a:t>
            </a:r>
          </a:p>
        </p:txBody>
      </p:sp>
      <p:sp>
        <p:nvSpPr>
          <p:cNvPr id="618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619499" y="5396484"/>
            <a:ext cx="12556365" cy="32457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Қаржылық немесе кәсіби сәтсіздік кезінде спорттық мотивацияны діни манипуляцияға айналдыру.</a:t>
            </a:r>
          </a:p>
        </p:txBody>
      </p:sp>
      <p:pic>
        <p:nvPicPr>
          <p:cNvPr id="62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3086100" y="5934075"/>
            <a:ext cx="14058900" cy="19050"/>
          </a:xfrm>
          <a:prstGeom prst="rect">
            <a:avLst/>
          </a:prstGeom>
        </p:spPr>
      </p:pic>
      <p:pic>
        <p:nvPicPr>
          <p:cNvPr id="62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3086100" y="6134100"/>
            <a:ext cx="342900" cy="342900"/>
          </a:xfrm>
          <a:prstGeom prst="rect">
            <a:avLst/>
          </a:prstGeom>
        </p:spPr>
      </p:pic>
      <p:sp>
        <p:nvSpPr>
          <p:cNvPr id="624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147441" y="6170390"/>
            <a:ext cx="252412" cy="276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26"/>
              </a:lnSpc>
            </a:pPr>
            <a:r>
              <a:rPr lang="en-US" sz="1418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02</a:t>
            </a:r>
          </a:p>
        </p:txBody>
      </p:sp>
      <p:sp>
        <p:nvSpPr>
          <p:cNvPr id="626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619500" y="6134100"/>
            <a:ext cx="101488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Қорғаныс механизмдері</a:t>
            </a:r>
          </a:p>
        </p:txBody>
      </p:sp>
      <p:sp>
        <p:nvSpPr>
          <p:cNvPr id="628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619500" y="6492145"/>
            <a:ext cx="1014888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Спортшының бойындағы «құрбан» немесе «кек алушы» сезімдерін ояту арқылы басқару.</a:t>
            </a:r>
          </a:p>
        </p:txBody>
      </p:sp>
      <p:pic>
        <p:nvPicPr>
          <p:cNvPr id="6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3146203" y="7051026"/>
            <a:ext cx="14058900" cy="19050"/>
          </a:xfrm>
          <a:prstGeom prst="rect">
            <a:avLst/>
          </a:prstGeom>
        </p:spPr>
      </p:pic>
      <p:sp>
        <p:nvSpPr>
          <p:cNvPr id="632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91500" y="1485900"/>
            <a:ext cx="10096500" cy="32457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Экстремистер спортшының психологиялық дағдарыс сәттерін тиімді пайдаланады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FA47E4-159F-CB42-45B7-5B7CDF2DF7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7" y="229412"/>
            <a:ext cx="2596494" cy="255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0">
        <p15:prstTrans prst="fracture"/>
      </p:transition>
    </mc:Choice>
    <mc:Fallback xmlns="">
      <p:transition spd="slow" advTm="3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3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3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6640327" y="0"/>
            <a:ext cx="1647676" cy="2181225"/>
          </a:xfrm>
          <a:prstGeom prst="rect">
            <a:avLst/>
          </a:prstGeom>
        </p:spPr>
      </p:pic>
      <p:pic>
        <p:nvPicPr>
          <p:cNvPr id="6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2000" y="2324100"/>
            <a:ext cx="1933575" cy="1533525"/>
          </a:xfrm>
          <a:prstGeom prst="rect">
            <a:avLst/>
          </a:prstGeom>
        </p:spPr>
      </p:pic>
      <p:pic>
        <p:nvPicPr>
          <p:cNvPr id="64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2000" y="2352675"/>
            <a:ext cx="1876425" cy="1466850"/>
          </a:xfrm>
          <a:prstGeom prst="rect">
            <a:avLst/>
          </a:prstGeom>
        </p:spPr>
      </p:pic>
      <p:sp>
        <p:nvSpPr>
          <p:cNvPr id="643" name="text-0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1772" y="2896743"/>
            <a:ext cx="9858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b="1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Бап</a:t>
            </a:r>
          </a:p>
        </p:txBody>
      </p:sp>
      <p:pic>
        <p:nvPicPr>
          <p:cNvPr id="64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2633811" y="2324100"/>
            <a:ext cx="14859000" cy="1533525"/>
          </a:xfrm>
          <a:prstGeom prst="rect">
            <a:avLst/>
          </a:prstGeom>
        </p:spPr>
      </p:pic>
      <p:pic>
        <p:nvPicPr>
          <p:cNvPr id="6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2633811" y="2352675"/>
            <a:ext cx="14801850" cy="1466850"/>
          </a:xfrm>
          <a:prstGeom prst="rect">
            <a:avLst/>
          </a:prstGeom>
        </p:spPr>
      </p:pic>
      <p:sp>
        <p:nvSpPr>
          <p:cNvPr id="649" name="text-0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282112" y="2896743"/>
            <a:ext cx="154781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b="1" spc="-4" dirty="0">
                <a:solidFill>
                  <a:srgbClr val="131523">
                    <a:alpha val="100000"/>
                  </a:srgbClr>
                </a:solidFill>
                <a:latin typeface="Inter" panose="00000700000000000000" pitchFamily="2" charset="0"/>
              </a:rPr>
              <a:t>Қылмыс түрі</a:t>
            </a:r>
          </a:p>
        </p:txBody>
      </p:sp>
      <p:pic>
        <p:nvPicPr>
          <p:cNvPr id="65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2000" y="3826073"/>
            <a:ext cx="1895475" cy="1419225"/>
          </a:xfrm>
          <a:prstGeom prst="rect">
            <a:avLst/>
          </a:prstGeom>
        </p:spPr>
      </p:pic>
      <p:pic>
        <p:nvPicPr>
          <p:cNvPr id="65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762000" y="3835598"/>
            <a:ext cx="1876425" cy="1409700"/>
          </a:xfrm>
          <a:prstGeom prst="rect">
            <a:avLst/>
          </a:prstGeom>
        </p:spPr>
      </p:pic>
      <p:sp>
        <p:nvSpPr>
          <p:cNvPr id="655" name="Label-1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95350" y="4351115"/>
            <a:ext cx="16430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b="1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174-бап</a:t>
            </a:r>
          </a:p>
        </p:txBody>
      </p:sp>
      <p:pic>
        <p:nvPicPr>
          <p:cNvPr id="65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2633811" y="3826073"/>
            <a:ext cx="14820900" cy="1419225"/>
          </a:xfrm>
          <a:prstGeom prst="rect">
            <a:avLst/>
          </a:prstGeom>
        </p:spPr>
      </p:pic>
      <p:pic>
        <p:nvPicPr>
          <p:cNvPr id="65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2633811" y="3835598"/>
            <a:ext cx="14801850" cy="1409700"/>
          </a:xfrm>
          <a:prstGeom prst="rect">
            <a:avLst/>
          </a:prstGeom>
        </p:spPr>
      </p:pic>
      <p:sp>
        <p:nvSpPr>
          <p:cNvPr id="661" name="Label-1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767298" y="4351115"/>
            <a:ext cx="1456848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Әлеуметтік, ұлттық немесе діни араздықты қоздыру</a:t>
            </a:r>
          </a:p>
        </p:txBody>
      </p:sp>
      <p:pic>
        <p:nvPicPr>
          <p:cNvPr id="66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2000" y="5223129"/>
            <a:ext cx="1895475" cy="1419225"/>
          </a:xfrm>
          <a:prstGeom prst="rect">
            <a:avLst/>
          </a:prstGeom>
        </p:spPr>
      </p:pic>
      <p:pic>
        <p:nvPicPr>
          <p:cNvPr id="66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762000" y="5232654"/>
            <a:ext cx="1876425" cy="1409700"/>
          </a:xfrm>
          <a:prstGeom prst="rect">
            <a:avLst/>
          </a:prstGeom>
        </p:spPr>
      </p:pic>
      <p:sp>
        <p:nvSpPr>
          <p:cNvPr id="667" name="Label-2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95350" y="5748052"/>
            <a:ext cx="16430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b="1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179-бап</a:t>
            </a:r>
          </a:p>
        </p:txBody>
      </p:sp>
      <p:pic>
        <p:nvPicPr>
          <p:cNvPr id="66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2633948" y="5223129"/>
            <a:ext cx="14820900" cy="1419225"/>
          </a:xfrm>
          <a:prstGeom prst="rect">
            <a:avLst/>
          </a:prstGeom>
        </p:spPr>
      </p:pic>
      <p:pic>
        <p:nvPicPr>
          <p:cNvPr id="67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2633948" y="5232654"/>
            <a:ext cx="14801850" cy="1409700"/>
          </a:xfrm>
          <a:prstGeom prst="rect">
            <a:avLst/>
          </a:prstGeom>
        </p:spPr>
      </p:pic>
      <p:sp>
        <p:nvSpPr>
          <p:cNvPr id="673" name="Label-2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767298" y="5748052"/>
            <a:ext cx="1456848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Билікті басып алуға немесе конституциялық құрылымды күшпен өзгертуге шақыру</a:t>
            </a:r>
          </a:p>
        </p:txBody>
      </p:sp>
      <p:pic>
        <p:nvPicPr>
          <p:cNvPr id="67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2000" y="6620066"/>
            <a:ext cx="1895475" cy="1419225"/>
          </a:xfrm>
          <a:prstGeom prst="rect">
            <a:avLst/>
          </a:prstGeom>
        </p:spPr>
      </p:pic>
      <p:pic>
        <p:nvPicPr>
          <p:cNvPr id="67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762000" y="6629590"/>
            <a:ext cx="1876425" cy="1409700"/>
          </a:xfrm>
          <a:prstGeom prst="rect">
            <a:avLst/>
          </a:prstGeom>
        </p:spPr>
      </p:pic>
      <p:sp>
        <p:nvSpPr>
          <p:cNvPr id="679" name="Label-3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95350" y="7144893"/>
            <a:ext cx="16430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b="1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182-бап</a:t>
            </a:r>
          </a:p>
        </p:txBody>
      </p:sp>
      <p:pic>
        <p:nvPicPr>
          <p:cNvPr id="6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2633948" y="6620066"/>
            <a:ext cx="14820900" cy="1419225"/>
          </a:xfrm>
          <a:prstGeom prst="rect">
            <a:avLst/>
          </a:prstGeom>
        </p:spPr>
      </p:pic>
      <p:pic>
        <p:nvPicPr>
          <p:cNvPr id="68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2633948" y="6629590"/>
            <a:ext cx="14801850" cy="1409700"/>
          </a:xfrm>
          <a:prstGeom prst="rect">
            <a:avLst/>
          </a:prstGeom>
        </p:spPr>
      </p:pic>
      <p:sp>
        <p:nvSpPr>
          <p:cNvPr id="685" name="Label-3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767298" y="7144893"/>
            <a:ext cx="1456848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Экстремистік топты құру немесе оған қатысу</a:t>
            </a:r>
          </a:p>
        </p:txBody>
      </p:sp>
      <p:pic>
        <p:nvPicPr>
          <p:cNvPr id="68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762000" y="8016775"/>
            <a:ext cx="1895475" cy="1447800"/>
          </a:xfrm>
          <a:prstGeom prst="rect">
            <a:avLst/>
          </a:prstGeom>
        </p:spPr>
      </p:pic>
      <p:pic>
        <p:nvPicPr>
          <p:cNvPr id="68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762000" y="8026300"/>
            <a:ext cx="1876425" cy="1438275"/>
          </a:xfrm>
          <a:prstGeom prst="rect">
            <a:avLst/>
          </a:prstGeom>
        </p:spPr>
      </p:pic>
      <p:sp>
        <p:nvSpPr>
          <p:cNvPr id="691" name="Label-4,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95350" y="8559260"/>
            <a:ext cx="16430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b="1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258-бап</a:t>
            </a:r>
          </a:p>
        </p:txBody>
      </p:sp>
      <p:pic>
        <p:nvPicPr>
          <p:cNvPr id="6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2633811" y="8016775"/>
            <a:ext cx="14820900" cy="1447800"/>
          </a:xfrm>
          <a:prstGeom prst="rect">
            <a:avLst/>
          </a:prstGeom>
        </p:spPr>
      </p:pic>
      <p:pic>
        <p:nvPicPr>
          <p:cNvPr id="69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2633811" y="8026300"/>
            <a:ext cx="14801850" cy="1438275"/>
          </a:xfrm>
          <a:prstGeom prst="rect">
            <a:avLst/>
          </a:prstGeom>
        </p:spPr>
      </p:pic>
      <p:sp>
        <p:nvSpPr>
          <p:cNvPr id="697" name="Label-4,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767298" y="8559260"/>
            <a:ext cx="1456848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Террористік немесе экстремистік әрекеттерді қаржыландыру</a:t>
            </a:r>
          </a:p>
        </p:txBody>
      </p:sp>
      <p:sp>
        <p:nvSpPr>
          <p:cNvPr id="69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67973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ҚР Қылмыстық кодексі: Жауапкершілік</a:t>
            </a:r>
          </a:p>
        </p:txBody>
      </p:sp>
      <p:sp>
        <p:nvSpPr>
          <p:cNvPr id="70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485900"/>
            <a:ext cx="167973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Экстремистік әрекеттер үшін Қазақстан заңнамасы қатаң жаза қарастырады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119508-AB2E-9894-25F5-E2FA5A459BC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1311" y="490208"/>
            <a:ext cx="3274917" cy="301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0">
        <p14:gallery dir="l"/>
      </p:transition>
    </mc:Choice>
    <mc:Fallback xmlns="">
      <p:transition spd="slow" advTm="3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7267724"/>
            <a:ext cx="2286000" cy="3019276"/>
          </a:xfrm>
          <a:prstGeom prst="rect">
            <a:avLst/>
          </a:prstGeom>
        </p:spPr>
      </p:pic>
      <p:pic>
        <p:nvPicPr>
          <p:cNvPr id="707" name="56f245c7-b8bd-4785-ad6b-7792d3c45b59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0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5867400" y="4150709"/>
            <a:ext cx="609600" cy="609600"/>
          </a:xfrm>
          <a:prstGeom prst="rect">
            <a:avLst/>
          </a:prstGeom>
        </p:spPr>
      </p:pic>
      <p:sp>
        <p:nvSpPr>
          <p:cNvPr id="711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974366" y="4215384"/>
            <a:ext cx="433388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01</a:t>
            </a:r>
          </a:p>
        </p:txBody>
      </p:sp>
      <p:sp>
        <p:nvSpPr>
          <p:cNvPr id="713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59785" y="3741515"/>
            <a:ext cx="57578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Арбау және оқыту</a:t>
            </a:r>
          </a:p>
        </p:txBody>
      </p:sp>
      <p:sp>
        <p:nvSpPr>
          <p:cNvPr id="715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59785" y="4099655"/>
            <a:ext cx="5757862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259-260 баптар бойынша террористік әрекеттер үшін адамдарды тарту немесе оқудан өту жазаланады.</a:t>
            </a:r>
          </a:p>
        </p:txBody>
      </p:sp>
      <p:pic>
        <p:nvPicPr>
          <p:cNvPr id="7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5867400" y="5704999"/>
            <a:ext cx="609600" cy="609600"/>
          </a:xfrm>
          <a:prstGeom prst="rect">
            <a:avLst/>
          </a:prstGeom>
        </p:spPr>
      </p:pic>
      <p:sp>
        <p:nvSpPr>
          <p:cNvPr id="719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976461" y="5769769"/>
            <a:ext cx="423862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02</a:t>
            </a:r>
          </a:p>
        </p:txBody>
      </p:sp>
      <p:sp>
        <p:nvSpPr>
          <p:cNvPr id="721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59785" y="5474208"/>
            <a:ext cx="57578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Тыйым салынған ұйымдар</a:t>
            </a:r>
          </a:p>
        </p:txBody>
      </p:sp>
      <p:sp>
        <p:nvSpPr>
          <p:cNvPr id="723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59785" y="5832253"/>
            <a:ext cx="575786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405-бап: Экстремизм үшін тыйым салынған ұйымның жұмысын ұйымдастыруға қатысу.</a:t>
            </a:r>
          </a:p>
        </p:txBody>
      </p:sp>
      <p:sp>
        <p:nvSpPr>
          <p:cNvPr id="72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3738848"/>
            <a:ext cx="4338638" cy="1943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Арбау және оқу үшін жауапкершілік</a:t>
            </a:r>
          </a:p>
        </p:txBody>
      </p:sp>
      <p:sp>
        <p:nvSpPr>
          <p:cNvPr id="72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791200"/>
            <a:ext cx="43386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Тек қатысу ғана емес, дайындықтан өту де ауыр қылмыс болып саналады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3CA975-D4AA-B8C5-DC3F-9FB1170B39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59786"/>
            <a:ext cx="3446807" cy="301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0">
        <p14:doors dir="vert"/>
      </p:transition>
    </mc:Choice>
    <mc:Fallback xmlns="">
      <p:transition spd="slow" advTm="3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3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7267724"/>
            <a:ext cx="2286000" cy="3019276"/>
          </a:xfrm>
          <a:prstGeom prst="rect">
            <a:avLst/>
          </a:prstGeom>
        </p:spPr>
      </p:pic>
      <p:pic>
        <p:nvPicPr>
          <p:cNvPr id="733" name="b841d1db-d55d-48c7-aa83-03cc2eef25e8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38100" y="1714500"/>
            <a:ext cx="18211800" cy="6781800"/>
          </a:xfrm>
          <a:prstGeom prst="rect">
            <a:avLst/>
          </a:prstGeom>
        </p:spPr>
      </p:pic>
      <p:pic>
        <p:nvPicPr>
          <p:cNvPr id="7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60000"/>
          </a:blip>
          <a:stretch/>
        </p:blipFill>
        <p:spPr>
          <a:xfrm>
            <a:off x="38100" y="1714500"/>
            <a:ext cx="18211800" cy="6781800"/>
          </a:xfrm>
          <a:prstGeom prst="rect">
            <a:avLst/>
          </a:prstGeom>
        </p:spPr>
      </p:pic>
      <p:sp>
        <p:nvSpPr>
          <p:cNvPr id="737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4076700"/>
            <a:ext cx="651033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Діни қызмет туралы заңнама</a:t>
            </a:r>
          </a:p>
        </p:txBody>
      </p:sp>
      <p:sp>
        <p:nvSpPr>
          <p:cNvPr id="73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5448300"/>
            <a:ext cx="6629400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Мемлекет діни бостандықты қорғайды, бірақ діни негіздегі саяси белсенділікке тыйым салады</a:t>
            </a:r>
          </a:p>
        </p:txBody>
      </p:sp>
      <p:pic>
        <p:nvPicPr>
          <p:cNvPr id="74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8191500" y="0"/>
            <a:ext cx="4552950" cy="7200900"/>
          </a:xfrm>
          <a:prstGeom prst="rect">
            <a:avLst/>
          </a:prstGeom>
        </p:spPr>
      </p:pic>
      <p:pic>
        <p:nvPicPr>
          <p:cNvPr id="743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8534400" y="1584103"/>
            <a:ext cx="1097185" cy="1097185"/>
          </a:xfrm>
          <a:prstGeom prst="rect">
            <a:avLst/>
          </a:prstGeom>
        </p:spPr>
      </p:pic>
      <p:sp>
        <p:nvSpPr>
          <p:cNvPr id="74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34400" y="3138488"/>
            <a:ext cx="39004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МІНДЕТТІ ТІРКЕУ</a:t>
            </a:r>
          </a:p>
        </p:txBody>
      </p:sp>
      <p:sp>
        <p:nvSpPr>
          <p:cNvPr id="747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34400" y="3833812"/>
            <a:ext cx="3900488" cy="17907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БАРЛЫҚ ДІНИ ҰЙЫМДАР МЕМЛЕКЕТТІК ТІРКЕУДЕН ӨТУІ ТИІС; ЗАҢСЫЗ МИССИОНЕРЛІККЕ ТЫЙЫМ САЛЫНАДЫ.</a:t>
            </a:r>
          </a:p>
        </p:txBody>
      </p:sp>
      <p:pic>
        <p:nvPicPr>
          <p:cNvPr id="74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8534400" y="3652838"/>
            <a:ext cx="1162050" cy="28575"/>
          </a:xfrm>
          <a:prstGeom prst="rect">
            <a:avLst/>
          </a:prstGeom>
        </p:spPr>
      </p:pic>
      <p:pic>
        <p:nvPicPr>
          <p:cNvPr id="751" name="shape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8534400" y="3652838"/>
            <a:ext cx="762000" cy="28575"/>
          </a:xfrm>
          <a:prstGeom prst="rect">
            <a:avLst/>
          </a:prstGeom>
        </p:spPr>
      </p:pic>
      <p:pic>
        <p:nvPicPr>
          <p:cNvPr id="75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2934950" y="3086100"/>
            <a:ext cx="4552950" cy="7200900"/>
          </a:xfrm>
          <a:prstGeom prst="rect">
            <a:avLst/>
          </a:prstGeom>
        </p:spPr>
      </p:pic>
      <p:pic>
        <p:nvPicPr>
          <p:cNvPr id="755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  <a:extLst>
              <a:ext uri="{632A7694-D7BE-4222-8B82-E790D1274A21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3277850" y="4671155"/>
            <a:ext cx="1097185" cy="1097185"/>
          </a:xfrm>
          <a:prstGeom prst="rect">
            <a:avLst/>
          </a:prstGeom>
        </p:spPr>
      </p:pic>
      <p:sp>
        <p:nvSpPr>
          <p:cNvPr id="75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77850" y="6225445"/>
            <a:ext cx="39004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ӘДЕБИЕТТЕРДІ БАҚЫЛАУ</a:t>
            </a:r>
          </a:p>
        </p:txBody>
      </p:sp>
      <p:sp>
        <p:nvSpPr>
          <p:cNvPr id="759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77850" y="6920770"/>
            <a:ext cx="3900488" cy="1438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ДІНИ ӘДЕБИЕТТЕР ТЕК АРНАЙЫ БЕЛГІЛЕНГЕН ОРЫНДАРДА ЖӘНЕ САРАПТАМАДАН КЕЙІН ҒАНА ТАРАТЫЛУЫ КЕРЕК.</a:t>
            </a:r>
          </a:p>
        </p:txBody>
      </p:sp>
      <p:pic>
        <p:nvPicPr>
          <p:cNvPr id="76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3277850" y="6739795"/>
            <a:ext cx="1162050" cy="28575"/>
          </a:xfrm>
          <a:prstGeom prst="rect">
            <a:avLst/>
          </a:prstGeom>
        </p:spPr>
      </p:pic>
      <p:pic>
        <p:nvPicPr>
          <p:cNvPr id="763" name="shape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3277850" y="6739795"/>
            <a:ext cx="762000" cy="2857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1DC279-B3EE-889D-F0F5-ADE0D594B0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59" y="6496199"/>
            <a:ext cx="3247041" cy="271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0">
        <p14:flip dir="r"/>
      </p:transition>
    </mc:Choice>
    <mc:Fallback xmlns="">
      <p:transition spd="slow" advTm="3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6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7267724"/>
            <a:ext cx="2286000" cy="3019276"/>
          </a:xfrm>
          <a:prstGeom prst="rect">
            <a:avLst/>
          </a:prstGeom>
        </p:spPr>
      </p:pic>
      <p:pic>
        <p:nvPicPr>
          <p:cNvPr id="76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7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91500" y="723900"/>
            <a:ext cx="93678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Терроризм құрбандары (Статистика)</a:t>
            </a:r>
          </a:p>
        </p:txBody>
      </p:sp>
      <p:pic>
        <p:nvPicPr>
          <p:cNvPr id="772" name="c6aa9dea-a0a0-4b96-a57a-5dcb4047050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0"/>
            <a:ext cx="8191500" cy="10287000"/>
          </a:xfrm>
          <a:prstGeom prst="rect">
            <a:avLst/>
          </a:prstGeom>
        </p:spPr>
      </p:pic>
      <p:pic>
        <p:nvPicPr>
          <p:cNvPr id="7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2705100" y="2324100"/>
            <a:ext cx="14820900" cy="7239000"/>
          </a:xfrm>
          <a:prstGeom prst="rect">
            <a:avLst/>
          </a:prstGeom>
        </p:spPr>
      </p:pic>
      <p:sp>
        <p:nvSpPr>
          <p:cNvPr id="776" name="Enter Y Axis Label-46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 rot="-5400000">
            <a:off x="3390900" y="5600700"/>
            <a:ext cx="5938838" cy="285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dirty="0">
                <a:solidFill>
                  <a:srgbClr val="4C4C4F">
                    <a:alpha val="100000"/>
                  </a:srgbClr>
                </a:solidFill>
                <a:latin typeface="Lexend Medium" panose="00000700000000000000" pitchFamily="2" charset="0"/>
              </a:rPr>
              <a:t>Адам саны 106</a:t>
            </a:r>
          </a:p>
        </p:txBody>
      </p:sp>
      <p:sp>
        <p:nvSpPr>
          <p:cNvPr id="777" name="-48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29400" y="2981325"/>
            <a:ext cx="261938" cy="1181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268"/>
              </a:lnSpc>
            </a:pPr>
            <a:r>
              <a:rPr lang="en-US" sz="1350" spc="-3" dirty="0">
                <a:solidFill>
                  <a:srgbClr val="4C4C4F">
                    <a:alpha val="100000"/>
                  </a:srgbClr>
                </a:solidFill>
                <a:latin typeface="Inter" panose="00000700000000000000" pitchFamily="2" charset="0"/>
              </a:rPr>
              <a:t>77</a:t>
            </a:r>
          </a:p>
        </p:txBody>
      </p:sp>
      <p:sp>
        <p:nvSpPr>
          <p:cNvPr id="778" name="-45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29400" y="4150519"/>
            <a:ext cx="261938" cy="1181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268"/>
              </a:lnSpc>
            </a:pPr>
            <a:r>
              <a:rPr lang="en-US" sz="1350" spc="-3" dirty="0">
                <a:solidFill>
                  <a:srgbClr val="4C4C4F">
                    <a:alpha val="100000"/>
                  </a:srgbClr>
                </a:solidFill>
                <a:latin typeface="Inter" panose="00000700000000000000" pitchFamily="2" charset="0"/>
              </a:rPr>
              <a:t>58</a:t>
            </a:r>
          </a:p>
        </p:txBody>
      </p:sp>
      <p:sp>
        <p:nvSpPr>
          <p:cNvPr id="779" name="-49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29400" y="5319712"/>
            <a:ext cx="261938" cy="1181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268"/>
              </a:lnSpc>
            </a:pPr>
            <a:r>
              <a:rPr lang="en-US" sz="1350" spc="-3" dirty="0">
                <a:solidFill>
                  <a:srgbClr val="4C4C4F">
                    <a:alpha val="100000"/>
                  </a:srgbClr>
                </a:solidFill>
                <a:latin typeface="Inter" panose="00000700000000000000" pitchFamily="2" charset="0"/>
              </a:rPr>
              <a:t>39</a:t>
            </a:r>
          </a:p>
        </p:txBody>
      </p:sp>
      <p:sp>
        <p:nvSpPr>
          <p:cNvPr id="780" name="-42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29400" y="6488906"/>
            <a:ext cx="261938" cy="1181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268"/>
              </a:lnSpc>
            </a:pPr>
            <a:r>
              <a:rPr lang="en-US" sz="1350" spc="-3" dirty="0">
                <a:solidFill>
                  <a:srgbClr val="4C4C4F">
                    <a:alpha val="100000"/>
                  </a:srgbClr>
                </a:solidFill>
                <a:latin typeface="Inter" panose="00000700000000000000" pitchFamily="2" charset="0"/>
              </a:rPr>
              <a:t>19</a:t>
            </a:r>
          </a:p>
        </p:txBody>
      </p:sp>
      <p:pic>
        <p:nvPicPr>
          <p:cNvPr id="7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048500" y="3086100"/>
            <a:ext cx="66675" cy="4676775"/>
          </a:xfrm>
          <a:prstGeom prst="rect">
            <a:avLst/>
          </a:prstGeom>
        </p:spPr>
      </p:pic>
      <p:pic>
        <p:nvPicPr>
          <p:cNvPr id="78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048500" y="7758112"/>
            <a:ext cx="7029450" cy="28575"/>
          </a:xfrm>
          <a:prstGeom prst="rect">
            <a:avLst/>
          </a:prstGeom>
        </p:spPr>
      </p:pic>
      <p:sp>
        <p:nvSpPr>
          <p:cNvPr id="783" name="Enter X Axis Label-43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280047" y="8648700"/>
            <a:ext cx="919162" cy="276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dirty="0">
                <a:solidFill>
                  <a:srgbClr val="4C4C4F">
                    <a:alpha val="100000"/>
                  </a:srgbClr>
                </a:solidFill>
                <a:latin typeface="Lexend Medium" panose="00000700000000000000" pitchFamily="2" charset="0"/>
              </a:rPr>
              <a:t>Санаттар</a:t>
            </a:r>
          </a:p>
        </p:txBody>
      </p:sp>
      <p:sp>
        <p:nvSpPr>
          <p:cNvPr id="784" name="Enter Label-476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296150" y="7944707"/>
            <a:ext cx="193833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1650" spc="-3" dirty="0">
                <a:solidFill>
                  <a:srgbClr val="131523">
                    <a:alpha val="100000"/>
                  </a:srgbClr>
                </a:solidFill>
                <a:latin typeface="Inter" panose="00000700000000000000" pitchFamily="2" charset="0"/>
              </a:rPr>
              <a:t>Террористер</a:t>
            </a:r>
          </a:p>
        </p:txBody>
      </p:sp>
      <p:pic>
        <p:nvPicPr>
          <p:cNvPr id="785" name="graphicmask-container 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  <a:extLst>
              <a:ext uri="{B403480D-EF6D-46C1-8794-90FC00F4EE8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l="-233" r="-233"/>
          <a:stretch/>
        </p:blipFill>
        <p:spPr>
          <a:xfrm>
            <a:off x="7277100" y="3115532"/>
            <a:ext cx="1866043" cy="4676775"/>
          </a:xfrm>
          <a:prstGeom prst="rect">
            <a:avLst/>
          </a:prstGeom>
        </p:spPr>
      </p:pic>
      <p:sp>
        <p:nvSpPr>
          <p:cNvPr id="786" name="-468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28444" y="2742343"/>
            <a:ext cx="33338" cy="2571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endParaRPr/>
          </a:p>
        </p:txBody>
      </p:sp>
      <p:sp>
        <p:nvSpPr>
          <p:cNvPr id="787" name="-489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28444" y="2742343"/>
            <a:ext cx="271462" cy="2571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1650" spc="-3" dirty="0">
                <a:solidFill>
                  <a:srgbClr val="131523">
                    <a:alpha val="100000"/>
                  </a:srgbClr>
                </a:solidFill>
                <a:latin typeface="Inter" panose="00000700000000000000" pitchFamily="2" charset="0"/>
              </a:rPr>
              <a:t>77</a:t>
            </a:r>
          </a:p>
        </p:txBody>
      </p:sp>
      <p:sp>
        <p:nvSpPr>
          <p:cNvPr id="788" name="-436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368856" y="2742343"/>
            <a:ext cx="33338" cy="2571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endParaRPr/>
          </a:p>
        </p:txBody>
      </p:sp>
      <p:sp>
        <p:nvSpPr>
          <p:cNvPr id="789" name="Enter Label-46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58350" y="7940230"/>
            <a:ext cx="1938338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1650" spc="-3" dirty="0">
                <a:solidFill>
                  <a:srgbClr val="131523">
                    <a:alpha val="100000"/>
                  </a:srgbClr>
                </a:solidFill>
                <a:latin typeface="Inter" panose="00000700000000000000" pitchFamily="2" charset="0"/>
              </a:rPr>
              <a:t>Құқық қорғау органдары</a:t>
            </a:r>
          </a:p>
        </p:txBody>
      </p:sp>
      <p:pic>
        <p:nvPicPr>
          <p:cNvPr id="790" name="graphicmask-container 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82C66F1E-9623-4E5E-A80A-752867E355DE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l="-233" r="-233"/>
          <a:stretch/>
        </p:blipFill>
        <p:spPr>
          <a:xfrm>
            <a:off x="9639300" y="6759130"/>
            <a:ext cx="1866043" cy="1028700"/>
          </a:xfrm>
          <a:prstGeom prst="rect">
            <a:avLst/>
          </a:prstGeom>
        </p:spPr>
      </p:pic>
      <p:sp>
        <p:nvSpPr>
          <p:cNvPr id="791" name="-40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509314" y="6385941"/>
            <a:ext cx="33338" cy="2571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endParaRPr/>
          </a:p>
        </p:txBody>
      </p:sp>
      <p:sp>
        <p:nvSpPr>
          <p:cNvPr id="792" name="-45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509314" y="6385941"/>
            <a:ext cx="233362" cy="2571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1650" spc="-3" dirty="0">
                <a:solidFill>
                  <a:srgbClr val="131523">
                    <a:alpha val="100000"/>
                  </a:srgbClr>
                </a:solidFill>
                <a:latin typeface="Inter" panose="00000700000000000000" pitchFamily="2" charset="0"/>
              </a:rPr>
              <a:t>17</a:t>
            </a:r>
          </a:p>
        </p:txBody>
      </p:sp>
      <p:sp>
        <p:nvSpPr>
          <p:cNvPr id="793" name="-49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712386" y="6385941"/>
            <a:ext cx="33338" cy="2571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endParaRPr/>
          </a:p>
        </p:txBody>
      </p:sp>
      <p:sp>
        <p:nvSpPr>
          <p:cNvPr id="794" name="Enter Label-48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020550" y="7943850"/>
            <a:ext cx="1938338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1650" spc="-3" dirty="0">
                <a:solidFill>
                  <a:srgbClr val="131523">
                    <a:alpha val="100000"/>
                  </a:srgbClr>
                </a:solidFill>
                <a:latin typeface="Inter" panose="00000700000000000000" pitchFamily="2" charset="0"/>
              </a:rPr>
              <a:t>Бейбіт тұрғындар</a:t>
            </a:r>
          </a:p>
        </p:txBody>
      </p:sp>
      <p:pic>
        <p:nvPicPr>
          <p:cNvPr id="795" name="graphicmask-container 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  <a:extLst>
              <a:ext uri="{18C53A47-F2BC-4D04-9DF7-0C85368F97B2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l="-233" r="-233"/>
          <a:stretch/>
        </p:blipFill>
        <p:spPr>
          <a:xfrm>
            <a:off x="12001500" y="7058025"/>
            <a:ext cx="1866043" cy="733425"/>
          </a:xfrm>
          <a:prstGeom prst="rect">
            <a:avLst/>
          </a:prstGeom>
        </p:spPr>
      </p:pic>
      <p:sp>
        <p:nvSpPr>
          <p:cNvPr id="796" name="-44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866942" y="6684740"/>
            <a:ext cx="33338" cy="2571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endParaRPr/>
          </a:p>
        </p:txBody>
      </p:sp>
      <p:sp>
        <p:nvSpPr>
          <p:cNvPr id="797" name="-43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866942" y="6684740"/>
            <a:ext cx="242888" cy="2571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lang="en-US" sz="1650" spc="-3" dirty="0">
                <a:solidFill>
                  <a:srgbClr val="131523">
                    <a:alpha val="100000"/>
                  </a:srgbClr>
                </a:solidFill>
                <a:latin typeface="Inter" panose="00000700000000000000" pitchFamily="2" charset="0"/>
              </a:rPr>
              <a:t>12</a:t>
            </a:r>
          </a:p>
        </p:txBody>
      </p:sp>
      <p:sp>
        <p:nvSpPr>
          <p:cNvPr id="798" name="-487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079158" y="6684740"/>
            <a:ext cx="33338" cy="2571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</a:pPr>
            <a:endParaRPr/>
          </a:p>
        </p:txBody>
      </p:sp>
      <p:sp>
        <p:nvSpPr>
          <p:cNvPr id="79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91500" y="1485900"/>
            <a:ext cx="93678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Тарихтың ащы сабақтары: Радикализмнің қоғамға тигізген зардабы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7EADCD-BCDE-2B75-9FF7-8CE2B6186DB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5126" y="2402027"/>
            <a:ext cx="3742490" cy="31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0">
        <p15:prstTrans prst="pageCurlDouble"/>
      </p:transition>
    </mc:Choice>
    <mc:Fallback xmlns="">
      <p:transition spd="slow" advTm="30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6640327" y="0"/>
            <a:ext cx="1647676" cy="2181225"/>
          </a:xfrm>
          <a:prstGeom prst="rect">
            <a:avLst/>
          </a:prstGeom>
        </p:spPr>
      </p:pic>
      <p:pic>
        <p:nvPicPr>
          <p:cNvPr id="805" name="a1032b65-a60c-4eaa-8683-873a21e0ebf7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6362700" cy="10287000"/>
          </a:xfrm>
          <a:prstGeom prst="rect">
            <a:avLst/>
          </a:prstGeom>
        </p:spPr>
      </p:pic>
      <p:pic>
        <p:nvPicPr>
          <p:cNvPr id="80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60000"/>
          </a:blip>
          <a:stretch/>
        </p:blipFill>
        <p:spPr>
          <a:xfrm>
            <a:off x="0" y="0"/>
            <a:ext cx="6362700" cy="10287000"/>
          </a:xfrm>
          <a:prstGeom prst="rect">
            <a:avLst/>
          </a:prstGeom>
        </p:spPr>
      </p:pic>
      <p:sp>
        <p:nvSpPr>
          <p:cNvPr id="80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725400" y="1295686"/>
            <a:ext cx="48339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Маусым 2011</a:t>
            </a:r>
          </a:p>
        </p:txBody>
      </p:sp>
      <p:sp>
        <p:nvSpPr>
          <p:cNvPr id="810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03708" y="1653730"/>
            <a:ext cx="4655630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Ақтөбе оқиғасы</a:t>
            </a:r>
          </a:p>
        </p:txBody>
      </p:sp>
      <p:pic>
        <p:nvPicPr>
          <p:cNvPr id="811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2725400" y="1796415"/>
            <a:ext cx="71140" cy="71140"/>
          </a:xfrm>
          <a:prstGeom prst="rect">
            <a:avLst/>
          </a:prstGeom>
        </p:spPr>
      </p:pic>
      <p:sp>
        <p:nvSpPr>
          <p:cNvPr id="812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03708" y="2010346"/>
            <a:ext cx="4655630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Қару-жарақ дүкендері мен Ұлттық ұлан бөлімдеріне жасалған алғашқы ірі шабуылдар.</a:t>
            </a:r>
          </a:p>
        </p:txBody>
      </p:sp>
      <p:pic>
        <p:nvPicPr>
          <p:cNvPr id="813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2725400" y="2153031"/>
            <a:ext cx="71140" cy="71140"/>
          </a:xfrm>
          <a:prstGeom prst="rect">
            <a:avLst/>
          </a:prstGeom>
        </p:spPr>
      </p:pic>
      <p:sp>
        <p:nvSpPr>
          <p:cNvPr id="814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162800" y="3384994"/>
            <a:ext cx="48339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Шілде 2011</a:t>
            </a:r>
          </a:p>
        </p:txBody>
      </p:sp>
      <p:sp>
        <p:nvSpPr>
          <p:cNvPr id="815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162800" y="3743039"/>
            <a:ext cx="4655630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Тараз жарылысы</a:t>
            </a:r>
          </a:p>
        </p:txBody>
      </p:sp>
      <p:pic>
        <p:nvPicPr>
          <p:cNvPr id="816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892153" y="3885628"/>
            <a:ext cx="71140" cy="71140"/>
          </a:xfrm>
          <a:prstGeom prst="rect">
            <a:avLst/>
          </a:prstGeom>
        </p:spPr>
      </p:pic>
      <p:sp>
        <p:nvSpPr>
          <p:cNvPr id="817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162800" y="4099655"/>
            <a:ext cx="4655630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Террорист-жанкештінің шабуылы нәтижесінде 7 адам қаза тапты.</a:t>
            </a:r>
          </a:p>
        </p:txBody>
      </p:sp>
      <p:pic>
        <p:nvPicPr>
          <p:cNvPr id="818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892153" y="4242244"/>
            <a:ext cx="71140" cy="71140"/>
          </a:xfrm>
          <a:prstGeom prst="rect">
            <a:avLst/>
          </a:prstGeom>
        </p:spPr>
      </p:pic>
      <p:sp>
        <p:nvSpPr>
          <p:cNvPr id="81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725400" y="5117592"/>
            <a:ext cx="48339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Маусым 2016</a:t>
            </a:r>
          </a:p>
        </p:txBody>
      </p:sp>
      <p:sp>
        <p:nvSpPr>
          <p:cNvPr id="820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03708" y="5475732"/>
            <a:ext cx="4655630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Ақтөбе шабуылы</a:t>
            </a:r>
          </a:p>
        </p:txBody>
      </p:sp>
      <p:pic>
        <p:nvPicPr>
          <p:cNvPr id="821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2725400" y="5618321"/>
            <a:ext cx="71140" cy="71140"/>
          </a:xfrm>
          <a:prstGeom prst="rect">
            <a:avLst/>
          </a:prstGeom>
        </p:spPr>
      </p:pic>
      <p:sp>
        <p:nvSpPr>
          <p:cNvPr id="822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03708" y="5832253"/>
            <a:ext cx="4655630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Радикалдар тобының қару-жарақ дүкені мен әскери бөлімге жасаған қарулы шабуылы.</a:t>
            </a:r>
          </a:p>
        </p:txBody>
      </p:sp>
      <p:pic>
        <p:nvPicPr>
          <p:cNvPr id="823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2725400" y="5974937"/>
            <a:ext cx="71140" cy="71140"/>
          </a:xfrm>
          <a:prstGeom prst="rect">
            <a:avLst/>
          </a:prstGeom>
        </p:spPr>
      </p:pic>
      <p:sp>
        <p:nvSpPr>
          <p:cNvPr id="824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162800" y="7206806"/>
            <a:ext cx="48339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Шілде 2016</a:t>
            </a:r>
          </a:p>
        </p:txBody>
      </p:sp>
      <p:sp>
        <p:nvSpPr>
          <p:cNvPr id="825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162800" y="7564946"/>
            <a:ext cx="4655630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Алматы шабуылы</a:t>
            </a:r>
          </a:p>
        </p:txBody>
      </p:sp>
      <p:pic>
        <p:nvPicPr>
          <p:cNvPr id="826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892153" y="7707535"/>
            <a:ext cx="71140" cy="71140"/>
          </a:xfrm>
          <a:prstGeom prst="rect">
            <a:avLst/>
          </a:prstGeom>
        </p:spPr>
      </p:pic>
      <p:sp>
        <p:nvSpPr>
          <p:cNvPr id="827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162800" y="7921562"/>
            <a:ext cx="4655630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Полиция бөлімшесіне жасалған шабуыл, құқық қорғау органдарының қызметкерлері қаза тапты.</a:t>
            </a:r>
          </a:p>
        </p:txBody>
      </p:sp>
      <p:pic>
        <p:nvPicPr>
          <p:cNvPr id="828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892153" y="8064151"/>
            <a:ext cx="71140" cy="71140"/>
          </a:xfrm>
          <a:prstGeom prst="rect">
            <a:avLst/>
          </a:prstGeom>
        </p:spPr>
      </p:pic>
      <p:pic>
        <p:nvPicPr>
          <p:cNvPr id="82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2330112" y="1390650"/>
            <a:ext cx="28575" cy="5915025"/>
          </a:xfrm>
          <a:prstGeom prst="rect">
            <a:avLst/>
          </a:prstGeom>
        </p:spPr>
      </p:pic>
      <p:pic>
        <p:nvPicPr>
          <p:cNvPr id="8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2249150" y="1295400"/>
            <a:ext cx="190500" cy="219075"/>
          </a:xfrm>
          <a:prstGeom prst="rect">
            <a:avLst/>
          </a:prstGeom>
        </p:spPr>
      </p:pic>
      <p:pic>
        <p:nvPicPr>
          <p:cNvPr id="831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2277725" y="1376362"/>
            <a:ext cx="476250" cy="28575"/>
          </a:xfrm>
          <a:prstGeom prst="rect">
            <a:avLst/>
          </a:prstGeom>
        </p:spPr>
      </p:pic>
      <p:pic>
        <p:nvPicPr>
          <p:cNvPr id="83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2249150" y="3381375"/>
            <a:ext cx="190500" cy="219075"/>
          </a:xfrm>
          <a:prstGeom prst="rect">
            <a:avLst/>
          </a:prstGeom>
        </p:spPr>
      </p:pic>
      <p:pic>
        <p:nvPicPr>
          <p:cNvPr id="833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2277725" y="3462338"/>
            <a:ext cx="476250" cy="28575"/>
          </a:xfrm>
          <a:prstGeom prst="rect">
            <a:avLst/>
          </a:prstGeom>
        </p:spPr>
      </p:pic>
      <p:pic>
        <p:nvPicPr>
          <p:cNvPr id="83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2249150" y="5114925"/>
            <a:ext cx="190500" cy="219075"/>
          </a:xfrm>
          <a:prstGeom prst="rect">
            <a:avLst/>
          </a:prstGeom>
        </p:spPr>
      </p:pic>
      <p:pic>
        <p:nvPicPr>
          <p:cNvPr id="835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2277725" y="5195888"/>
            <a:ext cx="476250" cy="28575"/>
          </a:xfrm>
          <a:prstGeom prst="rect">
            <a:avLst/>
          </a:prstGeom>
        </p:spPr>
      </p:pic>
      <p:pic>
        <p:nvPicPr>
          <p:cNvPr id="8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2249150" y="7210425"/>
            <a:ext cx="190500" cy="219075"/>
          </a:xfrm>
          <a:prstGeom prst="rect">
            <a:avLst/>
          </a:prstGeom>
        </p:spPr>
      </p:pic>
      <p:pic>
        <p:nvPicPr>
          <p:cNvPr id="837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2277725" y="7291388"/>
            <a:ext cx="476250" cy="28575"/>
          </a:xfrm>
          <a:prstGeom prst="rect">
            <a:avLst/>
          </a:prstGeom>
        </p:spPr>
      </p:pic>
      <p:sp>
        <p:nvSpPr>
          <p:cNvPr id="83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3738848"/>
            <a:ext cx="4833938" cy="1943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Қазақстандағы қайғылы оқиғалар хроникасы</a:t>
            </a:r>
          </a:p>
        </p:txBody>
      </p:sp>
      <p:sp>
        <p:nvSpPr>
          <p:cNvPr id="84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791200"/>
            <a:ext cx="48339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Елімізде орын алған ірі террористік шабуылдар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2D096B-EBB8-74B3-EB89-EF25FD0E85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413" y="336702"/>
            <a:ext cx="3548214" cy="284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0">
        <p14:shred/>
      </p:transition>
    </mc:Choice>
    <mc:Fallback xmlns="">
      <p:transition spd="slow" advTm="30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4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6640327" y="0"/>
            <a:ext cx="1647676" cy="2181225"/>
          </a:xfrm>
          <a:prstGeom prst="rect">
            <a:avLst/>
          </a:prstGeom>
        </p:spPr>
      </p:pic>
      <p:pic>
        <p:nvPicPr>
          <p:cNvPr id="846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D5A93F05-F0C9-40B5-8BFD-EB219375601D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0" y="2324100"/>
            <a:ext cx="17991687" cy="7239000"/>
          </a:xfrm>
          <a:prstGeom prst="rect">
            <a:avLst/>
          </a:prstGeom>
        </p:spPr>
      </p:pic>
      <p:sp>
        <p:nvSpPr>
          <p:cNvPr id="847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257550" y="2826258"/>
            <a:ext cx="144732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Дереккөзді тексеру</a:t>
            </a:r>
          </a:p>
        </p:txBody>
      </p:sp>
      <p:sp>
        <p:nvSpPr>
          <p:cNvPr id="849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257550" y="3184303"/>
            <a:ext cx="144732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Ақпараттың қайдан келгенін және оның ресми мәртебесін анықтау.</a:t>
            </a:r>
          </a:p>
        </p:txBody>
      </p:sp>
      <p:sp>
        <p:nvSpPr>
          <p:cNvPr id="851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504182" y="4676299"/>
            <a:ext cx="132254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Манипуляцияны іздеу</a:t>
            </a:r>
          </a:p>
        </p:txBody>
      </p:sp>
      <p:sp>
        <p:nvSpPr>
          <p:cNvPr id="853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504182" y="5034439"/>
            <a:ext cx="1322546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Эмоцияға бағытталған шақырулар мен контекстен жұлынып алынған сөздерді табу.</a:t>
            </a:r>
          </a:p>
        </p:txBody>
      </p:sp>
      <p:sp>
        <p:nvSpPr>
          <p:cNvPr id="855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740908" y="6486049"/>
            <a:ext cx="119872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Сарапшыға жүгіну</a:t>
            </a:r>
          </a:p>
        </p:txBody>
      </p:sp>
      <p:sp>
        <p:nvSpPr>
          <p:cNvPr id="857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740908" y="6844189"/>
            <a:ext cx="11987212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Күмәнді діни мәселелер бойынша ресми дінтанушылармен кеңесу.</a:t>
            </a:r>
          </a:p>
        </p:txBody>
      </p:sp>
      <p:sp>
        <p:nvSpPr>
          <p:cNvPr id="859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987635" y="8345996"/>
            <a:ext cx="107394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Шешім қабылдау</a:t>
            </a:r>
          </a:p>
        </p:txBody>
      </p:sp>
      <p:sp>
        <p:nvSpPr>
          <p:cNvPr id="861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987635" y="8704040"/>
            <a:ext cx="107394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Күмәнді ақпаратты таратпау және одан біржола бас тарту.</a:t>
            </a:r>
          </a:p>
        </p:txBody>
      </p:sp>
      <p:sp>
        <p:nvSpPr>
          <p:cNvPr id="86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32540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Алдын алу: Сын тұрғысынан ойлау</a:t>
            </a:r>
          </a:p>
        </p:txBody>
      </p:sp>
      <p:sp>
        <p:nvSpPr>
          <p:cNvPr id="865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485900"/>
            <a:ext cx="132540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Ақпаратты сүзгіден өткізу — радикалды ықпалдан қорғанудың басты жолы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A617AFB-E43F-107C-BC20-D16BF7174F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4352" y="6582131"/>
            <a:ext cx="3295028" cy="312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p:transition spd="slow" advTm="30000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7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647825" cy="2181225"/>
          </a:xfrm>
          <a:prstGeom prst="rect">
            <a:avLst/>
          </a:prstGeom>
        </p:spPr>
      </p:pic>
      <p:pic>
        <p:nvPicPr>
          <p:cNvPr id="87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6954948" y="8897094"/>
            <a:ext cx="1333053" cy="1389906"/>
          </a:xfrm>
          <a:prstGeom prst="rect">
            <a:avLst/>
          </a:prstGeom>
        </p:spPr>
      </p:pic>
      <p:pic>
        <p:nvPicPr>
          <p:cNvPr id="87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4624197" y="3619500"/>
            <a:ext cx="1371600" cy="1390650"/>
          </a:xfrm>
          <a:prstGeom prst="rect">
            <a:avLst/>
          </a:prstGeom>
        </p:spPr>
      </p:pic>
      <p:pic>
        <p:nvPicPr>
          <p:cNvPr id="8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4643247" y="3638550"/>
            <a:ext cx="266700" cy="266700"/>
          </a:xfrm>
          <a:prstGeom prst="rect">
            <a:avLst/>
          </a:prstGeom>
        </p:spPr>
      </p:pic>
      <p:pic>
        <p:nvPicPr>
          <p:cNvPr id="876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43BA79B2-D7CA-4665-B424-B2B662E29F3A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4909947" y="3905250"/>
            <a:ext cx="800100" cy="800100"/>
          </a:xfrm>
          <a:prstGeom prst="rect">
            <a:avLst/>
          </a:prstGeom>
        </p:spPr>
      </p:pic>
      <p:sp>
        <p:nvSpPr>
          <p:cNvPr id="878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178582" y="3789426"/>
            <a:ext cx="4900612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Сенсациялық тақырыптар мен бұрмаланған діни мәтіндерді ажырата білу.</a:t>
            </a:r>
          </a:p>
        </p:txBody>
      </p:sp>
      <p:sp>
        <p:nvSpPr>
          <p:cNvPr id="880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78185" y="4145280"/>
            <a:ext cx="29956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Фейк жаңалықтарды тану</a:t>
            </a:r>
          </a:p>
        </p:txBody>
      </p:sp>
      <p:pic>
        <p:nvPicPr>
          <p:cNvPr id="88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2000" y="4038600"/>
            <a:ext cx="533400" cy="533400"/>
          </a:xfrm>
          <a:prstGeom prst="rect">
            <a:avLst/>
          </a:prstGeom>
        </p:spPr>
      </p:pic>
      <p:sp>
        <p:nvSpPr>
          <p:cNvPr id="884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5631" y="4095178"/>
            <a:ext cx="376238" cy="428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308"/>
              </a:lnSpc>
            </a:pPr>
            <a:r>
              <a:rPr lang="en-US" sz="2205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01</a:t>
            </a:r>
          </a:p>
        </p:txBody>
      </p:sp>
      <p:pic>
        <p:nvPicPr>
          <p:cNvPr id="88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4623244" y="5295900"/>
            <a:ext cx="1371600" cy="1390650"/>
          </a:xfrm>
          <a:prstGeom prst="rect">
            <a:avLst/>
          </a:prstGeom>
        </p:spPr>
      </p:pic>
      <p:pic>
        <p:nvPicPr>
          <p:cNvPr id="8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4642294" y="5314950"/>
            <a:ext cx="266700" cy="266700"/>
          </a:xfrm>
          <a:prstGeom prst="rect">
            <a:avLst/>
          </a:prstGeom>
        </p:spPr>
      </p:pic>
      <p:pic>
        <p:nvPicPr>
          <p:cNvPr id="890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  <a:extLst>
              <a:ext uri="{7B413C80-4B85-4663-990A-8E03F23EED1A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4908994" y="5581650"/>
            <a:ext cx="800100" cy="800100"/>
          </a:xfrm>
          <a:prstGeom prst="rect">
            <a:avLst/>
          </a:prstGeom>
        </p:spPr>
      </p:pic>
      <p:sp>
        <p:nvSpPr>
          <p:cNvPr id="892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177534" y="5644134"/>
            <a:ext cx="490061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Күмәнді чаттардан шығу және әлеуметтік желідегі «достарды» мұқият іріктеу.</a:t>
            </a:r>
          </a:p>
        </p:txBody>
      </p:sp>
      <p:sp>
        <p:nvSpPr>
          <p:cNvPr id="894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78185" y="5821680"/>
            <a:ext cx="29956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Ақпараттық гигиена</a:t>
            </a:r>
          </a:p>
        </p:txBody>
      </p:sp>
      <p:pic>
        <p:nvPicPr>
          <p:cNvPr id="89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762000" y="5715000"/>
            <a:ext cx="533400" cy="533400"/>
          </a:xfrm>
          <a:prstGeom prst="rect">
            <a:avLst/>
          </a:prstGeom>
        </p:spPr>
      </p:pic>
      <p:sp>
        <p:nvSpPr>
          <p:cNvPr id="898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57440" y="5771578"/>
            <a:ext cx="376238" cy="428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308"/>
              </a:lnSpc>
            </a:pPr>
            <a:r>
              <a:rPr lang="en-US" sz="2205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02</a:t>
            </a:r>
          </a:p>
        </p:txBody>
      </p:sp>
      <p:sp>
        <p:nvSpPr>
          <p:cNvPr id="90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849100" y="4076700"/>
            <a:ext cx="567213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5040"/>
              </a:lnSpc>
            </a:pPr>
            <a:r>
              <a:rPr lang="en-US" sz="42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Медиасауаттылық дағдылары</a:t>
            </a:r>
          </a:p>
        </p:txBody>
      </p:sp>
      <p:sp>
        <p:nvSpPr>
          <p:cNvPr id="902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849100" y="5448300"/>
            <a:ext cx="56721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Жалған жаңалықтар мен үгіт-насихатты тану өнері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66BF2F-7B65-0933-E070-72FCB4D070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0981" y="606809"/>
            <a:ext cx="3780493" cy="269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0">
        <p14:flythrough/>
      </p:transition>
    </mc:Choice>
    <mc:Fallback xmlns="">
      <p:transition spd="slow" advTm="30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0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2439650" cy="10287000"/>
          </a:xfrm>
          <a:prstGeom prst="rect">
            <a:avLst/>
          </a:prstGeom>
        </p:spPr>
      </p:pic>
      <p:sp>
        <p:nvSpPr>
          <p:cNvPr id="90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85800" y="4076700"/>
            <a:ext cx="479583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Цифрлық қауіпсіздік ережелері</a:t>
            </a:r>
          </a:p>
        </p:txBody>
      </p:sp>
      <p:sp>
        <p:nvSpPr>
          <p:cNvPr id="91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85800" y="5448300"/>
            <a:ext cx="47958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Жеке деректерді қорғау және желідегі қауіпсіз мінез-құлық</a:t>
            </a:r>
          </a:p>
        </p:txBody>
      </p:sp>
      <p:pic>
        <p:nvPicPr>
          <p:cNvPr id="912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F1A5291F-DC43-4C88-9541-32528A93072F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5897910" y="762000"/>
            <a:ext cx="4396248" cy="8762991"/>
          </a:xfrm>
          <a:prstGeom prst="rect">
            <a:avLst/>
          </a:prstGeom>
        </p:spPr>
      </p:pic>
      <p:sp>
        <p:nvSpPr>
          <p:cNvPr id="914" name="imageNode0">
            <a:extLst>
              <a:ext uri="{FF2B5EF4-FFF2-40B4-BE49-F238E27FC236}">
                <a16:creationId xmlns:a16="http://schemas.microsoft.com/office/drawing/2014/main" id="{10EDD564-373E-4917-F27F-5E79DA8114FF}"/>
              </a:ext>
            </a:extLst>
          </p:cNvPr>
          <p:cNvSpPr/>
          <p:nvPr/>
        </p:nvSpPr>
        <p:spPr>
          <a:xfrm>
            <a:off x="6148239" y="953542"/>
            <a:ext cx="3894662" cy="8379425"/>
          </a:xfrm>
          <a:custGeom>
            <a:avLst/>
            <a:gdLst>
              <a:gd name="connsiteX0" fmla="*/ 2049965 w 2514969"/>
              <a:gd name="connsiteY0" fmla="*/ 5410280 h 5410360"/>
              <a:gd name="connsiteX1" fmla="*/ 313558 w 2514969"/>
              <a:gd name="connsiteY1" fmla="*/ 5410280 h 5410360"/>
              <a:gd name="connsiteX2" fmla="*/ 190685 w 2514969"/>
              <a:gd name="connsiteY2" fmla="*/ 5391230 h 5410360"/>
              <a:gd name="connsiteX3" fmla="*/ 8758 w 2514969"/>
              <a:gd name="connsiteY3" fmla="*/ 5175012 h 5410360"/>
              <a:gd name="connsiteX4" fmla="*/ 185 w 2514969"/>
              <a:gd name="connsiteY4" fmla="*/ 5053093 h 5410360"/>
              <a:gd name="connsiteX5" fmla="*/ 185 w 2514969"/>
              <a:gd name="connsiteY5" fmla="*/ 325835 h 5410360"/>
              <a:gd name="connsiteX6" fmla="*/ 1138 w 2514969"/>
              <a:gd name="connsiteY6" fmla="*/ 320120 h 5410360"/>
              <a:gd name="connsiteX7" fmla="*/ 8758 w 2514969"/>
              <a:gd name="connsiteY7" fmla="*/ 236300 h 5410360"/>
              <a:gd name="connsiteX8" fmla="*/ 190685 w 2514969"/>
              <a:gd name="connsiteY8" fmla="*/ 20082 h 5410360"/>
              <a:gd name="connsiteX9" fmla="*/ 313558 w 2514969"/>
              <a:gd name="connsiteY9" fmla="*/ 1032 h 5410360"/>
              <a:gd name="connsiteX10" fmla="*/ 551683 w 2514969"/>
              <a:gd name="connsiteY10" fmla="*/ 1032 h 5410360"/>
              <a:gd name="connsiteX11" fmla="*/ 614548 w 2514969"/>
              <a:gd name="connsiteY11" fmla="*/ 61992 h 5410360"/>
              <a:gd name="connsiteX12" fmla="*/ 615500 w 2514969"/>
              <a:gd name="connsiteY12" fmla="*/ 73422 h 5410360"/>
              <a:gd name="connsiteX13" fmla="*/ 618358 w 2514969"/>
              <a:gd name="connsiteY13" fmla="*/ 105807 h 5410360"/>
              <a:gd name="connsiteX14" fmla="*/ 711703 w 2514969"/>
              <a:gd name="connsiteY14" fmla="*/ 202010 h 5410360"/>
              <a:gd name="connsiteX15" fmla="*/ 744088 w 2514969"/>
              <a:gd name="connsiteY15" fmla="*/ 205820 h 5410360"/>
              <a:gd name="connsiteX16" fmla="*/ 1771835 w 2514969"/>
              <a:gd name="connsiteY16" fmla="*/ 205820 h 5410360"/>
              <a:gd name="connsiteX17" fmla="*/ 1803268 w 2514969"/>
              <a:gd name="connsiteY17" fmla="*/ 202010 h 5410360"/>
              <a:gd name="connsiteX18" fmla="*/ 1896613 w 2514969"/>
              <a:gd name="connsiteY18" fmla="*/ 104855 h 5410360"/>
              <a:gd name="connsiteX19" fmla="*/ 1899470 w 2514969"/>
              <a:gd name="connsiteY19" fmla="*/ 72470 h 5410360"/>
              <a:gd name="connsiteX20" fmla="*/ 1900423 w 2514969"/>
              <a:gd name="connsiteY20" fmla="*/ 61040 h 5410360"/>
              <a:gd name="connsiteX21" fmla="*/ 1963288 w 2514969"/>
              <a:gd name="connsiteY21" fmla="*/ 80 h 5410360"/>
              <a:gd name="connsiteX22" fmla="*/ 2201413 w 2514969"/>
              <a:gd name="connsiteY22" fmla="*/ 80 h 5410360"/>
              <a:gd name="connsiteX23" fmla="*/ 2324285 w 2514969"/>
              <a:gd name="connsiteY23" fmla="*/ 19130 h 5410360"/>
              <a:gd name="connsiteX24" fmla="*/ 2506213 w 2514969"/>
              <a:gd name="connsiteY24" fmla="*/ 235347 h 5410360"/>
              <a:gd name="connsiteX25" fmla="*/ 2513833 w 2514969"/>
              <a:gd name="connsiteY25" fmla="*/ 319167 h 5410360"/>
              <a:gd name="connsiteX26" fmla="*/ 2514785 w 2514969"/>
              <a:gd name="connsiteY26" fmla="*/ 324882 h 5410360"/>
              <a:gd name="connsiteX27" fmla="*/ 2514785 w 2514969"/>
              <a:gd name="connsiteY27" fmla="*/ 5052140 h 5410360"/>
              <a:gd name="connsiteX28" fmla="*/ 2506213 w 2514969"/>
              <a:gd name="connsiteY28" fmla="*/ 5174060 h 5410360"/>
              <a:gd name="connsiteX29" fmla="*/ 2324285 w 2514969"/>
              <a:gd name="connsiteY29" fmla="*/ 5390278 h 5410360"/>
              <a:gd name="connsiteX30" fmla="*/ 2201413 w 2514969"/>
              <a:gd name="connsiteY30" fmla="*/ 5409328 h 5410360"/>
              <a:gd name="connsiteX31" fmla="*/ 2049965 w 2514969"/>
              <a:gd name="connsiteY31" fmla="*/ 5409328 h 541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514969" h="5410360">
                <a:moveTo>
                  <a:pt x="2049965" y="5410280"/>
                </a:moveTo>
                <a:lnTo>
                  <a:pt x="313558" y="5410280"/>
                </a:lnTo>
                <a:cubicBezTo>
                  <a:pt x="271801" y="5411166"/>
                  <a:pt x="230214" y="5404718"/>
                  <a:pt x="190685" y="5391230"/>
                </a:cubicBezTo>
                <a:cubicBezTo>
                  <a:pt x="91625" y="5353130"/>
                  <a:pt x="30665" y="5280740"/>
                  <a:pt x="8758" y="5175012"/>
                </a:cubicBezTo>
                <a:cubicBezTo>
                  <a:pt x="2081" y="5134731"/>
                  <a:pt x="-789" y="5093907"/>
                  <a:pt x="185" y="5053093"/>
                </a:cubicBezTo>
                <a:lnTo>
                  <a:pt x="185" y="325835"/>
                </a:lnTo>
                <a:cubicBezTo>
                  <a:pt x="46" y="323881"/>
                  <a:pt x="373" y="321923"/>
                  <a:pt x="1138" y="320120"/>
                </a:cubicBezTo>
                <a:cubicBezTo>
                  <a:pt x="1267" y="292013"/>
                  <a:pt x="3816" y="263969"/>
                  <a:pt x="8758" y="236300"/>
                </a:cubicBezTo>
                <a:cubicBezTo>
                  <a:pt x="30665" y="130572"/>
                  <a:pt x="91625" y="58182"/>
                  <a:pt x="190685" y="20082"/>
                </a:cubicBezTo>
                <a:cubicBezTo>
                  <a:pt x="230214" y="6598"/>
                  <a:pt x="271801" y="149"/>
                  <a:pt x="313558" y="1032"/>
                </a:cubicBezTo>
                <a:lnTo>
                  <a:pt x="551683" y="1032"/>
                </a:lnTo>
                <a:cubicBezTo>
                  <a:pt x="585672" y="1017"/>
                  <a:pt x="613518" y="28020"/>
                  <a:pt x="614548" y="61992"/>
                </a:cubicBezTo>
                <a:cubicBezTo>
                  <a:pt x="614395" y="65827"/>
                  <a:pt x="614715" y="69666"/>
                  <a:pt x="615500" y="73422"/>
                </a:cubicBezTo>
                <a:lnTo>
                  <a:pt x="618358" y="105807"/>
                </a:lnTo>
                <a:cubicBezTo>
                  <a:pt x="625707" y="154532"/>
                  <a:pt x="663222" y="193194"/>
                  <a:pt x="711703" y="202010"/>
                </a:cubicBezTo>
                <a:cubicBezTo>
                  <a:pt x="722358" y="204273"/>
                  <a:pt x="733199" y="205548"/>
                  <a:pt x="744088" y="205820"/>
                </a:cubicBezTo>
                <a:lnTo>
                  <a:pt x="1771835" y="205820"/>
                </a:lnTo>
                <a:cubicBezTo>
                  <a:pt x="1782408" y="205490"/>
                  <a:pt x="1792924" y="204216"/>
                  <a:pt x="1803268" y="202010"/>
                </a:cubicBezTo>
                <a:cubicBezTo>
                  <a:pt x="1852045" y="193077"/>
                  <a:pt x="1889641" y="153949"/>
                  <a:pt x="1896613" y="104855"/>
                </a:cubicBezTo>
                <a:lnTo>
                  <a:pt x="1899470" y="72470"/>
                </a:lnTo>
                <a:cubicBezTo>
                  <a:pt x="1900261" y="68713"/>
                  <a:pt x="1900575" y="64875"/>
                  <a:pt x="1900423" y="61040"/>
                </a:cubicBezTo>
                <a:cubicBezTo>
                  <a:pt x="1901452" y="27067"/>
                  <a:pt x="1929303" y="65"/>
                  <a:pt x="1963288" y="80"/>
                </a:cubicBezTo>
                <a:lnTo>
                  <a:pt x="2201413" y="80"/>
                </a:lnTo>
                <a:cubicBezTo>
                  <a:pt x="2243170" y="-803"/>
                  <a:pt x="2284757" y="5645"/>
                  <a:pt x="2324285" y="19130"/>
                </a:cubicBezTo>
                <a:cubicBezTo>
                  <a:pt x="2423345" y="57230"/>
                  <a:pt x="2484305" y="129620"/>
                  <a:pt x="2506213" y="235347"/>
                </a:cubicBezTo>
                <a:cubicBezTo>
                  <a:pt x="2511156" y="263017"/>
                  <a:pt x="2513699" y="291060"/>
                  <a:pt x="2513833" y="319167"/>
                </a:cubicBezTo>
                <a:cubicBezTo>
                  <a:pt x="2514595" y="320970"/>
                  <a:pt x="2514928" y="322929"/>
                  <a:pt x="2514785" y="324882"/>
                </a:cubicBezTo>
                <a:lnTo>
                  <a:pt x="2514785" y="5052140"/>
                </a:lnTo>
                <a:cubicBezTo>
                  <a:pt x="2515757" y="5092955"/>
                  <a:pt x="2512890" y="5133779"/>
                  <a:pt x="2506213" y="5174060"/>
                </a:cubicBezTo>
                <a:cubicBezTo>
                  <a:pt x="2484305" y="5279787"/>
                  <a:pt x="2423345" y="5352178"/>
                  <a:pt x="2324285" y="5390278"/>
                </a:cubicBezTo>
                <a:cubicBezTo>
                  <a:pt x="2284757" y="5403765"/>
                  <a:pt x="2243170" y="5410213"/>
                  <a:pt x="2201413" y="5409328"/>
                </a:cubicBezTo>
                <a:lnTo>
                  <a:pt x="2049965" y="5409328"/>
                </a:lnTo>
                <a:close/>
              </a:path>
            </a:pathLst>
          </a:custGeom>
          <a:blipFill rotWithShape="1">
            <a:blip r:embed="rId5">
              <a:alphaModFix/>
            </a:blip>
            <a:srcRect/>
            <a:stretch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91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0934700" y="4360259"/>
            <a:ext cx="342900" cy="342900"/>
          </a:xfrm>
          <a:prstGeom prst="rect">
            <a:avLst/>
          </a:prstGeom>
        </p:spPr>
      </p:pic>
      <p:sp>
        <p:nvSpPr>
          <p:cNvPr id="918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994803" y="4396550"/>
            <a:ext cx="252412" cy="276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26"/>
              </a:lnSpc>
            </a:pPr>
            <a:r>
              <a:rPr lang="en-US" sz="1418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01</a:t>
            </a:r>
          </a:p>
        </p:txBody>
      </p:sp>
      <p:sp>
        <p:nvSpPr>
          <p:cNvPr id="920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506200" y="3996023"/>
            <a:ext cx="60531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Жеке деректерді жасыру</a:t>
            </a:r>
          </a:p>
        </p:txBody>
      </p:sp>
      <p:sp>
        <p:nvSpPr>
          <p:cNvPr id="922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506200" y="4354068"/>
            <a:ext cx="605313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Телефон нөмірі мен мекенжайды бейтаныс адамдарға және күмәнді платформаларға бермеу.</a:t>
            </a:r>
          </a:p>
        </p:txBody>
      </p:sp>
      <p:pic>
        <p:nvPicPr>
          <p:cNvPr id="92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0934700" y="5583841"/>
            <a:ext cx="342900" cy="342900"/>
          </a:xfrm>
          <a:prstGeom prst="rect">
            <a:avLst/>
          </a:prstGeom>
        </p:spPr>
      </p:pic>
      <p:sp>
        <p:nvSpPr>
          <p:cNvPr id="926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996041" y="5620226"/>
            <a:ext cx="252412" cy="276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26"/>
              </a:lnSpc>
            </a:pPr>
            <a:r>
              <a:rPr lang="en-US" sz="1418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02</a:t>
            </a:r>
          </a:p>
        </p:txBody>
      </p:sp>
      <p:sp>
        <p:nvSpPr>
          <p:cNvPr id="928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506200" y="5219700"/>
            <a:ext cx="60531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Арбау белгілерін тану</a:t>
            </a:r>
          </a:p>
        </p:txBody>
      </p:sp>
      <p:sp>
        <p:nvSpPr>
          <p:cNvPr id="930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506200" y="5577745"/>
            <a:ext cx="605313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Желідегі бейтаныс адамдардың «көмек ұсынуына» немесе «ерекше білім беруіне» сақ болу.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FC3F65E-24EB-743F-1B64-725941C611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5" y="560115"/>
            <a:ext cx="3700980" cy="323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0">
        <p14:ripple/>
      </p:transition>
    </mc:Choice>
    <mc:Fallback xmlns="">
      <p:transition spd="slow" advTm="3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6640327" y="0"/>
            <a:ext cx="1647676" cy="2181225"/>
          </a:xfrm>
          <a:prstGeom prst="rect">
            <a:avLst/>
          </a:prstGeom>
        </p:spPr>
      </p:pic>
      <p:pic>
        <p:nvPicPr>
          <p:cNvPr id="32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2000" y="3962400"/>
            <a:ext cx="342900" cy="342900"/>
          </a:xfrm>
          <a:prstGeom prst="rect">
            <a:avLst/>
          </a:prstGeom>
        </p:spPr>
      </p:pic>
      <p:sp>
        <p:nvSpPr>
          <p:cNvPr id="326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2103" y="3998690"/>
            <a:ext cx="252412" cy="276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26"/>
              </a:lnSpc>
            </a:pPr>
            <a:r>
              <a:rPr lang="en-US" sz="1418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01</a:t>
            </a:r>
          </a:p>
        </p:txBody>
      </p:sp>
      <p:sp>
        <p:nvSpPr>
          <p:cNvPr id="328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5399" y="3973830"/>
            <a:ext cx="3521299" cy="320601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Терминология мен негіздер</a:t>
            </a:r>
          </a:p>
        </p:txBody>
      </p:sp>
      <p:pic>
        <p:nvPicPr>
          <p:cNvPr id="3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2000" y="4486275"/>
            <a:ext cx="16764000" cy="19050"/>
          </a:xfrm>
          <a:prstGeom prst="rect">
            <a:avLst/>
          </a:prstGeom>
        </p:spPr>
      </p:pic>
      <p:pic>
        <p:nvPicPr>
          <p:cNvPr id="33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62000" y="4686300"/>
            <a:ext cx="342900" cy="342900"/>
          </a:xfrm>
          <a:prstGeom prst="rect">
            <a:avLst/>
          </a:prstGeom>
        </p:spPr>
      </p:pic>
      <p:sp>
        <p:nvSpPr>
          <p:cNvPr id="334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3341" y="4722590"/>
            <a:ext cx="252412" cy="276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26"/>
              </a:lnSpc>
            </a:pPr>
            <a:r>
              <a:rPr lang="en-US" sz="1418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02</a:t>
            </a:r>
          </a:p>
        </p:txBody>
      </p:sp>
      <p:sp>
        <p:nvSpPr>
          <p:cNvPr id="336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5399" y="4697730"/>
            <a:ext cx="3675845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Спорттың осал тұстары</a:t>
            </a:r>
          </a:p>
        </p:txBody>
      </p:sp>
      <p:pic>
        <p:nvPicPr>
          <p:cNvPr id="33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2000" y="5210175"/>
            <a:ext cx="16764000" cy="19050"/>
          </a:xfrm>
          <a:prstGeom prst="rect">
            <a:avLst/>
          </a:prstGeom>
        </p:spPr>
      </p:pic>
      <p:pic>
        <p:nvPicPr>
          <p:cNvPr id="34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62000" y="5410200"/>
            <a:ext cx="342900" cy="342900"/>
          </a:xfrm>
          <a:prstGeom prst="rect">
            <a:avLst/>
          </a:prstGeom>
        </p:spPr>
      </p:pic>
      <p:sp>
        <p:nvSpPr>
          <p:cNvPr id="342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9436" y="5446490"/>
            <a:ext cx="261938" cy="276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26"/>
              </a:lnSpc>
            </a:pPr>
            <a:r>
              <a:rPr lang="en-US" sz="1418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03</a:t>
            </a:r>
          </a:p>
        </p:txBody>
      </p:sp>
      <p:sp>
        <p:nvSpPr>
          <p:cNvPr id="34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5400" y="5421630"/>
            <a:ext cx="352129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Радикалдану белгілері</a:t>
            </a:r>
          </a:p>
        </p:txBody>
      </p:sp>
      <p:pic>
        <p:nvPicPr>
          <p:cNvPr id="34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2000" y="5934075"/>
            <a:ext cx="16764000" cy="19050"/>
          </a:xfrm>
          <a:prstGeom prst="rect">
            <a:avLst/>
          </a:prstGeom>
        </p:spPr>
      </p:pic>
      <p:pic>
        <p:nvPicPr>
          <p:cNvPr id="34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62000" y="6134100"/>
            <a:ext cx="342900" cy="342900"/>
          </a:xfrm>
          <a:prstGeom prst="rect">
            <a:avLst/>
          </a:prstGeom>
        </p:spPr>
      </p:pic>
      <p:sp>
        <p:nvSpPr>
          <p:cNvPr id="350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3054" y="6170390"/>
            <a:ext cx="271462" cy="276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26"/>
              </a:lnSpc>
            </a:pPr>
            <a:r>
              <a:rPr lang="en-US" sz="1418" b="1" dirty="0">
                <a:solidFill>
                  <a:srgbClr val="000000">
                    <a:alpha val="100000"/>
                  </a:srgbClr>
                </a:solidFill>
                <a:latin typeface="Lexend" panose="00000700000000000000" pitchFamily="2" charset="0"/>
              </a:rPr>
              <a:t>04</a:t>
            </a:r>
          </a:p>
        </p:txBody>
      </p:sp>
      <p:sp>
        <p:nvSpPr>
          <p:cNvPr id="352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5400" y="6145530"/>
            <a:ext cx="386902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Құқықтық жауапкершілік</a:t>
            </a:r>
          </a:p>
        </p:txBody>
      </p:sp>
      <p:pic>
        <p:nvPicPr>
          <p:cNvPr id="35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2000" y="6657975"/>
            <a:ext cx="16764000" cy="19050"/>
          </a:xfrm>
          <a:prstGeom prst="rect">
            <a:avLst/>
          </a:prstGeom>
        </p:spPr>
      </p:pic>
      <p:pic>
        <p:nvPicPr>
          <p:cNvPr id="35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762000" y="6858000"/>
            <a:ext cx="342900" cy="342900"/>
          </a:xfrm>
          <a:prstGeom prst="rect">
            <a:avLst/>
          </a:prstGeom>
        </p:spPr>
      </p:pic>
      <p:sp>
        <p:nvSpPr>
          <p:cNvPr id="358" name="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8960" y="6894290"/>
            <a:ext cx="261938" cy="276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26"/>
              </a:lnSpc>
            </a:pPr>
            <a:r>
              <a:rPr lang="en-US" sz="1418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05</a:t>
            </a:r>
          </a:p>
        </p:txBody>
      </p:sp>
      <p:sp>
        <p:nvSpPr>
          <p:cNvPr id="360" name="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5400" y="6869430"/>
            <a:ext cx="3675844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Тарихи контекст</a:t>
            </a:r>
          </a:p>
        </p:txBody>
      </p:sp>
      <p:pic>
        <p:nvPicPr>
          <p:cNvPr id="36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2000" y="7381875"/>
            <a:ext cx="16764000" cy="19050"/>
          </a:xfrm>
          <a:prstGeom prst="rect">
            <a:avLst/>
          </a:prstGeom>
        </p:spPr>
      </p:pic>
      <p:pic>
        <p:nvPicPr>
          <p:cNvPr id="36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762000" y="7581900"/>
            <a:ext cx="342900" cy="342900"/>
          </a:xfrm>
          <a:prstGeom prst="rect">
            <a:avLst/>
          </a:prstGeom>
        </p:spPr>
      </p:pic>
      <p:sp>
        <p:nvSpPr>
          <p:cNvPr id="366" name="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0484" y="7618190"/>
            <a:ext cx="261938" cy="276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26"/>
              </a:lnSpc>
            </a:pPr>
            <a:r>
              <a:rPr lang="en-US" sz="1418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06</a:t>
            </a:r>
          </a:p>
        </p:txBody>
      </p:sp>
      <p:sp>
        <p:nvSpPr>
          <p:cNvPr id="368" name="Primary Heading-5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5400" y="7593330"/>
            <a:ext cx="352129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Алдын алу құралдары</a:t>
            </a:r>
          </a:p>
        </p:txBody>
      </p:sp>
      <p:pic>
        <p:nvPicPr>
          <p:cNvPr id="37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2000" y="8105775"/>
            <a:ext cx="16764000" cy="19050"/>
          </a:xfrm>
          <a:prstGeom prst="rect">
            <a:avLst/>
          </a:prstGeom>
        </p:spPr>
      </p:pic>
      <p:sp>
        <p:nvSpPr>
          <p:cNvPr id="372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67973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Бүгінгі іс-шараның жоспары</a:t>
            </a:r>
          </a:p>
        </p:txBody>
      </p:sp>
      <p:sp>
        <p:nvSpPr>
          <p:cNvPr id="374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485900"/>
            <a:ext cx="167973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Біз экстремизмнің табиғатын, спорттағы қауіптерді және заң алдындағы жауапкершілікті жан-жақты талқылаймыз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9CBF9F-7A2E-CAAC-9175-473CE332D5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7548" y="556164"/>
            <a:ext cx="4059204" cy="371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5000">
        <p15:prstTrans prst="fallOver"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" grpId="0"/>
      <p:bldP spid="336" grpId="0"/>
      <p:bldP spid="344" grpId="0"/>
      <p:bldP spid="352" grpId="0"/>
      <p:bldP spid="360" grpId="0"/>
      <p:bldP spid="36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6218015" y="0"/>
            <a:ext cx="12068175" cy="10287000"/>
          </a:xfrm>
          <a:prstGeom prst="rect">
            <a:avLst/>
          </a:prstGeom>
        </p:spPr>
      </p:pic>
      <p:pic>
        <p:nvPicPr>
          <p:cNvPr id="9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5239105" y="5534025"/>
            <a:ext cx="3048893" cy="4752975"/>
          </a:xfrm>
          <a:prstGeom prst="rect">
            <a:avLst/>
          </a:prstGeom>
        </p:spPr>
      </p:pic>
      <p:sp>
        <p:nvSpPr>
          <p:cNvPr id="937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4002405"/>
            <a:ext cx="7996238" cy="2219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Психологиялық тұрақтылық</a:t>
            </a:r>
          </a:p>
        </p:txBody>
      </p:sp>
      <p:sp>
        <p:nvSpPr>
          <p:cNvPr id="93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25000" y="4495800"/>
            <a:ext cx="8034338" cy="12001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21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Эмоционалдық тұрақтылық — экстремистердің «құрбандық» немесе «кек алу» риторикасына қарсы ең жақсы қорғаныс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050305-43B1-299E-B2E3-5B1B9E86EB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00" y="6629808"/>
            <a:ext cx="3979274" cy="324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0">
        <p15:prstTrans prst="drape"/>
      </p:transition>
    </mc:Choice>
    <mc:Fallback xmlns="">
      <p:transition spd="slow" advTm="30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943100" cy="2028825"/>
          </a:xfrm>
          <a:prstGeom prst="rect">
            <a:avLst/>
          </a:prstGeom>
        </p:spPr>
      </p:pic>
      <p:pic>
        <p:nvPicPr>
          <p:cNvPr id="945" name="2a6dcd72-c539-43e7-abb8-fc2d5a6a419b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5562600" y="38100"/>
            <a:ext cx="7277100" cy="10210800"/>
          </a:xfrm>
          <a:prstGeom prst="rect">
            <a:avLst/>
          </a:prstGeom>
        </p:spPr>
      </p:pic>
      <p:pic>
        <p:nvPicPr>
          <p:cNvPr id="9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60000"/>
          </a:blip>
          <a:stretch/>
        </p:blipFill>
        <p:spPr>
          <a:xfrm>
            <a:off x="5562600" y="38100"/>
            <a:ext cx="7277100" cy="10210800"/>
          </a:xfrm>
          <a:prstGeom prst="rect">
            <a:avLst/>
          </a:prstGeom>
        </p:spPr>
      </p:pic>
      <p:pic>
        <p:nvPicPr>
          <p:cNvPr id="94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5234845" y="6385465"/>
            <a:ext cx="685800" cy="685800"/>
          </a:xfrm>
          <a:prstGeom prst="rect">
            <a:avLst/>
          </a:prstGeom>
        </p:spPr>
      </p:pic>
      <p:sp>
        <p:nvSpPr>
          <p:cNvPr id="950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386959" y="6496812"/>
            <a:ext cx="414338" cy="4762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645"/>
              </a:lnSpc>
            </a:pPr>
            <a:r>
              <a:rPr lang="en-US" sz="2430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01</a:t>
            </a:r>
          </a:p>
        </p:txBody>
      </p:sp>
      <p:sp>
        <p:nvSpPr>
          <p:cNvPr id="951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23900" y="5836158"/>
            <a:ext cx="43386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«Шартсыз махаббат» принципі</a:t>
            </a:r>
          </a:p>
        </p:txBody>
      </p:sp>
      <p:sp>
        <p:nvSpPr>
          <p:cNvPr id="952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23900" y="6194203"/>
            <a:ext cx="4338638" cy="1438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Спортшыны нәтижесіне қарамастан қабылдау, оған отбасы мен командадағы орны маңызды екенін сезіндіру.</a:t>
            </a:r>
          </a:p>
        </p:txBody>
      </p:sp>
      <p:pic>
        <p:nvPicPr>
          <p:cNvPr id="95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2458700" y="6385465"/>
            <a:ext cx="685800" cy="685800"/>
          </a:xfrm>
          <a:prstGeom prst="rect">
            <a:avLst/>
          </a:prstGeom>
        </p:spPr>
      </p:pic>
      <p:sp>
        <p:nvSpPr>
          <p:cNvPr id="954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612719" y="6496812"/>
            <a:ext cx="414338" cy="4762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645"/>
              </a:lnSpc>
            </a:pPr>
            <a:r>
              <a:rPr lang="en-US" sz="2430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02</a:t>
            </a:r>
          </a:p>
        </p:txBody>
      </p:sp>
      <p:sp>
        <p:nvSpPr>
          <p:cNvPr id="955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345573" y="5836158"/>
            <a:ext cx="41767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Ашық коммуникация</a:t>
            </a:r>
          </a:p>
        </p:txBody>
      </p:sp>
      <p:sp>
        <p:nvSpPr>
          <p:cNvPr id="956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345573" y="6194203"/>
            <a:ext cx="4176712" cy="1438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Сұрақтар қоюға қауіпсіз орта қалыптастыру және кез келген мәселені заңды жолмен шешуге баулу.</a:t>
            </a:r>
          </a:p>
        </p:txBody>
      </p:sp>
      <p:sp>
        <p:nvSpPr>
          <p:cNvPr id="957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24600" y="728948"/>
            <a:ext cx="578643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Отбасы мен жаттықтырушының рөлі</a:t>
            </a:r>
          </a:p>
        </p:txBody>
      </p:sp>
      <p:sp>
        <p:nvSpPr>
          <p:cNvPr id="95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24600" y="2133600"/>
            <a:ext cx="57864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Спортшыға қолдау көрсету — радикалды ортаға кетіп қалудың алдын алады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F4146F-F02D-C82D-39A9-B3B43D0B69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1700" y="274224"/>
            <a:ext cx="4486896" cy="371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0">
        <p:checker/>
      </p:transition>
    </mc:Choice>
    <mc:Fallback xmlns="">
      <p:transition spd="slow" advTm="30000">
        <p:checker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6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6640327" y="0"/>
            <a:ext cx="1647676" cy="2181225"/>
          </a:xfrm>
          <a:prstGeom prst="rect">
            <a:avLst/>
          </a:prstGeom>
        </p:spPr>
      </p:pic>
      <p:pic>
        <p:nvPicPr>
          <p:cNvPr id="965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4953000" y="2324100"/>
            <a:ext cx="8382000" cy="7200900"/>
          </a:xfrm>
          <a:prstGeom prst="rect">
            <a:avLst/>
          </a:prstGeom>
        </p:spPr>
      </p:pic>
      <p:sp>
        <p:nvSpPr>
          <p:cNvPr id="966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3222403"/>
            <a:ext cx="60721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Зайырлылық</a:t>
            </a:r>
          </a:p>
        </p:txBody>
      </p:sp>
      <p:sp>
        <p:nvSpPr>
          <p:cNvPr id="967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3580543"/>
            <a:ext cx="60721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Абылай ханның ұстанымы: Дін бостандығы мен мемлекет тұтастығы.</a:t>
            </a:r>
          </a:p>
        </p:txBody>
      </p:sp>
      <p:sp>
        <p:nvSpPr>
          <p:cNvPr id="968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477054" y="4662678"/>
            <a:ext cx="60817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Адамгершілік</a:t>
            </a:r>
          </a:p>
        </p:txBody>
      </p:sp>
      <p:sp>
        <p:nvSpPr>
          <p:cNvPr id="969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477054" y="5020723"/>
            <a:ext cx="608171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Абай Құнанбаевтың «Толық адам» ілімі — рухани тазалықтың негізі.</a:t>
            </a:r>
          </a:p>
        </p:txBody>
      </p:sp>
      <p:sp>
        <p:nvSpPr>
          <p:cNvPr id="970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6102858"/>
            <a:ext cx="60721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Бірлік</a:t>
            </a:r>
          </a:p>
        </p:txBody>
      </p:sp>
      <p:sp>
        <p:nvSpPr>
          <p:cNvPr id="971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6460903"/>
            <a:ext cx="60721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Тарихи тәуелсіздік жолындағы бабалар бірлігі — мемлекеттің тірегі.</a:t>
            </a:r>
          </a:p>
        </p:txBody>
      </p:sp>
      <p:sp>
        <p:nvSpPr>
          <p:cNvPr id="972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477054" y="7543038"/>
            <a:ext cx="608171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Еңбекқорлық</a:t>
            </a:r>
          </a:p>
        </p:txBody>
      </p:sp>
      <p:sp>
        <p:nvSpPr>
          <p:cNvPr id="973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477054" y="7901178"/>
            <a:ext cx="608171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Қаныш Сәтбаевтың мысалы: Ғылым мен еңбек — дамудың жалғыз жолы.</a:t>
            </a:r>
          </a:p>
        </p:txBody>
      </p:sp>
      <p:sp>
        <p:nvSpPr>
          <p:cNvPr id="97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32540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Ұлттық құндылықтар — рухани қалқан</a:t>
            </a:r>
          </a:p>
        </p:txBody>
      </p:sp>
      <p:sp>
        <p:nvSpPr>
          <p:cNvPr id="97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485900"/>
            <a:ext cx="132540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Қазақстанның тарихи тұлғаларының өнегесі — нағыз патриотизмнің үлгісі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CF785B-FB06-43BF-E4B6-70F5D5548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73" y="7036784"/>
            <a:ext cx="3992527" cy="310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p:transition spd="slow" advTm="30000">
    <p:comb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7267724"/>
            <a:ext cx="2286000" cy="3019276"/>
          </a:xfrm>
          <a:prstGeom prst="rect">
            <a:avLst/>
          </a:prstGeom>
        </p:spPr>
      </p:pic>
      <p:pic>
        <p:nvPicPr>
          <p:cNvPr id="982" name="ba30d438-e052-4a12-9e11-091ce63e64b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8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1391900" y="3972401"/>
            <a:ext cx="609600" cy="609600"/>
          </a:xfrm>
          <a:prstGeom prst="rect">
            <a:avLst/>
          </a:prstGeom>
        </p:spPr>
      </p:pic>
      <p:sp>
        <p:nvSpPr>
          <p:cNvPr id="986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498866" y="4037076"/>
            <a:ext cx="433388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01</a:t>
            </a:r>
          </a:p>
        </p:txBody>
      </p:sp>
      <p:sp>
        <p:nvSpPr>
          <p:cNvPr id="988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84285" y="3741515"/>
            <a:ext cx="53768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Медиасауаттылықты интеграциялау</a:t>
            </a:r>
          </a:p>
        </p:txBody>
      </p:sp>
      <p:sp>
        <p:nvSpPr>
          <p:cNvPr id="990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84285" y="4099655"/>
            <a:ext cx="5376862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Жаттығу процесіне ақпараттық қауіпсіздік бойынша қысқаша нұсқаулықтар қосу.</a:t>
            </a:r>
          </a:p>
        </p:txBody>
      </p:sp>
      <p:pic>
        <p:nvPicPr>
          <p:cNvPr id="99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391900" y="5526691"/>
            <a:ext cx="609600" cy="609600"/>
          </a:xfrm>
          <a:prstGeom prst="rect">
            <a:avLst/>
          </a:prstGeom>
        </p:spPr>
      </p:pic>
      <p:sp>
        <p:nvSpPr>
          <p:cNvPr id="994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500961" y="5591461"/>
            <a:ext cx="423862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02</a:t>
            </a:r>
          </a:p>
        </p:txBody>
      </p:sp>
      <p:sp>
        <p:nvSpPr>
          <p:cNvPr id="996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84285" y="5117592"/>
            <a:ext cx="53768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Белгілерді ерте анықтау</a:t>
            </a:r>
          </a:p>
        </p:txBody>
      </p:sp>
      <p:sp>
        <p:nvSpPr>
          <p:cNvPr id="998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84285" y="5475732"/>
            <a:ext cx="5376862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Ұлттық рәміздерден бас тарту немесе кенеттен оқшаулануды байқағанда дереу әрекет ету.</a:t>
            </a:r>
          </a:p>
        </p:txBody>
      </p:sp>
      <p:sp>
        <p:nvSpPr>
          <p:cNvPr id="100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099" y="4114800"/>
            <a:ext cx="5059787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lang="en-US" sz="39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Жаттықтырушыларға арналған ұсыныстар</a:t>
            </a:r>
          </a:p>
        </p:txBody>
      </p:sp>
      <p:sp>
        <p:nvSpPr>
          <p:cNvPr id="1002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100" y="5410200"/>
            <a:ext cx="46815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Тәртіп пен бақылау — спортшының қауіпсіздігінің кепілі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FB6BCA-91BA-03B5-7513-F878DE526D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16" y="212203"/>
            <a:ext cx="3992527" cy="312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0">
        <p15:prstTrans prst="prestige"/>
      </p:transition>
    </mc:Choice>
    <mc:Fallback xmlns="">
      <p:transition spd="slow" advTm="30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00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7267724"/>
            <a:ext cx="2286000" cy="3019276"/>
          </a:xfrm>
          <a:prstGeom prst="rect">
            <a:avLst/>
          </a:prstGeom>
        </p:spPr>
      </p:pic>
      <p:pic>
        <p:nvPicPr>
          <p:cNvPr id="100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00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91500" y="728948"/>
            <a:ext cx="936783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Түйін: Спорт — бейбітшілік пен бірлік жолы</a:t>
            </a:r>
          </a:p>
        </p:txBody>
      </p:sp>
      <p:pic>
        <p:nvPicPr>
          <p:cNvPr id="1011" name="533f4578-3c2c-4756-a205-7daecaa0c1a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0"/>
            <a:ext cx="8191500" cy="10287000"/>
          </a:xfrm>
          <a:prstGeom prst="rect">
            <a:avLst/>
          </a:prstGeom>
        </p:spPr>
      </p:pic>
      <p:pic>
        <p:nvPicPr>
          <p:cNvPr id="101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2705100" y="2933700"/>
            <a:ext cx="14820900" cy="6629400"/>
          </a:xfrm>
          <a:prstGeom prst="rect">
            <a:avLst/>
          </a:prstGeom>
        </p:spPr>
      </p:pic>
      <p:pic>
        <p:nvPicPr>
          <p:cNvPr id="1015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1B88D1FE-6941-4F83-8972-98E0AE3DFF00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3086100" y="4767262"/>
            <a:ext cx="1097185" cy="1097185"/>
          </a:xfrm>
          <a:prstGeom prst="rect">
            <a:avLst/>
          </a:prstGeom>
        </p:spPr>
      </p:pic>
      <p:sp>
        <p:nvSpPr>
          <p:cNvPr id="1017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86100" y="6321647"/>
            <a:ext cx="67960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        Зайырлылық — бостандық</a:t>
            </a:r>
          </a:p>
        </p:txBody>
      </p:sp>
      <p:sp>
        <p:nvSpPr>
          <p:cNvPr id="1019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135344" y="6385655"/>
            <a:ext cx="252412" cy="2000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/>
            <a:r>
              <a:rPr lang="en-US" sz="1512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01</a:t>
            </a:r>
          </a:p>
        </p:txBody>
      </p:sp>
      <p:sp>
        <p:nvSpPr>
          <p:cNvPr id="1021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86100" y="7016972"/>
            <a:ext cx="67960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Қазақстандағы зайырлылық — дінге қарсылық емес, әр азаматтың діни бостандығының кепілі.</a:t>
            </a:r>
          </a:p>
        </p:txBody>
      </p:sp>
      <p:pic>
        <p:nvPicPr>
          <p:cNvPr id="10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3086100" y="6835997"/>
            <a:ext cx="2028825" cy="28575"/>
          </a:xfrm>
          <a:prstGeom prst="rect">
            <a:avLst/>
          </a:prstGeom>
        </p:spPr>
      </p:pic>
      <p:pic>
        <p:nvPicPr>
          <p:cNvPr id="1025" name="shape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3086100" y="6835997"/>
            <a:ext cx="762000" cy="28575"/>
          </a:xfrm>
          <a:prstGeom prst="rect">
            <a:avLst/>
          </a:prstGeom>
        </p:spPr>
      </p:pic>
      <p:pic>
        <p:nvPicPr>
          <p:cNvPr id="1027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99ABE63A-7BEA-4140-8F88-EB84EA33E979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0382250" y="4767262"/>
            <a:ext cx="1097185" cy="1097185"/>
          </a:xfrm>
          <a:prstGeom prst="rect">
            <a:avLst/>
          </a:prstGeom>
        </p:spPr>
      </p:pic>
      <p:sp>
        <p:nvSpPr>
          <p:cNvPr id="1029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82250" y="6321647"/>
            <a:ext cx="67960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        Мемлекетке қызмет ету</a:t>
            </a:r>
          </a:p>
        </p:txBody>
      </p:sp>
      <p:sp>
        <p:nvSpPr>
          <p:cNvPr id="1031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429018" y="6385655"/>
            <a:ext cx="261938" cy="2000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/>
            <a:r>
              <a:rPr lang="en-US" sz="1512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02</a:t>
            </a:r>
          </a:p>
        </p:txBody>
      </p:sp>
      <p:sp>
        <p:nvSpPr>
          <p:cNvPr id="1033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82250" y="7016972"/>
            <a:ext cx="67960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Спорттық жеңістерді мемлекеттің абыройы ретінде бағалау және ұлттық мүддені биік қою.</a:t>
            </a:r>
          </a:p>
        </p:txBody>
      </p:sp>
      <p:pic>
        <p:nvPicPr>
          <p:cNvPr id="10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0382250" y="6835997"/>
            <a:ext cx="2028825" cy="28575"/>
          </a:xfrm>
          <a:prstGeom prst="rect">
            <a:avLst/>
          </a:prstGeom>
        </p:spPr>
      </p:pic>
      <p:pic>
        <p:nvPicPr>
          <p:cNvPr id="1037" name="shape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0382250" y="6835997"/>
            <a:ext cx="762000" cy="28575"/>
          </a:xfrm>
          <a:prstGeom prst="rect">
            <a:avLst/>
          </a:prstGeom>
        </p:spPr>
      </p:pic>
      <p:sp>
        <p:nvSpPr>
          <p:cNvPr id="103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91500" y="2133600"/>
            <a:ext cx="93678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Экстремизмге орын жоқ орта қалыптастыру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F649303-ABA0-DF93-C2EF-EAF7A94BBE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6934" y="3046835"/>
            <a:ext cx="3315010" cy="306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30000">
        <p14:glitter pattern="hexagon"/>
      </p:transition>
    </mc:Choice>
    <mc:Fallback xmlns="">
      <p:transition spd="slow" advTm="30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044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82893" y="0"/>
            <a:ext cx="8705106" cy="10287000"/>
          </a:xfrm>
          <a:prstGeom prst="rect">
            <a:avLst/>
          </a:prstGeom>
        </p:spPr>
      </p:pic>
      <p:pic>
        <p:nvPicPr>
          <p:cNvPr id="1046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9583007" y="0"/>
            <a:ext cx="5105400" cy="10287000"/>
          </a:xfrm>
          <a:prstGeom prst="rect">
            <a:avLst/>
          </a:prstGeom>
        </p:spPr>
      </p:pic>
      <p:pic>
        <p:nvPicPr>
          <p:cNvPr id="1048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1840432" y="7429500"/>
            <a:ext cx="2857500" cy="2857500"/>
          </a:xfrm>
          <a:prstGeom prst="rect">
            <a:avLst/>
          </a:prstGeom>
        </p:spPr>
      </p:pic>
      <p:sp>
        <p:nvSpPr>
          <p:cNvPr id="105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2964466"/>
            <a:ext cx="8091488" cy="2228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Назарларыңызға рахмет!</a:t>
            </a:r>
          </a:p>
        </p:txBody>
      </p:sp>
      <p:sp>
        <p:nvSpPr>
          <p:cNvPr id="1052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5296186"/>
            <a:ext cx="8091488" cy="20383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21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Қауіпсіз спорт — жарқын болашақ. Күмәнді жағдайлар бойынша әрқашан ресми органдармен және білікті мамандармен кеңесіңіз.</a:t>
            </a:r>
            <a:r>
              <a:rPr lang="en-US" sz="2100" spc="-4" dirty="0">
                <a:solidFill>
                  <a:srgbClr val="4C4C4F"/>
                </a:solidFill>
                <a:latin typeface="Inter" panose="00000700000000000000" pitchFamily="2" charset="0"/>
              </a:rPr>
              <a:t>Бірге біз күштіміз! Қазақстан спорты радикализмнен ада болуы тиіс.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52A69E-82FA-FADF-55E2-8F179F9C7F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029" y="7092849"/>
            <a:ext cx="3687032" cy="284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00">
        <p159:morph option="byObject"/>
      </p:transition>
    </mc:Choice>
    <mc:Fallback xmlns="">
      <p:transition spd="slow" advTm="3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7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6640327" y="0"/>
            <a:ext cx="1647676" cy="2181225"/>
          </a:xfrm>
          <a:prstGeom prst="rect">
            <a:avLst/>
          </a:prstGeom>
        </p:spPr>
      </p:pic>
      <p:pic>
        <p:nvPicPr>
          <p:cNvPr id="38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5543550" y="0"/>
            <a:ext cx="5505450" cy="10287000"/>
          </a:xfrm>
          <a:prstGeom prst="rect">
            <a:avLst/>
          </a:prstGeom>
        </p:spPr>
      </p:pic>
      <p:sp>
        <p:nvSpPr>
          <p:cNvPr id="381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05550" y="8098631"/>
            <a:ext cx="4014788" cy="1438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Конституциялық құрылымды күшпен өзгертуге, егемендікті бұзуға немесе өшпенділік тудыруға бағытталған әрекеттер.</a:t>
            </a:r>
          </a:p>
        </p:txBody>
      </p:sp>
      <p:sp>
        <p:nvSpPr>
          <p:cNvPr id="382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305550" y="7664386"/>
            <a:ext cx="40147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1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Экстремизм сипаты</a:t>
            </a:r>
          </a:p>
        </p:txBody>
      </p:sp>
      <p:pic>
        <p:nvPicPr>
          <p:cNvPr id="38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1058525" y="4914900"/>
            <a:ext cx="247650" cy="457200"/>
          </a:xfrm>
          <a:prstGeom prst="rect">
            <a:avLst/>
          </a:prstGeom>
        </p:spPr>
      </p:pic>
      <p:pic>
        <p:nvPicPr>
          <p:cNvPr id="386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1001375" y="4914900"/>
            <a:ext cx="247650" cy="457200"/>
          </a:xfrm>
          <a:prstGeom prst="rect">
            <a:avLst/>
          </a:prstGeom>
        </p:spPr>
      </p:pic>
      <p:pic>
        <p:nvPicPr>
          <p:cNvPr id="38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0" y="0"/>
            <a:ext cx="5505450" cy="10287000"/>
          </a:xfrm>
          <a:prstGeom prst="rect">
            <a:avLst/>
          </a:prstGeom>
        </p:spPr>
      </p:pic>
      <p:sp>
        <p:nvSpPr>
          <p:cNvPr id="388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8455247"/>
            <a:ext cx="4014788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Мемлекеттік шешімдерге әсер ету үшін зорлық-зомбылықты және қорқытуды қолдану тәжірибесі.</a:t>
            </a:r>
          </a:p>
        </p:txBody>
      </p:sp>
      <p:sp>
        <p:nvSpPr>
          <p:cNvPr id="38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8020907"/>
            <a:ext cx="40147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1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Терроризм идеологиясы</a:t>
            </a:r>
          </a:p>
        </p:txBody>
      </p:sp>
      <p:pic>
        <p:nvPicPr>
          <p:cNvPr id="39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5514975" y="4914900"/>
            <a:ext cx="247650" cy="457200"/>
          </a:xfrm>
          <a:prstGeom prst="rect">
            <a:avLst/>
          </a:prstGeom>
        </p:spPr>
      </p:pic>
      <p:pic>
        <p:nvPicPr>
          <p:cNvPr id="39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5457825" y="4914900"/>
            <a:ext cx="247650" cy="457200"/>
          </a:xfrm>
          <a:prstGeom prst="rect">
            <a:avLst/>
          </a:prstGeom>
        </p:spPr>
      </p:pic>
      <p:sp>
        <p:nvSpPr>
          <p:cNvPr id="39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849100" y="3738848"/>
            <a:ext cx="5672138" cy="1943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5040"/>
              </a:lnSpc>
            </a:pPr>
            <a:r>
              <a:rPr lang="en-US" sz="42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Терроризм мен экстремизм: Негізгі ұғымдар</a:t>
            </a:r>
          </a:p>
        </p:txBody>
      </p:sp>
      <p:sp>
        <p:nvSpPr>
          <p:cNvPr id="39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849100" y="5791200"/>
            <a:ext cx="5672138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Бұл идеологиялар қоғамдық тұрақтылыққа және мемлекеттік құрылымға тікелей қауіп төндіреді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42D1F43-C026-7D6B-1374-E9DB8B2AF2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94" y="291702"/>
            <a:ext cx="4486896" cy="371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0">
        <p15:prstTrans prst="crush"/>
      </p:transition>
    </mc:Choice>
    <mc:Fallback xmlns="">
      <p:transition spd="slow" advTm="3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0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7267724"/>
            <a:ext cx="2286000" cy="3019276"/>
          </a:xfrm>
          <a:prstGeom prst="rect">
            <a:avLst/>
          </a:prstGeom>
        </p:spPr>
      </p:pic>
      <p:pic>
        <p:nvPicPr>
          <p:cNvPr id="4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0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91500" y="723900"/>
            <a:ext cx="1092074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Деструктивті әрекеттер және байланыс</a:t>
            </a:r>
          </a:p>
        </p:txBody>
      </p:sp>
      <p:pic>
        <p:nvPicPr>
          <p:cNvPr id="405" name="e8519481-5952-489c-8d93-8c34d43ff7ca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0"/>
            <a:ext cx="8191500" cy="10287000"/>
          </a:xfrm>
          <a:prstGeom prst="rect">
            <a:avLst/>
          </a:prstGeom>
        </p:spPr>
      </p:pic>
      <p:pic>
        <p:nvPicPr>
          <p:cNvPr id="40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2705100" y="2628900"/>
            <a:ext cx="14820900" cy="6934200"/>
          </a:xfrm>
          <a:prstGeom prst="rect">
            <a:avLst/>
          </a:prstGeom>
        </p:spPr>
      </p:pic>
      <p:pic>
        <p:nvPicPr>
          <p:cNvPr id="40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6422803" y="5519738"/>
            <a:ext cx="571500" cy="19050"/>
          </a:xfrm>
          <a:prstGeom prst="rect">
            <a:avLst/>
          </a:prstGeom>
        </p:spPr>
      </p:pic>
      <p:pic>
        <p:nvPicPr>
          <p:cNvPr id="411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935294" y="5475141"/>
            <a:ext cx="60617" cy="60617"/>
          </a:xfrm>
          <a:prstGeom prst="rect">
            <a:avLst/>
          </a:prstGeom>
        </p:spPr>
      </p:pic>
      <p:pic>
        <p:nvPicPr>
          <p:cNvPr id="413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6935294" y="5520832"/>
            <a:ext cx="60617" cy="60617"/>
          </a:xfrm>
          <a:prstGeom prst="rect">
            <a:avLst/>
          </a:prstGeom>
        </p:spPr>
      </p:pic>
      <p:sp>
        <p:nvSpPr>
          <p:cNvPr id="41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86100" y="5369242"/>
            <a:ext cx="30432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Деструктивті мінез-құлық</a:t>
            </a:r>
          </a:p>
        </p:txBody>
      </p:sp>
      <p:sp>
        <p:nvSpPr>
          <p:cNvPr id="417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432453" y="5191696"/>
            <a:ext cx="974883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Әлеуметтік қарым-қатынастарды, материалдық нысандарды немесе психологиялық күйді бұзуға бағытталған іс-әрекеттер.</a:t>
            </a:r>
          </a:p>
        </p:txBody>
      </p:sp>
      <p:pic>
        <p:nvPicPr>
          <p:cNvPr id="41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3086100" y="6086475"/>
            <a:ext cx="14058900" cy="19050"/>
          </a:xfrm>
          <a:prstGeom prst="rect">
            <a:avLst/>
          </a:prstGeom>
        </p:spPr>
      </p:pic>
      <p:pic>
        <p:nvPicPr>
          <p:cNvPr id="42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6419850" y="6653212"/>
            <a:ext cx="571500" cy="19050"/>
          </a:xfrm>
          <a:prstGeom prst="rect">
            <a:avLst/>
          </a:prstGeom>
        </p:spPr>
      </p:pic>
      <p:pic>
        <p:nvPicPr>
          <p:cNvPr id="423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6932466" y="6608616"/>
            <a:ext cx="60617" cy="60617"/>
          </a:xfrm>
          <a:prstGeom prst="rect">
            <a:avLst/>
          </a:prstGeom>
        </p:spPr>
      </p:pic>
      <p:pic>
        <p:nvPicPr>
          <p:cNvPr id="425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6932466" y="6654307"/>
            <a:ext cx="60617" cy="60617"/>
          </a:xfrm>
          <a:prstGeom prst="rect">
            <a:avLst/>
          </a:prstGeom>
        </p:spPr>
      </p:pic>
      <p:sp>
        <p:nvSpPr>
          <p:cNvPr id="42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86100" y="6502718"/>
            <a:ext cx="304323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Өзара байланыс тізбегі</a:t>
            </a:r>
          </a:p>
        </p:txBody>
      </p:sp>
      <p:sp>
        <p:nvSpPr>
          <p:cNvPr id="429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429500" y="6503480"/>
            <a:ext cx="9748838" cy="361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Экстремистік көзқарастар деструктивті әрекеттер арқылы терроризмге алып келеді.</a:t>
            </a:r>
          </a:p>
        </p:txBody>
      </p:sp>
      <p:sp>
        <p:nvSpPr>
          <p:cNvPr id="43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91500" y="1485900"/>
            <a:ext cx="9864680" cy="695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Терроризм — идеологиялық мақсаттарға жету үшін деструктивті іс-қимылдарды қолданатын экстремизмнің ең қауіпті түрі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C53705D-D26E-7FC0-FD80-14E13991CF3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20" y="286417"/>
            <a:ext cx="3274373" cy="271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0">
        <p15:prstTrans prst="wind"/>
      </p:transition>
    </mc:Choice>
    <mc:Fallback xmlns="">
      <p:transition spd="slow" advTm="3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0"/>
            <a:ext cx="1943100" cy="2028825"/>
          </a:xfrm>
          <a:prstGeom prst="rect">
            <a:avLst/>
          </a:prstGeom>
        </p:spPr>
      </p:pic>
      <p:pic>
        <p:nvPicPr>
          <p:cNvPr id="437" name="8f0dd906-9399-4152-b22b-c0cafe9acdc5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5845969" y="1866900"/>
            <a:ext cx="6553200" cy="6553200"/>
          </a:xfrm>
          <a:prstGeom prst="rect">
            <a:avLst/>
          </a:prstGeom>
        </p:spPr>
      </p:pic>
      <p:sp>
        <p:nvSpPr>
          <p:cNvPr id="43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4152900"/>
            <a:ext cx="4300538" cy="1943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Спорттық ортаның осал тұстары</a:t>
            </a:r>
          </a:p>
        </p:txBody>
      </p:sp>
      <p:sp>
        <p:nvSpPr>
          <p:cNvPr id="44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182600" y="4229100"/>
            <a:ext cx="4376738" cy="1762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Қаржылық қиындықтар мен инфрақұрылымның жоқтығы экстремистік топтардың спортшыларға ықпал етуіне жағдай жасайды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362B35-0103-AD24-DF29-11C8CC56B8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7521" y="6096000"/>
            <a:ext cx="4486896" cy="371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0">
        <p:split orient="vert"/>
      </p:transition>
    </mc:Choice>
    <mc:Fallback xmlns="">
      <p:transition spd="slow" advTm="3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4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6640327" y="0"/>
            <a:ext cx="1647676" cy="2181225"/>
          </a:xfrm>
          <a:prstGeom prst="rect">
            <a:avLst/>
          </a:prstGeom>
        </p:spPr>
      </p:pic>
      <p:pic>
        <p:nvPicPr>
          <p:cNvPr id="4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762000" y="5905500"/>
            <a:ext cx="5457825" cy="3638550"/>
          </a:xfrm>
          <a:prstGeom prst="rect">
            <a:avLst/>
          </a:prstGeom>
        </p:spPr>
      </p:pic>
      <p:sp>
        <p:nvSpPr>
          <p:cNvPr id="449" name="$50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66800" y="6591300"/>
            <a:ext cx="4881562" cy="8763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6843"/>
              </a:lnSpc>
            </a:pPr>
            <a:r>
              <a:rPr lang="en-US" sz="5702" b="1" dirty="0">
                <a:solidFill>
                  <a:srgbClr val="F44336">
                    <a:alpha val="100000"/>
                  </a:srgbClr>
                </a:solidFill>
                <a:latin typeface="Lexend" panose="00000700000000000000" pitchFamily="2" charset="0"/>
              </a:rPr>
              <a:t>#1</a:t>
            </a:r>
          </a:p>
        </p:txBody>
      </p:sp>
      <p:sp>
        <p:nvSpPr>
          <p:cNvPr id="450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66800" y="7765066"/>
            <a:ext cx="4881562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Спорттық клубтардағы қаржыландырудың тапшылығы мен спортшылардың төмен табысы.</a:t>
            </a:r>
          </a:p>
        </p:txBody>
      </p:sp>
      <p:pic>
        <p:nvPicPr>
          <p:cNvPr id="45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1580960" y="5745480"/>
            <a:ext cx="3819525" cy="466725"/>
          </a:xfrm>
          <a:prstGeom prst="rect">
            <a:avLst/>
          </a:prstGeom>
        </p:spPr>
      </p:pic>
      <p:sp>
        <p:nvSpPr>
          <p:cNvPr id="454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885760" y="5821680"/>
            <a:ext cx="3243262" cy="285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Қаржылық шектеулер</a:t>
            </a:r>
          </a:p>
        </p:txBody>
      </p:sp>
      <p:pic>
        <p:nvPicPr>
          <p:cNvPr id="45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6413468" y="5905500"/>
            <a:ext cx="5457825" cy="3638550"/>
          </a:xfrm>
          <a:prstGeom prst="rect">
            <a:avLst/>
          </a:prstGeom>
        </p:spPr>
      </p:pic>
      <p:sp>
        <p:nvSpPr>
          <p:cNvPr id="458" name="$50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718268" y="6591300"/>
            <a:ext cx="4881562" cy="8763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6843"/>
              </a:lnSpc>
            </a:pPr>
            <a:r>
              <a:rPr lang="en-US" sz="5702" b="1" dirty="0">
                <a:solidFill>
                  <a:srgbClr val="FF733E">
                    <a:alpha val="100000"/>
                  </a:srgbClr>
                </a:solidFill>
                <a:latin typeface="Lexend" panose="00000700000000000000" pitchFamily="2" charset="0"/>
              </a:rPr>
              <a:t>#2</a:t>
            </a:r>
          </a:p>
        </p:txBody>
      </p:sp>
      <p:sp>
        <p:nvSpPr>
          <p:cNvPr id="459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718268" y="7765066"/>
            <a:ext cx="4881562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Ауылдық және аймақтық жерлердегі заманауи спорт нысандарының жетіспеушілігі.</a:t>
            </a:r>
          </a:p>
        </p:txBody>
      </p:sp>
      <p:pic>
        <p:nvPicPr>
          <p:cNvPr id="46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232428" y="5745480"/>
            <a:ext cx="3819525" cy="466725"/>
          </a:xfrm>
          <a:prstGeom prst="rect">
            <a:avLst/>
          </a:prstGeom>
        </p:spPr>
      </p:pic>
      <p:sp>
        <p:nvSpPr>
          <p:cNvPr id="463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537228" y="5821680"/>
            <a:ext cx="3243262" cy="285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Инфрақұрылым тапшылығы</a:t>
            </a:r>
          </a:p>
        </p:txBody>
      </p:sp>
      <p:pic>
        <p:nvPicPr>
          <p:cNvPr id="46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2064936" y="5905500"/>
            <a:ext cx="5457825" cy="3638550"/>
          </a:xfrm>
          <a:prstGeom prst="rect">
            <a:avLst/>
          </a:prstGeom>
        </p:spPr>
      </p:pic>
      <p:sp>
        <p:nvSpPr>
          <p:cNvPr id="467" name="$50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69736" y="6591300"/>
            <a:ext cx="4881562" cy="8763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6843"/>
              </a:lnSpc>
            </a:pPr>
            <a:r>
              <a:rPr lang="en-US" sz="5702" b="1" dirty="0">
                <a:solidFill>
                  <a:srgbClr val="F3B125">
                    <a:alpha val="100000"/>
                  </a:srgbClr>
                </a:solidFill>
                <a:latin typeface="Lexend" panose="00000700000000000000" pitchFamily="2" charset="0"/>
              </a:rPr>
              <a:t>#3</a:t>
            </a:r>
          </a:p>
        </p:txBody>
      </p:sp>
      <p:sp>
        <p:nvSpPr>
          <p:cNvPr id="468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69736" y="7765066"/>
            <a:ext cx="4881562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Кәсіби жаттықтырушылар мен психологтардың аздығы спортшыларды бақылаусыз қалдырады.</a:t>
            </a:r>
          </a:p>
        </p:txBody>
      </p:sp>
      <p:pic>
        <p:nvPicPr>
          <p:cNvPr id="47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2883896" y="5745480"/>
            <a:ext cx="3819525" cy="466725"/>
          </a:xfrm>
          <a:prstGeom prst="rect">
            <a:avLst/>
          </a:prstGeom>
        </p:spPr>
      </p:pic>
      <p:sp>
        <p:nvSpPr>
          <p:cNvPr id="472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188696" y="5821680"/>
            <a:ext cx="3243262" cy="285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Кадр жетіспеушілігі</a:t>
            </a:r>
          </a:p>
        </p:txBody>
      </p:sp>
      <p:sp>
        <p:nvSpPr>
          <p:cNvPr id="47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32540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Спорттағы қауіп факторлары</a:t>
            </a:r>
          </a:p>
        </p:txBody>
      </p:sp>
      <p:sp>
        <p:nvSpPr>
          <p:cNvPr id="47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1999" y="1485900"/>
            <a:ext cx="13585065" cy="32457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Аймақтық мектептер мен клубтардағы жүйелі мәселелер арбау үшін негіз болады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4569E6-687A-5371-F7F1-93C81ADDA3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8696" y="511397"/>
            <a:ext cx="4002488" cy="330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30000">
        <p15:prstTrans prst="origami"/>
      </p:transition>
    </mc:Choice>
    <mc:Fallback xmlns="">
      <p:transition spd="slow" advTm="3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8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6640327" y="0"/>
            <a:ext cx="1647676" cy="2181225"/>
          </a:xfrm>
          <a:prstGeom prst="rect">
            <a:avLst/>
          </a:prstGeom>
        </p:spPr>
      </p:pic>
      <p:pic>
        <p:nvPicPr>
          <p:cNvPr id="482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643890" y="2848737"/>
            <a:ext cx="6705600" cy="6189726"/>
          </a:xfrm>
          <a:prstGeom prst="rect">
            <a:avLst/>
          </a:prstGeom>
        </p:spPr>
      </p:pic>
      <p:pic>
        <p:nvPicPr>
          <p:cNvPr id="48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43812" y="3486436"/>
            <a:ext cx="781050" cy="800100"/>
          </a:xfrm>
          <a:prstGeom prst="rect">
            <a:avLst/>
          </a:prstGeom>
        </p:spPr>
      </p:pic>
      <p:pic>
        <p:nvPicPr>
          <p:cNvPr id="485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6DFD5452-A459-4985-8804-CCC244C84A7D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7810690" y="3653314"/>
            <a:ext cx="443389" cy="443389"/>
          </a:xfrm>
          <a:prstGeom prst="rect">
            <a:avLst/>
          </a:prstGeom>
        </p:spPr>
      </p:pic>
      <p:sp>
        <p:nvSpPr>
          <p:cNvPr id="487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603742" y="3339370"/>
            <a:ext cx="87772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Элитарлық әлеует</a:t>
            </a:r>
          </a:p>
        </p:txBody>
      </p:sp>
      <p:sp>
        <p:nvSpPr>
          <p:cNvPr id="489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603742" y="3697510"/>
            <a:ext cx="87772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«Сенің нағыз күшіңе жетуіңе тек біз ғана көмектесе аламыз» деген жалған уәделер.</a:t>
            </a:r>
          </a:p>
        </p:txBody>
      </p:sp>
      <p:pic>
        <p:nvPicPr>
          <p:cNvPr id="49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7643812" y="5549646"/>
            <a:ext cx="781050" cy="800100"/>
          </a:xfrm>
          <a:prstGeom prst="rect">
            <a:avLst/>
          </a:prstGeom>
        </p:spPr>
      </p:pic>
      <p:pic>
        <p:nvPicPr>
          <p:cNvPr id="493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  <a:extLst>
              <a:ext uri="{47153DAA-49EE-4ABE-ACB0-A81282E36318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7810690" y="5716524"/>
            <a:ext cx="443389" cy="443389"/>
          </a:xfrm>
          <a:prstGeom prst="rect">
            <a:avLst/>
          </a:prstGeom>
        </p:spPr>
      </p:pic>
      <p:sp>
        <p:nvSpPr>
          <p:cNvPr id="495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603742" y="5402580"/>
            <a:ext cx="87772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Жүйені айыптау</a:t>
            </a:r>
          </a:p>
        </p:txBody>
      </p:sp>
      <p:sp>
        <p:nvSpPr>
          <p:cNvPr id="497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603742" y="5760720"/>
            <a:ext cx="87772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Кез келген сәтсіздікті спортшының өзінен емес, «әділетсіз мемлекеттік жүйеден» көруге үгіттеу.</a:t>
            </a:r>
          </a:p>
        </p:txBody>
      </p:sp>
      <p:pic>
        <p:nvPicPr>
          <p:cNvPr id="49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7643812" y="7612856"/>
            <a:ext cx="781050" cy="800100"/>
          </a:xfrm>
          <a:prstGeom prst="rect">
            <a:avLst/>
          </a:prstGeom>
        </p:spPr>
      </p:pic>
      <p:pic>
        <p:nvPicPr>
          <p:cNvPr id="501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FAF44ACA-A961-4D8F-9A2C-99ACB10455C5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7810690" y="7779734"/>
            <a:ext cx="443389" cy="443389"/>
          </a:xfrm>
          <a:prstGeom prst="rect">
            <a:avLst/>
          </a:prstGeom>
        </p:spPr>
      </p:pic>
      <p:sp>
        <p:nvSpPr>
          <p:cNvPr id="503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603742" y="7644098"/>
            <a:ext cx="85772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Абсолютті бағыну</a:t>
            </a:r>
          </a:p>
        </p:txBody>
      </p:sp>
      <p:sp>
        <p:nvSpPr>
          <p:cNvPr id="505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603742" y="8002143"/>
            <a:ext cx="9040368" cy="324576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Командалық рухты қозғалыс жетекшісіне сөзсіз мойынсұнумен алмастыру.</a:t>
            </a:r>
          </a:p>
        </p:txBody>
      </p:sp>
      <p:sp>
        <p:nvSpPr>
          <p:cNvPr id="507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723900"/>
            <a:ext cx="167973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Спорттағы арбау тактикалары</a:t>
            </a:r>
          </a:p>
        </p:txBody>
      </p:sp>
      <p:sp>
        <p:nvSpPr>
          <p:cNvPr id="50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62000" y="1485900"/>
            <a:ext cx="167973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Экстремистер спорттық тәртіп пен командалық адалдықты өз мақсаттарына пайдаланады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27C9E2-5570-376E-8903-E2E355EE3B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2258" y="388715"/>
            <a:ext cx="3500049" cy="255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0">
        <p15:prstTrans prst="airplane"/>
      </p:transition>
    </mc:Choice>
    <mc:Fallback xmlns="">
      <p:transition spd="slow" advTm="3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1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6640327" y="0"/>
            <a:ext cx="1647676" cy="2181225"/>
          </a:xfrm>
          <a:prstGeom prst="rect">
            <a:avLst/>
          </a:prstGeom>
        </p:spPr>
      </p:pic>
      <p:pic>
        <p:nvPicPr>
          <p:cNvPr id="515" name="8d5ea5ab-95fd-4f0b-98c2-6d0e1feeb685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762000" y="3972401"/>
            <a:ext cx="609600" cy="609600"/>
          </a:xfrm>
          <a:prstGeom prst="rect">
            <a:avLst/>
          </a:prstGeom>
        </p:spPr>
      </p:pic>
      <p:sp>
        <p:nvSpPr>
          <p:cNvPr id="519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68966" y="4037076"/>
            <a:ext cx="433388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01</a:t>
            </a:r>
          </a:p>
        </p:txBody>
      </p:sp>
      <p:sp>
        <p:nvSpPr>
          <p:cNvPr id="521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4385" y="3563207"/>
            <a:ext cx="53006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Әлеуметтік оқшаулану</a:t>
            </a:r>
          </a:p>
        </p:txBody>
      </p:sp>
      <p:sp>
        <p:nvSpPr>
          <p:cNvPr id="523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4385" y="3921347"/>
            <a:ext cx="5300662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Отбасынан және бұрынғы достарынан алыстау, құпия кездесулер мен телефонмен жасырын сөйлесу.</a:t>
            </a:r>
          </a:p>
        </p:txBody>
      </p:sp>
      <p:pic>
        <p:nvPicPr>
          <p:cNvPr id="52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762000" y="5704999"/>
            <a:ext cx="609600" cy="609600"/>
          </a:xfrm>
          <a:prstGeom prst="rect">
            <a:avLst/>
          </a:prstGeom>
        </p:spPr>
      </p:pic>
      <p:sp>
        <p:nvSpPr>
          <p:cNvPr id="527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71061" y="5769769"/>
            <a:ext cx="423862" cy="485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520" b="1" dirty="0">
                <a:solidFill>
                  <a:srgbClr val="FFFFFF">
                    <a:alpha val="100000"/>
                  </a:srgbClr>
                </a:solidFill>
                <a:latin typeface="Lexend" panose="00000700000000000000" pitchFamily="2" charset="0"/>
              </a:rPr>
              <a:t>02</a:t>
            </a:r>
          </a:p>
        </p:txBody>
      </p:sp>
      <p:sp>
        <p:nvSpPr>
          <p:cNvPr id="529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4385" y="5295900"/>
            <a:ext cx="5300662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Агрессия мен төзімсіздік</a:t>
            </a:r>
          </a:p>
        </p:txBody>
      </p:sp>
      <p:sp>
        <p:nvSpPr>
          <p:cNvPr id="531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554385" y="5653945"/>
            <a:ext cx="5300662" cy="1076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Сын айтылғанда ашушаңдықтың артуы және азаматтық міндеттерден (рәміздерді құрметтеуден) бас тарту.</a:t>
            </a:r>
          </a:p>
        </p:txBody>
      </p:sp>
      <p:sp>
        <p:nvSpPr>
          <p:cNvPr id="533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763500" y="3581400"/>
            <a:ext cx="4795838" cy="19431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5040"/>
              </a:lnSpc>
            </a:pPr>
            <a:r>
              <a:rPr lang="en-US" sz="42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Мінез-құлықтағы «Қызыл жалаушалар»</a:t>
            </a:r>
          </a:p>
        </p:txBody>
      </p:sp>
      <p:sp>
        <p:nvSpPr>
          <p:cNvPr id="535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763500" y="5600700"/>
            <a:ext cx="4762500" cy="1047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Жаттықтырушылар мен әріптестер спортшының мінезіндегі мына өзгерістерге назар аударуы тиіс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5ADD7C6-2D0D-D8FF-7758-E38AFB2EB2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7038020"/>
            <a:ext cx="3806997" cy="294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0">
        <p:blinds dir="vert"/>
      </p:transition>
    </mc:Choice>
    <mc:Fallback xmlns="">
      <p:transition spd="slow" advTm="30000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4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7267724"/>
            <a:ext cx="2286000" cy="3019276"/>
          </a:xfrm>
          <a:prstGeom prst="rect">
            <a:avLst/>
          </a:prstGeom>
        </p:spPr>
      </p:pic>
      <p:pic>
        <p:nvPicPr>
          <p:cNvPr id="54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42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91500" y="723900"/>
            <a:ext cx="9367838" cy="6667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dirty="0">
                <a:solidFill>
                  <a:srgbClr val="FFFFFF">
                    <a:alpha val="100000"/>
                  </a:srgbClr>
                </a:solidFill>
                <a:latin typeface="Lexend Medium" panose="00000700000000000000" pitchFamily="2" charset="0"/>
              </a:rPr>
              <a:t>Идеологиялық радикалдану белгілері</a:t>
            </a:r>
          </a:p>
        </p:txBody>
      </p:sp>
      <p:pic>
        <p:nvPicPr>
          <p:cNvPr id="544" name="5c81b19c-cbe2-440b-b12d-78e9f119205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0"/>
            <a:ext cx="8191500" cy="10287000"/>
          </a:xfrm>
          <a:prstGeom prst="rect">
            <a:avLst/>
          </a:prstGeom>
        </p:spPr>
      </p:pic>
      <p:pic>
        <p:nvPicPr>
          <p:cNvPr id="54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2705100" y="2324100"/>
            <a:ext cx="14820900" cy="7239000"/>
          </a:xfrm>
          <a:prstGeom prst="rect">
            <a:avLst/>
          </a:prstGeom>
        </p:spPr>
      </p:pic>
      <p:pic>
        <p:nvPicPr>
          <p:cNvPr id="548" name="image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3086100" y="2705100"/>
            <a:ext cx="6762750" cy="2381250"/>
          </a:xfrm>
          <a:prstGeom prst="rect">
            <a:avLst/>
          </a:prstGeom>
        </p:spPr>
      </p:pic>
      <p:pic>
        <p:nvPicPr>
          <p:cNvPr id="55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3086100" y="2705100"/>
            <a:ext cx="609600" cy="609600"/>
          </a:xfrm>
          <a:prstGeom prst="rect">
            <a:avLst/>
          </a:prstGeom>
        </p:spPr>
      </p:pic>
      <p:sp>
        <p:nvSpPr>
          <p:cNvPr id="556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86100" y="5848350"/>
            <a:ext cx="67960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«Біз және олар» концепциясы</a:t>
            </a:r>
          </a:p>
        </p:txBody>
      </p:sp>
      <p:sp>
        <p:nvSpPr>
          <p:cNvPr id="558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086100" y="6543675"/>
            <a:ext cx="67960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Әлемді «таза» және «адасқандар» (кәпірлер) деп қатаң бөлу, төзімсіздік таныту.</a:t>
            </a:r>
          </a:p>
        </p:txBody>
      </p:sp>
      <p:pic>
        <p:nvPicPr>
          <p:cNvPr id="56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3086100" y="6362700"/>
            <a:ext cx="2028825" cy="28575"/>
          </a:xfrm>
          <a:prstGeom prst="rect">
            <a:avLst/>
          </a:prstGeom>
        </p:spPr>
      </p:pic>
      <p:pic>
        <p:nvPicPr>
          <p:cNvPr id="562" name="shape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3086100" y="6362700"/>
            <a:ext cx="762000" cy="28575"/>
          </a:xfrm>
          <a:prstGeom prst="rect">
            <a:avLst/>
          </a:prstGeom>
        </p:spPr>
      </p:pic>
      <p:pic>
        <p:nvPicPr>
          <p:cNvPr id="564" name="image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0382250" y="2705100"/>
            <a:ext cx="6762750" cy="3676650"/>
          </a:xfrm>
          <a:prstGeom prst="rect">
            <a:avLst/>
          </a:prstGeom>
        </p:spPr>
      </p:pic>
      <p:pic>
        <p:nvPicPr>
          <p:cNvPr id="56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0382250" y="2705100"/>
            <a:ext cx="609600" cy="609600"/>
          </a:xfrm>
          <a:prstGeom prst="rect">
            <a:avLst/>
          </a:prstGeom>
        </p:spPr>
      </p:pic>
      <p:sp>
        <p:nvSpPr>
          <p:cNvPr id="568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82250" y="7143750"/>
            <a:ext cx="6796088" cy="333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100" dirty="0">
                <a:solidFill>
                  <a:srgbClr val="131523">
                    <a:alpha val="100000"/>
                  </a:srgbClr>
                </a:solidFill>
                <a:latin typeface="Lexend Medium" panose="00000700000000000000" pitchFamily="2" charset="0"/>
              </a:rPr>
              <a:t>Заңдарды мойындамау</a:t>
            </a:r>
          </a:p>
        </p:txBody>
      </p:sp>
      <p:sp>
        <p:nvSpPr>
          <p:cNvPr id="570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382250" y="7839075"/>
            <a:ext cx="6796088" cy="723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4C4C4F">
                    <a:alpha val="80000"/>
                  </a:srgbClr>
                </a:solidFill>
                <a:latin typeface="Inter" panose="00000700000000000000" pitchFamily="2" charset="0"/>
              </a:rPr>
              <a:t>Зайырлы заңдарды бұрмаланған діни қағидалар үшін мансұқ ету және отбасынан бас тарту.</a:t>
            </a:r>
          </a:p>
        </p:txBody>
      </p:sp>
      <p:pic>
        <p:nvPicPr>
          <p:cNvPr id="57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10382250" y="7658100"/>
            <a:ext cx="2028825" cy="28575"/>
          </a:xfrm>
          <a:prstGeom prst="rect">
            <a:avLst/>
          </a:prstGeom>
        </p:spPr>
      </p:pic>
      <p:pic>
        <p:nvPicPr>
          <p:cNvPr id="574" name="shape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0382250" y="7658100"/>
            <a:ext cx="762000" cy="28575"/>
          </a:xfrm>
          <a:prstGeom prst="rect">
            <a:avLst/>
          </a:prstGeom>
        </p:spPr>
      </p:pic>
      <p:sp>
        <p:nvSpPr>
          <p:cNvPr id="57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191500" y="1485900"/>
            <a:ext cx="93678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808"/>
              </a:lnSpc>
            </a:pPr>
            <a:r>
              <a:rPr lang="en-US" sz="1800" spc="-4" dirty="0">
                <a:solidFill>
                  <a:srgbClr val="FFFFFF">
                    <a:alpha val="100000"/>
                  </a:srgbClr>
                </a:solidFill>
                <a:latin typeface="Inter" panose="00000700000000000000" pitchFamily="2" charset="0"/>
              </a:rPr>
              <a:t>Көзқарастың күрт өзгеруі — қауіптің басты индикаторы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66D517-2AAC-0E31-E559-1F943611EEA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0" y="172279"/>
            <a:ext cx="2599160" cy="239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0">
        <p14:prism isContent="1" isInverted="1"/>
      </p:transition>
    </mc:Choice>
    <mc:Fallback xmlns="">
      <p:transition spd="slow" advTm="30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</TotalTime>
  <Words>1078</Words>
  <Application>Microsoft Office PowerPoint</Application>
  <PresentationFormat>Произвольный</PresentationFormat>
  <Paragraphs>197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Calibri</vt:lpstr>
      <vt:lpstr>Calibri Light</vt:lpstr>
      <vt:lpstr>Lexend</vt:lpstr>
      <vt:lpstr>Inter</vt:lpstr>
      <vt:lpstr>Arial</vt:lpstr>
      <vt:lpstr>Lexend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 2.6.0.0, docId: 26081980, orderId: 10128160</dc:title>
  <dc:creator>Presentations.AI Exporter</dc:creator>
  <cp:lastModifiedBy>монин кгу</cp:lastModifiedBy>
  <cp:revision>6</cp:revision>
  <dcterms:created xsi:type="dcterms:W3CDTF">2026-01-26T04:13:06Z</dcterms:created>
  <dcterms:modified xsi:type="dcterms:W3CDTF">2026-07-01T11:18:38Z</dcterms:modified>
</cp:coreProperties>
</file>