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2.bin" ContentType="image/jpeg"/>
  <Override PartName="/ppt/media/image27.bin" ContentType="image/jpeg"/>
  <Override PartName="/ppt/media/image35.bin" ContentType="image/jpeg"/>
  <Override PartName="/ppt/media/image61.bin" ContentType="image/jpeg"/>
  <Override PartName="/ppt/media/image64.bin" ContentType="image/jpeg"/>
  <Override PartName="/ppt/media/image65.bin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0" r:id="rId1"/>
  </p:sldMasterIdLst>
  <p:sldIdLst>
    <p:sldId id="301" r:id="rId2"/>
    <p:sldId id="315" r:id="rId3"/>
    <p:sldId id="347" r:id="rId4"/>
    <p:sldId id="389" r:id="rId5"/>
    <p:sldId id="409" r:id="rId6"/>
    <p:sldId id="425" r:id="rId7"/>
    <p:sldId id="459" r:id="rId8"/>
    <p:sldId id="501" r:id="rId9"/>
    <p:sldId id="529" r:id="rId10"/>
    <p:sldId id="555" r:id="rId11"/>
    <p:sldId id="589" r:id="rId12"/>
    <p:sldId id="603" r:id="rId13"/>
    <p:sldId id="628" r:id="rId14"/>
    <p:sldId id="646" r:id="rId15"/>
    <p:sldId id="680" r:id="rId16"/>
    <p:sldId id="709" r:id="rId17"/>
    <p:sldId id="730" r:id="rId18"/>
    <p:sldId id="750" r:id="rId19"/>
    <p:sldId id="770" r:id="rId20"/>
    <p:sldId id="795" r:id="rId21"/>
  </p:sldIdLst>
  <p:sldSz cx="18288000" cy="10287000"/>
  <p:notesSz cx="18288000" cy="10287000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Merriweather" panose="00000500000000000000" pitchFamily="2" charset="-52"/>
      <p:regular r:id="rId26"/>
      <p:bold r:id="rId27"/>
      <p:italic r:id="rId28"/>
      <p:boldItalic r:id="rId29"/>
    </p:embeddedFont>
    <p:embeddedFont>
      <p:font typeface="Merriweather Light" panose="00000400000000000000" pitchFamily="2" charset="-52"/>
      <p:regular r:id="rId30"/>
      <p:italic r:id="rId31"/>
    </p:embeddedFont>
    <p:embeddedFont>
      <p:font typeface="Old Standard TT" panose="020B0604020202020204" charset="-52"/>
      <p:bold r:id="rId32"/>
    </p:embeddedFont>
    <p:embeddedFont>
      <p:font typeface="Open Sans" panose="020B0606030504020204" pitchFamily="34" charset="0"/>
      <p:regular r:id="rId33"/>
      <p:bold r:id="rId34"/>
      <p:italic r:id="rId35"/>
      <p:boldItalic r:id="rId36"/>
    </p:embeddedFont>
    <p:embeddedFont>
      <p:font typeface="Wingdings 3" panose="05040102010807070707" pitchFamily="18" charset="2"/>
      <p:regular r:id="rId3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6318" y="1028699"/>
            <a:ext cx="12001500" cy="4457702"/>
          </a:xfrm>
        </p:spPr>
        <p:txBody>
          <a:bodyPr anchor="b">
            <a:normAutofit/>
          </a:bodyPr>
          <a:lstStyle>
            <a:lvl1pPr algn="l">
              <a:defRPr sz="72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6318" y="5765801"/>
            <a:ext cx="9601200" cy="2921000"/>
          </a:xfrm>
        </p:spPr>
        <p:txBody>
          <a:bodyPr anchor="t">
            <a:normAutofit/>
          </a:bodyPr>
          <a:lstStyle>
            <a:lvl1pPr marL="0" indent="0" algn="l">
              <a:buNone/>
              <a:defRPr sz="315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12342018" y="12701"/>
            <a:ext cx="5715000" cy="5715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9162256" y="137318"/>
            <a:ext cx="9120983" cy="91209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0853738" y="342900"/>
            <a:ext cx="7429500" cy="7429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1003756" y="48418"/>
            <a:ext cx="7279484" cy="727948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11768140" y="914402"/>
            <a:ext cx="6515099" cy="65150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37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028700" y="800100"/>
            <a:ext cx="16228218" cy="46863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371603" y="5765801"/>
            <a:ext cx="12456315" cy="6858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2400"/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0122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20" y="1028700"/>
            <a:ext cx="15087600" cy="4114800"/>
          </a:xfrm>
        </p:spPr>
        <p:txBody>
          <a:bodyPr anchor="ctr">
            <a:normAutofit/>
          </a:bodyPr>
          <a:lstStyle>
            <a:lvl1pPr algn="l">
              <a:defRPr sz="4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8" y="6172200"/>
            <a:ext cx="12803982" cy="2819400"/>
          </a:xfrm>
        </p:spPr>
        <p:txBody>
          <a:bodyPr anchor="ctr">
            <a:normAutofit/>
          </a:bodyPr>
          <a:lstStyle>
            <a:lvl1pPr marL="0" indent="0" algn="l">
              <a:buNone/>
              <a:defRPr sz="30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991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17" y="1028700"/>
            <a:ext cx="13716002" cy="4114800"/>
          </a:xfrm>
        </p:spPr>
        <p:txBody>
          <a:bodyPr anchor="ctr">
            <a:normAutofit/>
          </a:bodyPr>
          <a:lstStyle>
            <a:lvl1pPr algn="l">
              <a:defRPr sz="4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69318" y="5143500"/>
            <a:ext cx="12801600" cy="5715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20" y="6451601"/>
            <a:ext cx="12801600" cy="2527298"/>
          </a:xfrm>
        </p:spPr>
        <p:txBody>
          <a:bodyPr anchor="ctr">
            <a:normAutofit/>
          </a:bodyPr>
          <a:lstStyle>
            <a:lvl1pPr marL="0" indent="0" algn="l">
              <a:buNone/>
              <a:defRPr sz="30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797718" y="1218333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28118" y="415290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8997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18" y="5143500"/>
            <a:ext cx="12801600" cy="2546100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7" y="7699472"/>
            <a:ext cx="12803985" cy="1290600"/>
          </a:xfrm>
        </p:spPr>
        <p:txBody>
          <a:bodyPr anchor="t">
            <a:normAutofit/>
          </a:bodyPr>
          <a:lstStyle>
            <a:lvl1pPr marL="0" indent="0" algn="l">
              <a:buNone/>
              <a:defRPr sz="30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2999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20" y="1028700"/>
            <a:ext cx="13716000" cy="4114800"/>
          </a:xfrm>
        </p:spPr>
        <p:txBody>
          <a:bodyPr anchor="ctr">
            <a:normAutofit/>
          </a:bodyPr>
          <a:lstStyle>
            <a:lvl1pPr algn="l">
              <a:defRPr sz="4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6319" y="5892801"/>
            <a:ext cx="12801602" cy="157479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6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7" y="7467600"/>
            <a:ext cx="12801602" cy="1524000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797718" y="1218333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428118" y="415290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339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20" y="1028700"/>
            <a:ext cx="15087600" cy="411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6318" y="5892801"/>
            <a:ext cx="12801600" cy="12573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6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7" y="7150098"/>
            <a:ext cx="12801602" cy="184150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2032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0664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27818" y="1028700"/>
            <a:ext cx="3086100" cy="6858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1028700"/>
            <a:ext cx="11734800" cy="79629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3159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7540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17" y="3009900"/>
            <a:ext cx="12801602" cy="3422400"/>
          </a:xfrm>
        </p:spPr>
        <p:txBody>
          <a:bodyPr anchor="b">
            <a:normAutofit/>
          </a:bodyPr>
          <a:lstStyle>
            <a:lvl1pPr algn="l">
              <a:defRPr sz="5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20" y="6743700"/>
            <a:ext cx="12801600" cy="2247900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3502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6317" y="1028701"/>
            <a:ext cx="7406483" cy="54229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12200" y="1028702"/>
            <a:ext cx="7401719" cy="542289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0096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121" y="1028700"/>
            <a:ext cx="6974681" cy="864393"/>
          </a:xfrm>
        </p:spPr>
        <p:txBody>
          <a:bodyPr anchor="b">
            <a:noAutofit/>
          </a:bodyPr>
          <a:lstStyle>
            <a:lvl1pPr marL="0" indent="0">
              <a:buNone/>
              <a:defRPr sz="4200" b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6317" y="1905794"/>
            <a:ext cx="7406483" cy="454580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8599" y="1028700"/>
            <a:ext cx="6997701" cy="864393"/>
          </a:xfrm>
        </p:spPr>
        <p:txBody>
          <a:bodyPr anchor="b">
            <a:noAutofit/>
          </a:bodyPr>
          <a:lstStyle>
            <a:lvl1pPr marL="0" indent="0">
              <a:buNone/>
              <a:defRPr sz="4200" b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09818" y="1893093"/>
            <a:ext cx="7393782" cy="454580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88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3669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60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7518" y="1028700"/>
            <a:ext cx="5486400" cy="2057400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6318" y="1028700"/>
            <a:ext cx="8915402" cy="79629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27518" y="3314699"/>
            <a:ext cx="5486400" cy="3136901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7952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4218" y="2171700"/>
            <a:ext cx="9029700" cy="1714500"/>
          </a:xfrm>
        </p:spPr>
        <p:txBody>
          <a:bodyPr anchor="b">
            <a:normAutofit/>
          </a:bodyPr>
          <a:lstStyle>
            <a:lvl1pPr algn="l">
              <a:defRPr sz="4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83518" y="1371600"/>
            <a:ext cx="4921461" cy="6858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4218" y="4165600"/>
            <a:ext cx="9032082" cy="3073400"/>
          </a:xfrm>
        </p:spPr>
        <p:txBody>
          <a:bodyPr anchor="t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536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3810454" y="4445000"/>
            <a:ext cx="4472787" cy="4813301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6318" y="6730998"/>
            <a:ext cx="12801600" cy="226060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8" y="1028701"/>
            <a:ext cx="12801600" cy="5422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56618" y="9258301"/>
            <a:ext cx="2400300" cy="54768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5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6318" y="9258301"/>
            <a:ext cx="11315700" cy="54768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5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44801" y="8367713"/>
            <a:ext cx="1713368" cy="1004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94909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685800" rtl="0" eaLnBrk="1" latinLnBrk="0" hangingPunct="1">
        <a:spcBef>
          <a:spcPct val="0"/>
        </a:spcBef>
        <a:buNone/>
        <a:defRPr sz="5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28625" indent="-42862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7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800225" indent="-42862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2314575" indent="-25717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3000375" indent="-25717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bin"/><Relationship Id="rId4" Type="http://schemas.openxmlformats.org/officeDocument/2006/relationships/image" Target="../media/image3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bin"/><Relationship Id="rId13" Type="http://schemas.openxmlformats.org/officeDocument/2006/relationships/image" Target="../media/image57.bin"/><Relationship Id="rId3" Type="http://schemas.openxmlformats.org/officeDocument/2006/relationships/image" Target="../media/image47.bin"/><Relationship Id="rId7" Type="http://schemas.openxmlformats.org/officeDocument/2006/relationships/image" Target="../media/image51.bin"/><Relationship Id="rId12" Type="http://schemas.openxmlformats.org/officeDocument/2006/relationships/image" Target="../media/image56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bin"/><Relationship Id="rId11" Type="http://schemas.openxmlformats.org/officeDocument/2006/relationships/image" Target="../media/image55.bin"/><Relationship Id="rId5" Type="http://schemas.openxmlformats.org/officeDocument/2006/relationships/image" Target="../media/image49.bin"/><Relationship Id="rId10" Type="http://schemas.openxmlformats.org/officeDocument/2006/relationships/image" Target="../media/image54.bin"/><Relationship Id="rId4" Type="http://schemas.openxmlformats.org/officeDocument/2006/relationships/image" Target="../media/image48.bin"/><Relationship Id="rId9" Type="http://schemas.openxmlformats.org/officeDocument/2006/relationships/image" Target="../media/image53.bin"/><Relationship Id="rId1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5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7.bin"/><Relationship Id="rId7" Type="http://schemas.openxmlformats.org/officeDocument/2006/relationships/image" Target="../media/image6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bin"/><Relationship Id="rId5" Type="http://schemas.openxmlformats.org/officeDocument/2006/relationships/image" Target="../media/image60.bin"/><Relationship Id="rId4" Type="http://schemas.openxmlformats.org/officeDocument/2006/relationships/image" Target="../media/image5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4.bin"/><Relationship Id="rId4" Type="http://schemas.openxmlformats.org/officeDocument/2006/relationships/image" Target="../media/image3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bin"/><Relationship Id="rId3" Type="http://schemas.openxmlformats.org/officeDocument/2006/relationships/image" Target="../media/image65.bin"/><Relationship Id="rId7" Type="http://schemas.openxmlformats.org/officeDocument/2006/relationships/image" Target="../media/image69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bin"/><Relationship Id="rId5" Type="http://schemas.openxmlformats.org/officeDocument/2006/relationships/image" Target="../media/image67.bin"/><Relationship Id="rId10" Type="http://schemas.openxmlformats.org/officeDocument/2006/relationships/image" Target="../media/image5.png"/><Relationship Id="rId4" Type="http://schemas.openxmlformats.org/officeDocument/2006/relationships/image" Target="../media/image66.bin"/><Relationship Id="rId9" Type="http://schemas.openxmlformats.org/officeDocument/2006/relationships/image" Target="../media/image1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7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7.bin"/><Relationship Id="rId7" Type="http://schemas.openxmlformats.org/officeDocument/2006/relationships/image" Target="../media/image75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bin"/><Relationship Id="rId5" Type="http://schemas.openxmlformats.org/officeDocument/2006/relationships/image" Target="../media/image73.bin"/><Relationship Id="rId4" Type="http://schemas.openxmlformats.org/officeDocument/2006/relationships/image" Target="../media/image7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bin"/><Relationship Id="rId7" Type="http://schemas.openxmlformats.org/officeDocument/2006/relationships/image" Target="../media/image5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bin"/><Relationship Id="rId5" Type="http://schemas.openxmlformats.org/officeDocument/2006/relationships/image" Target="../media/image77.bin"/><Relationship Id="rId4" Type="http://schemas.openxmlformats.org/officeDocument/2006/relationships/image" Target="../media/image7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bin"/><Relationship Id="rId7" Type="http://schemas.openxmlformats.org/officeDocument/2006/relationships/image" Target="../media/image5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bin"/><Relationship Id="rId5" Type="http://schemas.openxmlformats.org/officeDocument/2006/relationships/image" Target="../media/image80.bin"/><Relationship Id="rId4" Type="http://schemas.openxmlformats.org/officeDocument/2006/relationships/image" Target="../media/image7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bin"/><Relationship Id="rId3" Type="http://schemas.openxmlformats.org/officeDocument/2006/relationships/image" Target="../media/image47.bin"/><Relationship Id="rId7" Type="http://schemas.openxmlformats.org/officeDocument/2006/relationships/image" Target="../media/image75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bin"/><Relationship Id="rId5" Type="http://schemas.openxmlformats.org/officeDocument/2006/relationships/image" Target="../media/image73.bin"/><Relationship Id="rId4" Type="http://schemas.openxmlformats.org/officeDocument/2006/relationships/image" Target="../media/image82.bin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bin"/><Relationship Id="rId3" Type="http://schemas.openxmlformats.org/officeDocument/2006/relationships/image" Target="../media/image6.bin"/><Relationship Id="rId7" Type="http://schemas.openxmlformats.org/officeDocument/2006/relationships/image" Target="../media/image10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bin"/><Relationship Id="rId5" Type="http://schemas.openxmlformats.org/officeDocument/2006/relationships/image" Target="../media/image8.bin"/><Relationship Id="rId4" Type="http://schemas.openxmlformats.org/officeDocument/2006/relationships/image" Target="../media/image7.bin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bin"/><Relationship Id="rId4" Type="http://schemas.openxmlformats.org/officeDocument/2006/relationships/image" Target="../media/image85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bin"/><Relationship Id="rId3" Type="http://schemas.openxmlformats.org/officeDocument/2006/relationships/image" Target="../media/image12.bin"/><Relationship Id="rId7" Type="http://schemas.openxmlformats.org/officeDocument/2006/relationships/image" Target="../media/image16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bin"/><Relationship Id="rId5" Type="http://schemas.openxmlformats.org/officeDocument/2006/relationships/image" Target="../media/image14.bin"/><Relationship Id="rId10" Type="http://schemas.openxmlformats.org/officeDocument/2006/relationships/image" Target="../media/image5.png"/><Relationship Id="rId4" Type="http://schemas.openxmlformats.org/officeDocument/2006/relationships/image" Target="../media/image13.bin"/><Relationship Id="rId9" Type="http://schemas.openxmlformats.org/officeDocument/2006/relationships/image" Target="../media/image1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bin"/><Relationship Id="rId7" Type="http://schemas.openxmlformats.org/officeDocument/2006/relationships/image" Target="../media/image5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bin"/><Relationship Id="rId5" Type="http://schemas.openxmlformats.org/officeDocument/2006/relationships/image" Target="../media/image20.bin"/><Relationship Id="rId4" Type="http://schemas.openxmlformats.org/officeDocument/2006/relationships/image" Target="../media/image1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bin"/><Relationship Id="rId3" Type="http://schemas.openxmlformats.org/officeDocument/2006/relationships/image" Target="../media/image18.bin"/><Relationship Id="rId7" Type="http://schemas.openxmlformats.org/officeDocument/2006/relationships/image" Target="../media/image25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bin"/><Relationship Id="rId5" Type="http://schemas.openxmlformats.org/officeDocument/2006/relationships/image" Target="../media/image23.bin"/><Relationship Id="rId4" Type="http://schemas.openxmlformats.org/officeDocument/2006/relationships/image" Target="../media/image22.bin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7.bin"/><Relationship Id="rId7" Type="http://schemas.openxmlformats.org/officeDocument/2006/relationships/image" Target="../media/image31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bin"/><Relationship Id="rId5" Type="http://schemas.openxmlformats.org/officeDocument/2006/relationships/image" Target="../media/image29.bin"/><Relationship Id="rId4" Type="http://schemas.openxmlformats.org/officeDocument/2006/relationships/image" Target="../media/image2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4.bin"/><Relationship Id="rId4" Type="http://schemas.openxmlformats.org/officeDocument/2006/relationships/image" Target="../media/image3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bin"/><Relationship Id="rId3" Type="http://schemas.openxmlformats.org/officeDocument/2006/relationships/image" Target="../media/image35.bin"/><Relationship Id="rId7" Type="http://schemas.openxmlformats.org/officeDocument/2006/relationships/image" Target="../media/image39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bin"/><Relationship Id="rId5" Type="http://schemas.openxmlformats.org/officeDocument/2006/relationships/image" Target="../media/image37.bin"/><Relationship Id="rId4" Type="http://schemas.openxmlformats.org/officeDocument/2006/relationships/image" Target="../media/image36.bin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bin"/><Relationship Id="rId3" Type="http://schemas.openxmlformats.org/officeDocument/2006/relationships/image" Target="../media/image41.bin"/><Relationship Id="rId7" Type="http://schemas.openxmlformats.org/officeDocument/2006/relationships/image" Target="../media/image45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bin"/><Relationship Id="rId5" Type="http://schemas.openxmlformats.org/officeDocument/2006/relationships/image" Target="../media/image43.bin"/><Relationship Id="rId10" Type="http://schemas.openxmlformats.org/officeDocument/2006/relationships/image" Target="../media/image5.png"/><Relationship Id="rId4" Type="http://schemas.openxmlformats.org/officeDocument/2006/relationships/image" Target="../media/image42.bin"/><Relationship Id="rId9" Type="http://schemas.openxmlformats.org/officeDocument/2006/relationships/image" Target="../media/image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3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4598670"/>
            <a:ext cx="13706475" cy="5686425"/>
          </a:xfrm>
          <a:prstGeom prst="rect">
            <a:avLst/>
          </a:prstGeom>
        </p:spPr>
      </p:pic>
      <p:sp>
        <p:nvSpPr>
          <p:cNvPr id="307" name="Presenter Name-489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9086850"/>
            <a:ext cx="12215812" cy="447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b="1" spc="-27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Алматы облысы Дін істері басқармасы</a:t>
            </a:r>
          </a:p>
        </p:txBody>
      </p:sp>
      <p:sp>
        <p:nvSpPr>
          <p:cNvPr id="30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358670"/>
            <a:ext cx="12215812" cy="1676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5400" spc="-54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Діни экстремизм және терроризм деген не?</a:t>
            </a:r>
          </a:p>
        </p:txBody>
      </p:sp>
      <p:sp>
        <p:nvSpPr>
          <p:cNvPr id="31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140797"/>
            <a:ext cx="12215812" cy="1190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08"/>
              </a:lnSpc>
            </a:pPr>
            <a:r>
              <a:rPr lang="en-US" sz="2100" spc="-21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Бұл тақырып неге жастар үшін маңызды? Қауіпсіздік, дұрыс таңдау және сіздің болашағыңыз туралы маңызды </a:t>
            </a:r>
            <a:r>
              <a:rPr lang="en-US" sz="2100" spc="-21" dirty="0" err="1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әңгіме</a:t>
            </a:r>
            <a:r>
              <a:rPr lang="en-US" sz="2100" spc="-21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.</a:t>
            </a:r>
            <a:r>
              <a:rPr lang="kk-KZ" sz="2100" spc="-21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 </a:t>
            </a:r>
            <a:r>
              <a:rPr lang="en-US" sz="2100" spc="-21" dirty="0" err="1">
                <a:solidFill>
                  <a:srgbClr val="6A6A6A"/>
                </a:solidFill>
                <a:latin typeface="Open Sans" panose="00000700000000000000" pitchFamily="2" charset="0"/>
              </a:rPr>
              <a:t>Бұл</a:t>
            </a:r>
            <a:r>
              <a:rPr lang="en-US" sz="2100" spc="-21" dirty="0">
                <a:solidFill>
                  <a:srgbClr val="6A6A6A"/>
                </a:solidFill>
                <a:latin typeface="Open Sans" panose="00000700000000000000" pitchFamily="2" charset="0"/>
              </a:rPr>
              <a:t> презентация сізге қауіпті топтардың алдауын тануға және өзіңізді қорғауға көмектеседі.</a:t>
            </a:r>
          </a:p>
        </p:txBody>
      </p:sp>
      <p:pic>
        <p:nvPicPr>
          <p:cNvPr id="3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4666953" y="7943553"/>
            <a:ext cx="9039225" cy="23434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D87E7C-C285-897F-5192-52E033A9DF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49" y="142271"/>
            <a:ext cx="4388126" cy="400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0000">
        <p14:ferris dir="l"/>
      </p:transition>
    </mc:Choice>
    <mc:Fallback xmlns="">
      <p:transition spd="slow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5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2951619" y="0"/>
            <a:ext cx="5336381" cy="2847826"/>
          </a:xfrm>
          <a:prstGeom prst="rect">
            <a:avLst/>
          </a:prstGeom>
        </p:spPr>
      </p:pic>
      <p:pic>
        <p:nvPicPr>
          <p:cNvPr id="55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6350032" y="4160615"/>
            <a:ext cx="5591175" cy="6124575"/>
          </a:xfrm>
          <a:prstGeom prst="rect">
            <a:avLst/>
          </a:prstGeom>
        </p:spPr>
      </p:pic>
      <p:pic>
        <p:nvPicPr>
          <p:cNvPr id="56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5873782" y="4160615"/>
            <a:ext cx="476250" cy="476250"/>
          </a:xfrm>
          <a:prstGeom prst="rect">
            <a:avLst/>
          </a:prstGeom>
        </p:spPr>
      </p:pic>
      <p:pic>
        <p:nvPicPr>
          <p:cNvPr id="562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937968" y="4160615"/>
            <a:ext cx="476250" cy="476250"/>
          </a:xfrm>
          <a:prstGeom prst="rect">
            <a:avLst/>
          </a:prstGeom>
        </p:spPr>
      </p:pic>
      <p:pic>
        <p:nvPicPr>
          <p:cNvPr id="564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FE8518DD-14BD-41B7-AB87-052E794FE1E9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8595455" y="2611946"/>
            <a:ext cx="1097185" cy="1097185"/>
          </a:xfrm>
          <a:prstGeom prst="rect">
            <a:avLst/>
          </a:prstGeom>
        </p:spPr>
      </p:pic>
      <p:sp>
        <p:nvSpPr>
          <p:cNvPr id="566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28606" y="5751290"/>
            <a:ext cx="4633912" cy="6477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 b="1" spc="-21" dirty="0">
                <a:solidFill>
                  <a:srgbClr val="FFFFFF">
                    <a:alpha val="100000"/>
                  </a:srgbClr>
                </a:solidFill>
                <a:latin typeface="Merriweather" panose="00000700000000000000" pitchFamily="2" charset="0"/>
              </a:rPr>
              <a:t>Күмәнді аккаунттар — аты-жөні белгісіз профильдер</a:t>
            </a:r>
          </a:p>
        </p:txBody>
      </p:sp>
      <p:pic>
        <p:nvPicPr>
          <p:cNvPr id="5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2000" y="6075140"/>
            <a:ext cx="5591175" cy="4210050"/>
          </a:xfrm>
          <a:prstGeom prst="rect">
            <a:avLst/>
          </a:prstGeom>
        </p:spPr>
      </p:pic>
      <p:pic>
        <p:nvPicPr>
          <p:cNvPr id="570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285750" y="6075140"/>
            <a:ext cx="476250" cy="476250"/>
          </a:xfrm>
          <a:prstGeom prst="rect">
            <a:avLst/>
          </a:prstGeom>
        </p:spPr>
      </p:pic>
      <p:pic>
        <p:nvPicPr>
          <p:cNvPr id="572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DBCCCA31-9844-4B95-B879-4769C29CAB3E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3007328" y="4526470"/>
            <a:ext cx="1097185" cy="1097185"/>
          </a:xfrm>
          <a:prstGeom prst="rect">
            <a:avLst/>
          </a:prstGeom>
        </p:spPr>
      </p:pic>
      <p:sp>
        <p:nvSpPr>
          <p:cNvPr id="574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57300" y="7861078"/>
            <a:ext cx="4633912" cy="6477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 b="1" spc="-21" dirty="0">
                <a:solidFill>
                  <a:srgbClr val="FFFFFF">
                    <a:alpha val="100000"/>
                  </a:srgbClr>
                </a:solidFill>
                <a:latin typeface="Merriweather" panose="00000700000000000000" pitchFamily="2" charset="0"/>
              </a:rPr>
              <a:t>Жабық чаттар — бақылаусыз топтар мен қауымдастықтар</a:t>
            </a:r>
          </a:p>
        </p:txBody>
      </p:sp>
      <p:pic>
        <p:nvPicPr>
          <p:cNvPr id="57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1937949" y="7223819"/>
            <a:ext cx="5591175" cy="3063181"/>
          </a:xfrm>
          <a:prstGeom prst="rect">
            <a:avLst/>
          </a:prstGeom>
        </p:spPr>
      </p:pic>
      <p:pic>
        <p:nvPicPr>
          <p:cNvPr id="578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7526000" y="7223855"/>
            <a:ext cx="476250" cy="476250"/>
          </a:xfrm>
          <a:prstGeom prst="rect">
            <a:avLst/>
          </a:prstGeom>
        </p:spPr>
      </p:pic>
      <p:pic>
        <p:nvPicPr>
          <p:cNvPr id="580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  <a:extLst>
              <a:ext uri="{9689CB44-541A-4F62-95A9-2EA09A139369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4183487" y="5675090"/>
            <a:ext cx="1097185" cy="1097185"/>
          </a:xfrm>
          <a:prstGeom prst="rect">
            <a:avLst/>
          </a:prstGeom>
        </p:spPr>
      </p:pic>
      <p:sp>
        <p:nvSpPr>
          <p:cNvPr id="58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433364" y="8275415"/>
            <a:ext cx="4633912" cy="971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Радикалды видеолар — зорлық-зомбылықты насихаттайтын роликтер</a:t>
            </a:r>
          </a:p>
        </p:txBody>
      </p:sp>
      <p:sp>
        <p:nvSpPr>
          <p:cNvPr id="58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51971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Интернеттегі қауіптер</a:t>
            </a:r>
          </a:p>
        </p:txBody>
      </p:sp>
      <p:sp>
        <p:nvSpPr>
          <p:cNvPr id="58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485900"/>
            <a:ext cx="151971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Виртуалды әлемде де нақты өмірдегідей қауіптер бар екенін ұмытпаңыз.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0628CE-D68C-5BA1-B67F-7F253C7D3F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739" y="6772275"/>
            <a:ext cx="3998420" cy="316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335935" cy="2847826"/>
          </a:xfrm>
          <a:prstGeom prst="rect">
            <a:avLst/>
          </a:prstGeom>
        </p:spPr>
      </p:pic>
      <p:sp>
        <p:nvSpPr>
          <p:cNvPr id="592" name="-45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10550" y="3674459"/>
            <a:ext cx="9348788" cy="8858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 spc="-24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Психологиялық күйзеліс — үрей мен қорқыныш ішінде өмір сүру</a:t>
            </a:r>
          </a:p>
        </p:txBody>
      </p:sp>
      <p:pic>
        <p:nvPicPr>
          <p:cNvPr id="59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810500" y="3798665"/>
            <a:ext cx="190500" cy="190500"/>
          </a:xfrm>
          <a:prstGeom prst="rect">
            <a:avLst/>
          </a:prstGeom>
        </p:spPr>
      </p:pic>
      <p:sp>
        <p:nvSpPr>
          <p:cNvPr id="594" name="-40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10550" y="4742688"/>
            <a:ext cx="9348788" cy="8858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 spc="-24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Бостандықтан айырылу — қылмыстық жауапкершілік пен түрме</a:t>
            </a:r>
          </a:p>
        </p:txBody>
      </p:sp>
      <p:pic>
        <p:nvPicPr>
          <p:cNvPr id="59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810500" y="4866894"/>
            <a:ext cx="190500" cy="190500"/>
          </a:xfrm>
          <a:prstGeom prst="rect">
            <a:avLst/>
          </a:prstGeom>
        </p:spPr>
      </p:pic>
      <p:sp>
        <p:nvSpPr>
          <p:cNvPr id="596" name="-49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10550" y="5811012"/>
            <a:ext cx="9348788" cy="8858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 spc="-24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Болашақтың жойылуы — білім алу мен жұмысқа тұру мүмкіндігінің болмауы</a:t>
            </a:r>
          </a:p>
        </p:txBody>
      </p:sp>
      <p:pic>
        <p:nvPicPr>
          <p:cNvPr id="597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810500" y="5935218"/>
            <a:ext cx="190500" cy="190500"/>
          </a:xfrm>
          <a:prstGeom prst="rect">
            <a:avLst/>
          </a:prstGeom>
        </p:spPr>
      </p:pic>
      <p:sp>
        <p:nvSpPr>
          <p:cNvPr id="59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4076700"/>
            <a:ext cx="624363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Жеке адам үшін қауіптілігі</a:t>
            </a:r>
          </a:p>
        </p:txBody>
      </p:sp>
      <p:sp>
        <p:nvSpPr>
          <p:cNvPr id="60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5448300"/>
            <a:ext cx="62436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Бұл жолды таңдау сенің жеке өмірің мен болашағыңды қалай құртатынын біл.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01A9209-1039-3789-F1F6-1E545D48F5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7665" y="6696837"/>
            <a:ext cx="3721673" cy="312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2951619" y="0"/>
            <a:ext cx="5336381" cy="2847826"/>
          </a:xfrm>
          <a:prstGeom prst="rect">
            <a:avLst/>
          </a:prstGeom>
        </p:spPr>
      </p:pic>
      <p:pic>
        <p:nvPicPr>
          <p:cNvPr id="606" name="circularbas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2000" y="2324100"/>
            <a:ext cx="16764000" cy="7200900"/>
          </a:xfrm>
          <a:prstGeom prst="rect">
            <a:avLst/>
          </a:prstGeom>
        </p:spPr>
      </p:pic>
      <p:pic>
        <p:nvPicPr>
          <p:cNvPr id="607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489F7E88-0AEC-4687-9D14-52FCFA092B96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7337525" y="2324100"/>
            <a:ext cx="3612581" cy="7200915"/>
          </a:xfrm>
          <a:prstGeom prst="rect">
            <a:avLst/>
          </a:prstGeom>
        </p:spPr>
      </p:pic>
      <p:sp>
        <p:nvSpPr>
          <p:cNvPr id="609" name="imageNode0">
            <a:extLst>
              <a:ext uri="{FF2B5EF4-FFF2-40B4-BE49-F238E27FC236}">
                <a16:creationId xmlns:a16="http://schemas.microsoft.com/office/drawing/2014/main" id="{10EDD564-373E-4917-F27F-5E79DA8114FF}"/>
              </a:ext>
            </a:extLst>
          </p:cNvPr>
          <p:cNvSpPr/>
          <p:nvPr/>
        </p:nvSpPr>
        <p:spPr>
          <a:xfrm>
            <a:off x="7543205" y="2481411"/>
            <a:ext cx="3200407" cy="6885723"/>
          </a:xfrm>
          <a:custGeom>
            <a:avLst/>
            <a:gdLst>
              <a:gd name="connsiteX0" fmla="*/ 2049965 w 2514969"/>
              <a:gd name="connsiteY0" fmla="*/ 5410280 h 5410360"/>
              <a:gd name="connsiteX1" fmla="*/ 313558 w 2514969"/>
              <a:gd name="connsiteY1" fmla="*/ 5410280 h 5410360"/>
              <a:gd name="connsiteX2" fmla="*/ 190685 w 2514969"/>
              <a:gd name="connsiteY2" fmla="*/ 5391230 h 5410360"/>
              <a:gd name="connsiteX3" fmla="*/ 8758 w 2514969"/>
              <a:gd name="connsiteY3" fmla="*/ 5175012 h 5410360"/>
              <a:gd name="connsiteX4" fmla="*/ 185 w 2514969"/>
              <a:gd name="connsiteY4" fmla="*/ 5053093 h 5410360"/>
              <a:gd name="connsiteX5" fmla="*/ 185 w 2514969"/>
              <a:gd name="connsiteY5" fmla="*/ 325835 h 5410360"/>
              <a:gd name="connsiteX6" fmla="*/ 1138 w 2514969"/>
              <a:gd name="connsiteY6" fmla="*/ 320120 h 5410360"/>
              <a:gd name="connsiteX7" fmla="*/ 8758 w 2514969"/>
              <a:gd name="connsiteY7" fmla="*/ 236300 h 5410360"/>
              <a:gd name="connsiteX8" fmla="*/ 190685 w 2514969"/>
              <a:gd name="connsiteY8" fmla="*/ 20082 h 5410360"/>
              <a:gd name="connsiteX9" fmla="*/ 313558 w 2514969"/>
              <a:gd name="connsiteY9" fmla="*/ 1032 h 5410360"/>
              <a:gd name="connsiteX10" fmla="*/ 551683 w 2514969"/>
              <a:gd name="connsiteY10" fmla="*/ 1032 h 5410360"/>
              <a:gd name="connsiteX11" fmla="*/ 614548 w 2514969"/>
              <a:gd name="connsiteY11" fmla="*/ 61992 h 5410360"/>
              <a:gd name="connsiteX12" fmla="*/ 615500 w 2514969"/>
              <a:gd name="connsiteY12" fmla="*/ 73422 h 5410360"/>
              <a:gd name="connsiteX13" fmla="*/ 618358 w 2514969"/>
              <a:gd name="connsiteY13" fmla="*/ 105807 h 5410360"/>
              <a:gd name="connsiteX14" fmla="*/ 711703 w 2514969"/>
              <a:gd name="connsiteY14" fmla="*/ 202010 h 5410360"/>
              <a:gd name="connsiteX15" fmla="*/ 744088 w 2514969"/>
              <a:gd name="connsiteY15" fmla="*/ 205820 h 5410360"/>
              <a:gd name="connsiteX16" fmla="*/ 1771835 w 2514969"/>
              <a:gd name="connsiteY16" fmla="*/ 205820 h 5410360"/>
              <a:gd name="connsiteX17" fmla="*/ 1803268 w 2514969"/>
              <a:gd name="connsiteY17" fmla="*/ 202010 h 5410360"/>
              <a:gd name="connsiteX18" fmla="*/ 1896613 w 2514969"/>
              <a:gd name="connsiteY18" fmla="*/ 104855 h 5410360"/>
              <a:gd name="connsiteX19" fmla="*/ 1899470 w 2514969"/>
              <a:gd name="connsiteY19" fmla="*/ 72470 h 5410360"/>
              <a:gd name="connsiteX20" fmla="*/ 1900423 w 2514969"/>
              <a:gd name="connsiteY20" fmla="*/ 61040 h 5410360"/>
              <a:gd name="connsiteX21" fmla="*/ 1963288 w 2514969"/>
              <a:gd name="connsiteY21" fmla="*/ 80 h 5410360"/>
              <a:gd name="connsiteX22" fmla="*/ 2201413 w 2514969"/>
              <a:gd name="connsiteY22" fmla="*/ 80 h 5410360"/>
              <a:gd name="connsiteX23" fmla="*/ 2324285 w 2514969"/>
              <a:gd name="connsiteY23" fmla="*/ 19130 h 5410360"/>
              <a:gd name="connsiteX24" fmla="*/ 2506213 w 2514969"/>
              <a:gd name="connsiteY24" fmla="*/ 235347 h 5410360"/>
              <a:gd name="connsiteX25" fmla="*/ 2513833 w 2514969"/>
              <a:gd name="connsiteY25" fmla="*/ 319167 h 5410360"/>
              <a:gd name="connsiteX26" fmla="*/ 2514785 w 2514969"/>
              <a:gd name="connsiteY26" fmla="*/ 324882 h 5410360"/>
              <a:gd name="connsiteX27" fmla="*/ 2514785 w 2514969"/>
              <a:gd name="connsiteY27" fmla="*/ 5052140 h 5410360"/>
              <a:gd name="connsiteX28" fmla="*/ 2506213 w 2514969"/>
              <a:gd name="connsiteY28" fmla="*/ 5174060 h 5410360"/>
              <a:gd name="connsiteX29" fmla="*/ 2324285 w 2514969"/>
              <a:gd name="connsiteY29" fmla="*/ 5390278 h 5410360"/>
              <a:gd name="connsiteX30" fmla="*/ 2201413 w 2514969"/>
              <a:gd name="connsiteY30" fmla="*/ 5409328 h 5410360"/>
              <a:gd name="connsiteX31" fmla="*/ 2049965 w 2514969"/>
              <a:gd name="connsiteY31" fmla="*/ 5409328 h 541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514969" h="5410360">
                <a:moveTo>
                  <a:pt x="2049965" y="5410280"/>
                </a:moveTo>
                <a:lnTo>
                  <a:pt x="313558" y="5410280"/>
                </a:lnTo>
                <a:cubicBezTo>
                  <a:pt x="271801" y="5411166"/>
                  <a:pt x="230214" y="5404718"/>
                  <a:pt x="190685" y="5391230"/>
                </a:cubicBezTo>
                <a:cubicBezTo>
                  <a:pt x="91625" y="5353130"/>
                  <a:pt x="30665" y="5280740"/>
                  <a:pt x="8758" y="5175012"/>
                </a:cubicBezTo>
                <a:cubicBezTo>
                  <a:pt x="2081" y="5134731"/>
                  <a:pt x="-789" y="5093907"/>
                  <a:pt x="185" y="5053093"/>
                </a:cubicBezTo>
                <a:lnTo>
                  <a:pt x="185" y="325835"/>
                </a:lnTo>
                <a:cubicBezTo>
                  <a:pt x="46" y="323881"/>
                  <a:pt x="373" y="321923"/>
                  <a:pt x="1138" y="320120"/>
                </a:cubicBezTo>
                <a:cubicBezTo>
                  <a:pt x="1267" y="292013"/>
                  <a:pt x="3816" y="263969"/>
                  <a:pt x="8758" y="236300"/>
                </a:cubicBezTo>
                <a:cubicBezTo>
                  <a:pt x="30665" y="130572"/>
                  <a:pt x="91625" y="58182"/>
                  <a:pt x="190685" y="20082"/>
                </a:cubicBezTo>
                <a:cubicBezTo>
                  <a:pt x="230214" y="6598"/>
                  <a:pt x="271801" y="149"/>
                  <a:pt x="313558" y="1032"/>
                </a:cubicBezTo>
                <a:lnTo>
                  <a:pt x="551683" y="1032"/>
                </a:lnTo>
                <a:cubicBezTo>
                  <a:pt x="585672" y="1017"/>
                  <a:pt x="613518" y="28020"/>
                  <a:pt x="614548" y="61992"/>
                </a:cubicBezTo>
                <a:cubicBezTo>
                  <a:pt x="614395" y="65827"/>
                  <a:pt x="614715" y="69666"/>
                  <a:pt x="615500" y="73422"/>
                </a:cubicBezTo>
                <a:lnTo>
                  <a:pt x="618358" y="105807"/>
                </a:lnTo>
                <a:cubicBezTo>
                  <a:pt x="625707" y="154532"/>
                  <a:pt x="663222" y="193194"/>
                  <a:pt x="711703" y="202010"/>
                </a:cubicBezTo>
                <a:cubicBezTo>
                  <a:pt x="722358" y="204273"/>
                  <a:pt x="733199" y="205548"/>
                  <a:pt x="744088" y="205820"/>
                </a:cubicBezTo>
                <a:lnTo>
                  <a:pt x="1771835" y="205820"/>
                </a:lnTo>
                <a:cubicBezTo>
                  <a:pt x="1782408" y="205490"/>
                  <a:pt x="1792924" y="204216"/>
                  <a:pt x="1803268" y="202010"/>
                </a:cubicBezTo>
                <a:cubicBezTo>
                  <a:pt x="1852045" y="193077"/>
                  <a:pt x="1889641" y="153949"/>
                  <a:pt x="1896613" y="104855"/>
                </a:cubicBezTo>
                <a:lnTo>
                  <a:pt x="1899470" y="72470"/>
                </a:lnTo>
                <a:cubicBezTo>
                  <a:pt x="1900261" y="68713"/>
                  <a:pt x="1900575" y="64875"/>
                  <a:pt x="1900423" y="61040"/>
                </a:cubicBezTo>
                <a:cubicBezTo>
                  <a:pt x="1901452" y="27067"/>
                  <a:pt x="1929303" y="65"/>
                  <a:pt x="1963288" y="80"/>
                </a:cubicBezTo>
                <a:lnTo>
                  <a:pt x="2201413" y="80"/>
                </a:lnTo>
                <a:cubicBezTo>
                  <a:pt x="2243170" y="-803"/>
                  <a:pt x="2284757" y="5645"/>
                  <a:pt x="2324285" y="19130"/>
                </a:cubicBezTo>
                <a:cubicBezTo>
                  <a:pt x="2423345" y="57230"/>
                  <a:pt x="2484305" y="129620"/>
                  <a:pt x="2506213" y="235347"/>
                </a:cubicBezTo>
                <a:cubicBezTo>
                  <a:pt x="2511156" y="263017"/>
                  <a:pt x="2513699" y="291060"/>
                  <a:pt x="2513833" y="319167"/>
                </a:cubicBezTo>
                <a:cubicBezTo>
                  <a:pt x="2514595" y="320970"/>
                  <a:pt x="2514928" y="322929"/>
                  <a:pt x="2514785" y="324882"/>
                </a:cubicBezTo>
                <a:lnTo>
                  <a:pt x="2514785" y="5052140"/>
                </a:lnTo>
                <a:cubicBezTo>
                  <a:pt x="2515757" y="5092955"/>
                  <a:pt x="2512890" y="5133779"/>
                  <a:pt x="2506213" y="5174060"/>
                </a:cubicBezTo>
                <a:cubicBezTo>
                  <a:pt x="2484305" y="5279787"/>
                  <a:pt x="2423345" y="5352178"/>
                  <a:pt x="2324285" y="5390278"/>
                </a:cubicBezTo>
                <a:cubicBezTo>
                  <a:pt x="2284757" y="5403765"/>
                  <a:pt x="2243170" y="5410213"/>
                  <a:pt x="2201413" y="5409328"/>
                </a:cubicBezTo>
                <a:lnTo>
                  <a:pt x="2049965" y="5409328"/>
                </a:lnTo>
                <a:close/>
              </a:path>
            </a:pathLst>
          </a:custGeom>
          <a:blipFill rotWithShape="1">
            <a:blip r:embed="rId6">
              <a:alphaModFix/>
            </a:blip>
            <a:srcRect/>
            <a:stretch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2553950" y="5823490"/>
            <a:ext cx="190500" cy="190500"/>
          </a:xfrm>
          <a:prstGeom prst="rect">
            <a:avLst/>
          </a:prstGeom>
        </p:spPr>
      </p:pic>
      <p:sp>
        <p:nvSpPr>
          <p:cNvPr id="613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34950" y="5524024"/>
            <a:ext cx="4624388" cy="800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08"/>
              </a:lnSpc>
            </a:pPr>
            <a:r>
              <a:rPr lang="en-US" sz="2100" spc="-21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Алауыздық — адамдардың дін мен ұлт бойынша бөлінуі</a:t>
            </a:r>
          </a:p>
        </p:txBody>
      </p:sp>
      <p:pic>
        <p:nvPicPr>
          <p:cNvPr id="6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5895975" y="7376065"/>
            <a:ext cx="190500" cy="190500"/>
          </a:xfrm>
          <a:prstGeom prst="rect">
            <a:avLst/>
          </a:prstGeom>
        </p:spPr>
      </p:pic>
      <p:sp>
        <p:nvSpPr>
          <p:cNvPr id="61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076599"/>
            <a:ext cx="4976812" cy="800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108"/>
              </a:lnSpc>
            </a:pPr>
            <a:r>
              <a:rPr lang="en-US" sz="2100" spc="-21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Қорқыныш — қоғамдағы жалпы үрей мен сенімсіздік</a:t>
            </a:r>
          </a:p>
        </p:txBody>
      </p:sp>
      <p:pic>
        <p:nvPicPr>
          <p:cNvPr id="61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5895975" y="4280440"/>
            <a:ext cx="190500" cy="190500"/>
          </a:xfrm>
          <a:prstGeom prst="rect">
            <a:avLst/>
          </a:prstGeom>
        </p:spPr>
      </p:pic>
      <p:sp>
        <p:nvSpPr>
          <p:cNvPr id="621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3980974"/>
            <a:ext cx="4976812" cy="800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108"/>
              </a:lnSpc>
            </a:pPr>
            <a:r>
              <a:rPr lang="en-US" sz="2100" spc="-21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Сенімнің жоғалуы — көршілер мен достар арасындағы күдік</a:t>
            </a:r>
          </a:p>
        </p:txBody>
      </p:sp>
      <p:sp>
        <p:nvSpPr>
          <p:cNvPr id="62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51971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Қоғам үшін қауіптілігі</a:t>
            </a:r>
          </a:p>
        </p:txBody>
      </p:sp>
      <p:sp>
        <p:nvSpPr>
          <p:cNvPr id="625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485900"/>
            <a:ext cx="151971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Радикалданған топтар бүкіл халықтың тыныштығын қалай бұзатынын түсіну керек.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84AF83-2FF6-9DA6-05EB-F70F02DF06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7350" y="6415919"/>
            <a:ext cx="3968281" cy="349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p:transition spd="slow" advTm="45000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2324100"/>
            <a:ext cx="11391900" cy="7962900"/>
          </a:xfrm>
          <a:prstGeom prst="rect">
            <a:avLst/>
          </a:prstGeom>
        </p:spPr>
      </p:pic>
      <p:sp>
        <p:nvSpPr>
          <p:cNvPr id="632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077396"/>
            <a:ext cx="822483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Open Sans" panose="00000700000000000000" pitchFamily="2" charset="0"/>
              </a:rPr>
              <a:t>Ұлттық қауіпсіздікке қатер — егемендікке төнген қауіп</a:t>
            </a:r>
          </a:p>
        </p:txBody>
      </p:sp>
      <p:sp>
        <p:nvSpPr>
          <p:cNvPr id="634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958173"/>
            <a:ext cx="822483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Open Sans" panose="00000700000000000000" pitchFamily="2" charset="0"/>
              </a:rPr>
              <a:t>Тұрақсыздық — саяси және қоғамдық тәртіптің бұзылуы</a:t>
            </a:r>
          </a:p>
        </p:txBody>
      </p:sp>
      <p:sp>
        <p:nvSpPr>
          <p:cNvPr id="636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6838950"/>
            <a:ext cx="82248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Open Sans" panose="00000700000000000000" pitchFamily="2" charset="0"/>
              </a:rPr>
              <a:t>Экономикалық шығын — дамуға жұмсалатын қаражаттың қауіпсіздікке кетуі</a:t>
            </a:r>
          </a:p>
        </p:txBody>
      </p:sp>
      <p:sp>
        <p:nvSpPr>
          <p:cNvPr id="63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67973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Мемлекет үшін қауіптілігі</a:t>
            </a:r>
          </a:p>
        </p:txBody>
      </p:sp>
      <p:pic>
        <p:nvPicPr>
          <p:cNvPr id="6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40000"/>
          </a:blip>
          <a:stretch/>
        </p:blipFill>
        <p:spPr>
          <a:xfrm>
            <a:off x="13500049" y="0"/>
            <a:ext cx="4787950" cy="5321945"/>
          </a:xfrm>
          <a:prstGeom prst="rect">
            <a:avLst/>
          </a:prstGeom>
        </p:spPr>
      </p:pic>
      <p:pic>
        <p:nvPicPr>
          <p:cNvPr id="641" name="40aa1954-cd04-4c5d-90c4-2b34ec6c7eb7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677400" y="4610100"/>
            <a:ext cx="7848600" cy="4914900"/>
          </a:xfrm>
          <a:prstGeom prst="rect">
            <a:avLst/>
          </a:prstGeom>
        </p:spPr>
      </p:pic>
      <p:sp>
        <p:nvSpPr>
          <p:cNvPr id="64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485900"/>
            <a:ext cx="167973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Экстремизм елдің дамуына және қауіпсіздігіне үлкен нұқсан келтіреді.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ECE99E-86DF-DBC5-6AC8-73662019BF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10" y="324104"/>
            <a:ext cx="3484789" cy="279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48" name="e3eb1ab8-952c-4207-9aad-3519d6f1ffc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448300" cy="10287000"/>
          </a:xfrm>
          <a:prstGeom prst="rect">
            <a:avLst/>
          </a:prstGeom>
        </p:spPr>
      </p:pic>
      <p:pic>
        <p:nvPicPr>
          <p:cNvPr id="65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6248400" y="3743325"/>
            <a:ext cx="800100" cy="923925"/>
          </a:xfrm>
          <a:prstGeom prst="rect">
            <a:avLst/>
          </a:prstGeom>
        </p:spPr>
      </p:pic>
      <p:pic>
        <p:nvPicPr>
          <p:cNvPr id="652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13B63E1F-FAF7-4D5E-9C68-4CF9A538D46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l="-77" r="-77"/>
          <a:stretch/>
        </p:blipFill>
        <p:spPr>
          <a:xfrm>
            <a:off x="6488430" y="4019360"/>
            <a:ext cx="319945" cy="367856"/>
          </a:xfrm>
          <a:prstGeom prst="rect">
            <a:avLst/>
          </a:prstGeom>
        </p:spPr>
      </p:pic>
      <p:sp>
        <p:nvSpPr>
          <p:cNvPr id="654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4968145"/>
            <a:ext cx="54054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Ақтөбе — қару-жарақ дүкендеріне жасалған шабуылдар</a:t>
            </a:r>
          </a:p>
        </p:txBody>
      </p:sp>
      <p:pic>
        <p:nvPicPr>
          <p:cNvPr id="65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2153900" y="3743325"/>
            <a:ext cx="800100" cy="923925"/>
          </a:xfrm>
          <a:prstGeom prst="rect">
            <a:avLst/>
          </a:prstGeom>
        </p:spPr>
      </p:pic>
      <p:pic>
        <p:nvPicPr>
          <p:cNvPr id="658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98FBFB60-9C1E-4CB5-8D7A-3DDC7A4CC9BC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l="-77" r="-77"/>
          <a:stretch/>
        </p:blipFill>
        <p:spPr>
          <a:xfrm>
            <a:off x="12393930" y="4019360"/>
            <a:ext cx="319945" cy="367856"/>
          </a:xfrm>
          <a:prstGeom prst="rect">
            <a:avLst/>
          </a:prstGeom>
        </p:spPr>
      </p:pic>
      <p:sp>
        <p:nvSpPr>
          <p:cNvPr id="660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53900" y="4968145"/>
            <a:ext cx="54054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Тараз — құқық қорғау органдарына жасалған қастандық</a:t>
            </a:r>
          </a:p>
        </p:txBody>
      </p:sp>
      <p:pic>
        <p:nvPicPr>
          <p:cNvPr id="6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6248400" y="6210300"/>
            <a:ext cx="800100" cy="923925"/>
          </a:xfrm>
          <a:prstGeom prst="rect">
            <a:avLst/>
          </a:prstGeom>
        </p:spPr>
      </p:pic>
      <p:pic>
        <p:nvPicPr>
          <p:cNvPr id="664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B167613D-C2B6-4EFC-BDD2-8DDDF6C98E77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l="-77" r="-77"/>
          <a:stretch/>
        </p:blipFill>
        <p:spPr>
          <a:xfrm>
            <a:off x="6488430" y="6486334"/>
            <a:ext cx="319945" cy="367856"/>
          </a:xfrm>
          <a:prstGeom prst="rect">
            <a:avLst/>
          </a:prstGeom>
        </p:spPr>
      </p:pic>
      <p:sp>
        <p:nvSpPr>
          <p:cNvPr id="666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7435120"/>
            <a:ext cx="54054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Алматы — бейбіт тұрғындар мен полицейлердің қазасы</a:t>
            </a:r>
          </a:p>
        </p:txBody>
      </p:sp>
      <p:pic>
        <p:nvPicPr>
          <p:cNvPr id="6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2153900" y="6210300"/>
            <a:ext cx="800100" cy="923925"/>
          </a:xfrm>
          <a:prstGeom prst="rect">
            <a:avLst/>
          </a:prstGeom>
        </p:spPr>
      </p:pic>
      <p:pic>
        <p:nvPicPr>
          <p:cNvPr id="670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65193B92-F4B7-4F75-A744-A6BF111C8E00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l="-77" r="-77"/>
          <a:stretch/>
        </p:blipFill>
        <p:spPr>
          <a:xfrm>
            <a:off x="12393930" y="6486334"/>
            <a:ext cx="319945" cy="367856"/>
          </a:xfrm>
          <a:prstGeom prst="rect">
            <a:avLst/>
          </a:prstGeom>
        </p:spPr>
      </p:pic>
      <p:sp>
        <p:nvSpPr>
          <p:cNvPr id="672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53900" y="7435120"/>
            <a:ext cx="54054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Жазықсыз адамдардың қазасы</a:t>
            </a:r>
            <a:r>
              <a:rPr lang="en-US" sz="1800" spc="-18" dirty="0">
                <a:solidFill>
                  <a:srgbClr val="090909"/>
                </a:solidFill>
                <a:latin typeface="Open Sans" panose="00000700000000000000" pitchFamily="2" charset="0"/>
              </a:rPr>
              <a:t> — қайғылы тарихымыз</a:t>
            </a:r>
          </a:p>
        </p:txBody>
      </p:sp>
      <p:sp>
        <p:nvSpPr>
          <p:cNvPr id="67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723900"/>
            <a:ext cx="113109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Қазақстандағы терактілер</a:t>
            </a:r>
          </a:p>
        </p:txBody>
      </p:sp>
      <p:pic>
        <p:nvPicPr>
          <p:cNvPr id="67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0" y="6194822"/>
            <a:ext cx="5332214" cy="4092178"/>
          </a:xfrm>
          <a:prstGeom prst="rect">
            <a:avLst/>
          </a:prstGeom>
        </p:spPr>
      </p:pic>
      <p:sp>
        <p:nvSpPr>
          <p:cNvPr id="67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1485900"/>
            <a:ext cx="113109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Бұл оқиғалар бізге бейбітшіліктің қадірін білу керектігін еске салады.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6E1D779-B957-96D3-3240-BBF7CC4EC1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3985" y="385059"/>
            <a:ext cx="3759684" cy="335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8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335935" cy="2847826"/>
          </a:xfrm>
          <a:prstGeom prst="rect">
            <a:avLst/>
          </a:prstGeom>
        </p:spPr>
      </p:pic>
      <p:pic>
        <p:nvPicPr>
          <p:cNvPr id="68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810500" y="762000"/>
            <a:ext cx="4762500" cy="4305300"/>
          </a:xfrm>
          <a:prstGeom prst="rect">
            <a:avLst/>
          </a:prstGeom>
        </p:spPr>
      </p:pic>
      <p:sp>
        <p:nvSpPr>
          <p:cNvPr id="685" name="$50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15300" y="1600200"/>
            <a:ext cx="4186238" cy="876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843"/>
              </a:lnSpc>
            </a:pPr>
            <a:r>
              <a:rPr lang="en-US" sz="5702" b="1" dirty="0">
                <a:solidFill>
                  <a:srgbClr val="3498FB">
                    <a:alpha val="100000"/>
                  </a:srgbClr>
                </a:solidFill>
                <a:latin typeface="Old Standard TT" panose="00000700000000000000" pitchFamily="2" charset="0"/>
              </a:rPr>
              <a:t>#174</a:t>
            </a:r>
          </a:p>
        </p:txBody>
      </p:sp>
      <p:sp>
        <p:nvSpPr>
          <p:cNvPr id="686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15300" y="2773966"/>
            <a:ext cx="41862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Экстремизм бабы</a:t>
            </a:r>
          </a:p>
        </p:txBody>
      </p:sp>
      <p:sp>
        <p:nvSpPr>
          <p:cNvPr id="688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15300" y="3170206"/>
            <a:ext cx="4186238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Әлеуметтік, ұлттық немесе діни алауыздықты қоздырғаны үшін жауапкершілік.</a:t>
            </a:r>
          </a:p>
        </p:txBody>
      </p:sp>
      <p:pic>
        <p:nvPicPr>
          <p:cNvPr id="6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2763500" y="762000"/>
            <a:ext cx="4762500" cy="4305300"/>
          </a:xfrm>
          <a:prstGeom prst="rect">
            <a:avLst/>
          </a:prstGeom>
        </p:spPr>
      </p:pic>
      <p:sp>
        <p:nvSpPr>
          <p:cNvPr id="692" name="$50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068300" y="1600200"/>
            <a:ext cx="4186238" cy="876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843"/>
              </a:lnSpc>
            </a:pPr>
            <a:r>
              <a:rPr lang="en-US" sz="5702" b="1" dirty="0">
                <a:solidFill>
                  <a:srgbClr val="3498FB">
                    <a:alpha val="100000"/>
                  </a:srgbClr>
                </a:solidFill>
                <a:latin typeface="Old Standard TT" panose="00000700000000000000" pitchFamily="2" charset="0"/>
              </a:rPr>
              <a:t>#255</a:t>
            </a:r>
          </a:p>
        </p:txBody>
      </p:sp>
      <p:sp>
        <p:nvSpPr>
          <p:cNvPr id="693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068300" y="2773966"/>
            <a:ext cx="41862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Терроризм бабы</a:t>
            </a:r>
          </a:p>
        </p:txBody>
      </p:sp>
      <p:sp>
        <p:nvSpPr>
          <p:cNvPr id="695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068300" y="3170206"/>
            <a:ext cx="41862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Терроризм актісін жасау немесе насихаттау — өте ауыр қылмыс.</a:t>
            </a:r>
          </a:p>
        </p:txBody>
      </p:sp>
      <p:pic>
        <p:nvPicPr>
          <p:cNvPr id="69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810500" y="5238750"/>
            <a:ext cx="4762500" cy="4305300"/>
          </a:xfrm>
          <a:prstGeom prst="rect">
            <a:avLst/>
          </a:prstGeom>
        </p:spPr>
      </p:pic>
      <p:sp>
        <p:nvSpPr>
          <p:cNvPr id="699" name="$50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15300" y="6076950"/>
            <a:ext cx="4186238" cy="876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843"/>
              </a:lnSpc>
            </a:pPr>
            <a:r>
              <a:rPr lang="en-US" sz="5702" b="1" dirty="0">
                <a:solidFill>
                  <a:srgbClr val="3498FB">
                    <a:alpha val="100000"/>
                  </a:srgbClr>
                </a:solidFill>
                <a:latin typeface="Old Standard TT" panose="00000700000000000000" pitchFamily="2" charset="0"/>
              </a:rPr>
              <a:t>#258</a:t>
            </a:r>
          </a:p>
        </p:txBody>
      </p:sp>
      <p:sp>
        <p:nvSpPr>
          <p:cNvPr id="700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15300" y="7250716"/>
            <a:ext cx="41862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Қаржыландыру</a:t>
            </a:r>
          </a:p>
        </p:txBody>
      </p:sp>
      <p:sp>
        <p:nvSpPr>
          <p:cNvPr id="702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15300" y="7646956"/>
            <a:ext cx="4186238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Терроризмді немесе экстремизмді қаржыландыру үшін қылмыстық жаза.</a:t>
            </a:r>
          </a:p>
        </p:txBody>
      </p:sp>
      <p:sp>
        <p:nvSpPr>
          <p:cNvPr id="70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4076700"/>
            <a:ext cx="624363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Қылмыстық жауапкершілік бар</a:t>
            </a:r>
          </a:p>
        </p:txBody>
      </p:sp>
      <p:sp>
        <p:nvSpPr>
          <p:cNvPr id="70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5448300"/>
            <a:ext cx="62436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Заңды білу — жауапкершілікті түсінудің алғашқы баспалдағы.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FB980EF-25BA-05C8-73FE-BD78C3D010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217" y="5596809"/>
            <a:ext cx="4008783" cy="358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2951619" y="0"/>
            <a:ext cx="5336381" cy="2847826"/>
          </a:xfrm>
          <a:prstGeom prst="rect">
            <a:avLst/>
          </a:prstGeom>
        </p:spPr>
      </p:pic>
      <p:pic>
        <p:nvPicPr>
          <p:cNvPr id="712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953000" y="2324100"/>
            <a:ext cx="8382000" cy="7200900"/>
          </a:xfrm>
          <a:prstGeom prst="rect">
            <a:avLst/>
          </a:prstGeom>
        </p:spPr>
      </p:pic>
      <p:pic>
        <p:nvPicPr>
          <p:cNvPr id="7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189345" y="3782949"/>
            <a:ext cx="609600" cy="666750"/>
          </a:xfrm>
          <a:prstGeom prst="rect">
            <a:avLst/>
          </a:prstGeom>
        </p:spPr>
      </p:pic>
      <p:sp>
        <p:nvSpPr>
          <p:cNvPr id="714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88036" y="3843814"/>
            <a:ext cx="2428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dirty="0">
                <a:solidFill>
                  <a:srgbClr val="FFFFFF">
                    <a:alpha val="100000"/>
                  </a:srgbClr>
                </a:solidFill>
                <a:latin typeface="Old Standard TT" panose="00000700000000000000" pitchFamily="2" charset="0"/>
              </a:rPr>
              <a:t>1</a:t>
            </a:r>
          </a:p>
        </p:txBody>
      </p:sp>
      <p:sp>
        <p:nvSpPr>
          <p:cNvPr id="71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785" y="3572732"/>
            <a:ext cx="50911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Сыни ойлау</a:t>
            </a:r>
          </a:p>
        </p:txBody>
      </p:sp>
      <p:sp>
        <p:nvSpPr>
          <p:cNvPr id="716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785" y="3968972"/>
            <a:ext cx="509111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Кез келген ақпаратқа сұрақ қою және оның астарын талдау қабілеті.</a:t>
            </a:r>
          </a:p>
        </p:txBody>
      </p:sp>
      <p:pic>
        <p:nvPicPr>
          <p:cNvPr id="7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477054" y="5583174"/>
            <a:ext cx="609600" cy="666750"/>
          </a:xfrm>
          <a:prstGeom prst="rect">
            <a:avLst/>
          </a:prstGeom>
        </p:spPr>
      </p:pic>
      <p:sp>
        <p:nvSpPr>
          <p:cNvPr id="718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675745" y="5644039"/>
            <a:ext cx="2428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dirty="0">
                <a:solidFill>
                  <a:srgbClr val="FFFFFF">
                    <a:alpha val="100000"/>
                  </a:srgbClr>
                </a:solidFill>
                <a:latin typeface="Old Standard TT" panose="00000700000000000000" pitchFamily="2" charset="0"/>
              </a:rPr>
              <a:t>2</a:t>
            </a:r>
          </a:p>
        </p:txBody>
      </p:sp>
      <p:sp>
        <p:nvSpPr>
          <p:cNvPr id="719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69343" y="5372957"/>
            <a:ext cx="51101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Медиа сауаттылық</a:t>
            </a:r>
          </a:p>
        </p:txBody>
      </p:sp>
      <p:sp>
        <p:nvSpPr>
          <p:cNvPr id="720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69343" y="5769197"/>
            <a:ext cx="51101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Желідегі ақпараттың жалған немесе рас екенін ажырата білу.</a:t>
            </a:r>
          </a:p>
        </p:txBody>
      </p:sp>
      <p:pic>
        <p:nvPicPr>
          <p:cNvPr id="7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189345" y="7383399"/>
            <a:ext cx="609600" cy="666750"/>
          </a:xfrm>
          <a:prstGeom prst="rect">
            <a:avLst/>
          </a:prstGeom>
        </p:spPr>
      </p:pic>
      <p:sp>
        <p:nvSpPr>
          <p:cNvPr id="722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88036" y="7444264"/>
            <a:ext cx="2428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dirty="0">
                <a:solidFill>
                  <a:srgbClr val="FFFFFF">
                    <a:alpha val="100000"/>
                  </a:srgbClr>
                </a:solidFill>
                <a:latin typeface="Old Standard TT" panose="00000700000000000000" pitchFamily="2" charset="0"/>
              </a:rPr>
              <a:t>3</a:t>
            </a:r>
          </a:p>
        </p:txBody>
      </p:sp>
      <p:sp>
        <p:nvSpPr>
          <p:cNvPr id="72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785" y="7173182"/>
            <a:ext cx="50911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Эмоциялық тұрақтылық</a:t>
            </a:r>
          </a:p>
        </p:txBody>
      </p:sp>
      <p:sp>
        <p:nvSpPr>
          <p:cNvPr id="724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785" y="7569422"/>
            <a:ext cx="509111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Күйзеліс пен арандатушылыққа берілмей, байсалдылық сақтау.</a:t>
            </a:r>
          </a:p>
        </p:txBody>
      </p:sp>
      <p:sp>
        <p:nvSpPr>
          <p:cNvPr id="72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51971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Қалай қорғанамыз?</a:t>
            </a:r>
          </a:p>
        </p:txBody>
      </p:sp>
      <p:sp>
        <p:nvSpPr>
          <p:cNvPr id="72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485900"/>
            <a:ext cx="151971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Өзіңді қауіптен сақтау үшін осы үш негізгі дағдыны меңгер.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342955-5AE0-84EA-D3BB-71E2C660BD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0371" y="6778527"/>
            <a:ext cx="3449134" cy="29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45000">
        <p14:honeycomb/>
      </p:transition>
    </mc:Choice>
    <mc:Fallback xmlns="">
      <p:transition spd="slow" advTm="4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335935" cy="2847826"/>
          </a:xfrm>
          <a:prstGeom prst="rect">
            <a:avLst/>
          </a:prstGeom>
        </p:spPr>
      </p:pic>
      <p:pic>
        <p:nvPicPr>
          <p:cNvPr id="733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690F572C-FD21-48C0-BCA5-54DDFE36B5EF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7810500" y="3653123"/>
            <a:ext cx="841153" cy="841153"/>
          </a:xfrm>
          <a:prstGeom prst="rect">
            <a:avLst/>
          </a:prstGeom>
        </p:spPr>
      </p:pic>
      <p:sp>
        <p:nvSpPr>
          <p:cNvPr id="73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804053" y="3900011"/>
            <a:ext cx="76438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Бейтаныс адамдарға сенбеу — онлайн достардан сақ бол</a:t>
            </a:r>
          </a:p>
        </p:txBody>
      </p:sp>
      <p:pic>
        <p:nvPicPr>
          <p:cNvPr id="737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810500" y="4722876"/>
            <a:ext cx="841153" cy="841153"/>
          </a:xfrm>
          <a:prstGeom prst="rect">
            <a:avLst/>
          </a:prstGeom>
        </p:spPr>
      </p:pic>
      <p:sp>
        <p:nvSpPr>
          <p:cNvPr id="739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804053" y="4969859"/>
            <a:ext cx="76438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Жеке мәліметті қорғау — парольдер мен мекенжайды жарияламау</a:t>
            </a:r>
          </a:p>
        </p:txBody>
      </p:sp>
      <p:pic>
        <p:nvPicPr>
          <p:cNvPr id="741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9B544771-FD53-4913-A984-B5F91F7B2B30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7810500" y="5792724"/>
            <a:ext cx="841153" cy="841153"/>
          </a:xfrm>
          <a:prstGeom prst="rect">
            <a:avLst/>
          </a:prstGeom>
        </p:spPr>
      </p:pic>
      <p:sp>
        <p:nvSpPr>
          <p:cNvPr id="74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804053" y="6039612"/>
            <a:ext cx="764381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Күмәнді сілтемелерден бас тарту — вирус пен қауіпті сайттардан қаш</a:t>
            </a:r>
          </a:p>
        </p:txBody>
      </p:sp>
      <p:sp>
        <p:nvSpPr>
          <p:cNvPr id="74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4381500"/>
            <a:ext cx="62436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Цифрлық қауіпсіздік</a:t>
            </a:r>
          </a:p>
        </p:txBody>
      </p:sp>
      <p:sp>
        <p:nvSpPr>
          <p:cNvPr id="74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5143500"/>
            <a:ext cx="62436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Желідегі қауіпсіздік ережелерін сақтау — сенің цифрлық қорғаның.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9A76C8-33C1-61B5-1446-672B599796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85" y="6408142"/>
            <a:ext cx="3325764" cy="330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5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335935" cy="2847826"/>
          </a:xfrm>
          <a:prstGeom prst="rect">
            <a:avLst/>
          </a:prstGeom>
        </p:spPr>
      </p:pic>
      <p:pic>
        <p:nvPicPr>
          <p:cNvPr id="753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749C3C81-E374-4CEE-AC77-A4BE1633E8C5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7810500" y="3653123"/>
            <a:ext cx="841153" cy="841153"/>
          </a:xfrm>
          <a:prstGeom prst="rect">
            <a:avLst/>
          </a:prstGeom>
        </p:spPr>
      </p:pic>
      <p:sp>
        <p:nvSpPr>
          <p:cNvPr id="75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804053" y="3900011"/>
            <a:ext cx="739616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Ашық әңгіме</a:t>
            </a:r>
            <a:r>
              <a:rPr lang="en-US" sz="1800" spc="-18" dirty="0">
                <a:solidFill>
                  <a:srgbClr val="090909"/>
                </a:solidFill>
                <a:latin typeface="Open Sans" panose="00000700000000000000" pitchFamily="2" charset="0"/>
              </a:rPr>
              <a:t> — проблемаларды жасырмай бөлісу</a:t>
            </a:r>
          </a:p>
        </p:txBody>
      </p:sp>
      <p:pic>
        <p:nvPicPr>
          <p:cNvPr id="757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810500" y="4722876"/>
            <a:ext cx="841153" cy="841153"/>
          </a:xfrm>
          <a:prstGeom prst="rect">
            <a:avLst/>
          </a:prstGeom>
        </p:spPr>
      </p:pic>
      <p:sp>
        <p:nvSpPr>
          <p:cNvPr id="759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804053" y="4969859"/>
            <a:ext cx="739616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Шартсыз махаббат</a:t>
            </a:r>
            <a:r>
              <a:rPr lang="en-US" sz="1800" spc="-18" dirty="0">
                <a:solidFill>
                  <a:srgbClr val="090909"/>
                </a:solidFill>
                <a:latin typeface="Open Sans" panose="00000700000000000000" pitchFamily="2" charset="0"/>
              </a:rPr>
              <a:t> — сенің қателіктеріңе қарамастан жақсы көру</a:t>
            </a:r>
          </a:p>
        </p:txBody>
      </p:sp>
      <p:pic>
        <p:nvPicPr>
          <p:cNvPr id="761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499270FB-85A7-4654-8A68-01BEFC9C4564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7810500" y="5792724"/>
            <a:ext cx="841153" cy="841153"/>
          </a:xfrm>
          <a:prstGeom prst="rect">
            <a:avLst/>
          </a:prstGeom>
        </p:spPr>
      </p:pic>
      <p:sp>
        <p:nvSpPr>
          <p:cNvPr id="76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804053" y="6039612"/>
            <a:ext cx="739616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Қолдау мен сенім</a:t>
            </a:r>
            <a:r>
              <a:rPr lang="en-US" sz="1800" spc="-18" dirty="0">
                <a:solidFill>
                  <a:srgbClr val="090909"/>
                </a:solidFill>
                <a:latin typeface="Open Sans" panose="00000700000000000000" pitchFamily="2" charset="0"/>
              </a:rPr>
              <a:t> — қиын сәтте арқа сүйер асқар тау</a:t>
            </a:r>
          </a:p>
        </p:txBody>
      </p:sp>
      <p:sp>
        <p:nvSpPr>
          <p:cNvPr id="76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4381500"/>
            <a:ext cx="62436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Отбасының рөлі</a:t>
            </a:r>
          </a:p>
        </p:txBody>
      </p:sp>
      <p:sp>
        <p:nvSpPr>
          <p:cNvPr id="76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5143500"/>
            <a:ext cx="62436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Ең сенімді қолдау мен түсіністікті сен тек отбасыңнан табасың.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FD9DB3-50F4-7EFB-D278-0E5F17D548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2792" y="597228"/>
            <a:ext cx="3551051" cy="284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2951619" y="0"/>
            <a:ext cx="5336381" cy="2847826"/>
          </a:xfrm>
          <a:prstGeom prst="rect">
            <a:avLst/>
          </a:prstGeom>
        </p:spPr>
      </p:pic>
      <p:pic>
        <p:nvPicPr>
          <p:cNvPr id="773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953000" y="2324100"/>
            <a:ext cx="8382000" cy="7200900"/>
          </a:xfrm>
          <a:prstGeom prst="rect">
            <a:avLst/>
          </a:prstGeom>
        </p:spPr>
      </p:pic>
      <p:pic>
        <p:nvPicPr>
          <p:cNvPr id="7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189345" y="3422904"/>
            <a:ext cx="609600" cy="666750"/>
          </a:xfrm>
          <a:prstGeom prst="rect">
            <a:avLst/>
          </a:prstGeom>
        </p:spPr>
      </p:pic>
      <p:sp>
        <p:nvSpPr>
          <p:cNvPr id="775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88036" y="3483769"/>
            <a:ext cx="2428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dirty="0">
                <a:solidFill>
                  <a:srgbClr val="FFFFFF">
                    <a:alpha val="100000"/>
                  </a:srgbClr>
                </a:solidFill>
                <a:latin typeface="Old Standard TT" panose="00000700000000000000" pitchFamily="2" charset="0"/>
              </a:rPr>
              <a:t>1</a:t>
            </a:r>
          </a:p>
        </p:txBody>
      </p:sp>
      <p:sp>
        <p:nvSpPr>
          <p:cNvPr id="776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785" y="3212592"/>
            <a:ext cx="50911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Зайырлылық</a:t>
            </a:r>
          </a:p>
        </p:txBody>
      </p:sp>
      <p:sp>
        <p:nvSpPr>
          <p:cNvPr id="777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785" y="3608832"/>
            <a:ext cx="509111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Әр азаматтың діни сенім бостандығы мен мемлекет заңының үстемдігі.</a:t>
            </a:r>
          </a:p>
        </p:txBody>
      </p:sp>
      <p:pic>
        <p:nvPicPr>
          <p:cNvPr id="7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477054" y="4863084"/>
            <a:ext cx="609600" cy="666750"/>
          </a:xfrm>
          <a:prstGeom prst="rect">
            <a:avLst/>
          </a:prstGeom>
        </p:spPr>
      </p:pic>
      <p:sp>
        <p:nvSpPr>
          <p:cNvPr id="779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675745" y="4923949"/>
            <a:ext cx="2428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dirty="0">
                <a:solidFill>
                  <a:srgbClr val="FFFFFF">
                    <a:alpha val="100000"/>
                  </a:srgbClr>
                </a:solidFill>
                <a:latin typeface="Old Standard TT" panose="00000700000000000000" pitchFamily="2" charset="0"/>
              </a:rPr>
              <a:t>2</a:t>
            </a:r>
          </a:p>
        </p:txBody>
      </p:sp>
      <p:sp>
        <p:nvSpPr>
          <p:cNvPr id="780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69343" y="4652772"/>
            <a:ext cx="51101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Адамгершілік</a:t>
            </a:r>
          </a:p>
        </p:txBody>
      </p:sp>
      <p:sp>
        <p:nvSpPr>
          <p:cNvPr id="781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69343" y="5049012"/>
            <a:ext cx="51101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Бір-бірімізге деген құрмет пен жоғары моралдық қасиеттер.</a:t>
            </a:r>
          </a:p>
        </p:txBody>
      </p:sp>
      <p:pic>
        <p:nvPicPr>
          <p:cNvPr id="78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189345" y="6303359"/>
            <a:ext cx="609600" cy="666750"/>
          </a:xfrm>
          <a:prstGeom prst="rect">
            <a:avLst/>
          </a:prstGeom>
        </p:spPr>
      </p:pic>
      <p:sp>
        <p:nvSpPr>
          <p:cNvPr id="783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88036" y="6364224"/>
            <a:ext cx="2428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dirty="0">
                <a:solidFill>
                  <a:srgbClr val="FFFFFF">
                    <a:alpha val="100000"/>
                  </a:srgbClr>
                </a:solidFill>
                <a:latin typeface="Old Standard TT" panose="00000700000000000000" pitchFamily="2" charset="0"/>
              </a:rPr>
              <a:t>3</a:t>
            </a:r>
          </a:p>
        </p:txBody>
      </p:sp>
      <p:sp>
        <p:nvSpPr>
          <p:cNvPr id="78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785" y="6093047"/>
            <a:ext cx="50911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Бірлік</a:t>
            </a:r>
          </a:p>
        </p:txBody>
      </p:sp>
      <p:sp>
        <p:nvSpPr>
          <p:cNvPr id="785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785" y="6489192"/>
            <a:ext cx="509111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Көпұлтты Қазақстан халқының татулығы мен ынтымағы.</a:t>
            </a:r>
          </a:p>
        </p:txBody>
      </p:sp>
      <p:pic>
        <p:nvPicPr>
          <p:cNvPr id="78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1477054" y="7743539"/>
            <a:ext cx="609600" cy="666750"/>
          </a:xfrm>
          <a:prstGeom prst="rect">
            <a:avLst/>
          </a:prstGeom>
        </p:spPr>
      </p:pic>
      <p:sp>
        <p:nvSpPr>
          <p:cNvPr id="787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675745" y="7804404"/>
            <a:ext cx="2428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b="1" dirty="0">
                <a:solidFill>
                  <a:srgbClr val="FFFFFF">
                    <a:alpha val="100000"/>
                  </a:srgbClr>
                </a:solidFill>
                <a:latin typeface="Old Standard TT" panose="00000700000000000000" pitchFamily="2" charset="0"/>
              </a:rPr>
              <a:t>4</a:t>
            </a:r>
          </a:p>
        </p:txBody>
      </p:sp>
      <p:sp>
        <p:nvSpPr>
          <p:cNvPr id="788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69343" y="7533227"/>
            <a:ext cx="51101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Еңбекқорлық</a:t>
            </a:r>
          </a:p>
        </p:txBody>
      </p:sp>
      <p:sp>
        <p:nvSpPr>
          <p:cNvPr id="789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69343" y="7929372"/>
            <a:ext cx="51101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Елдің дамуына үлес қосу және адал еңбекпен табыс табу.</a:t>
            </a:r>
          </a:p>
        </p:txBody>
      </p:sp>
      <p:sp>
        <p:nvSpPr>
          <p:cNvPr id="79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51971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Ұлттық құндылықтар — қорған</a:t>
            </a:r>
          </a:p>
        </p:txBody>
      </p:sp>
      <p:sp>
        <p:nvSpPr>
          <p:cNvPr id="79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485900"/>
            <a:ext cx="151971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Біздің ортақ құндылықтарымыз кез келген теріс идеологияға қарсы ең үлкен күш.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C8A013-1A22-DBD0-26CB-98F17032DB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88" y="7140507"/>
            <a:ext cx="3175824" cy="269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8724900" y="1657350"/>
            <a:ext cx="4362450" cy="3838575"/>
          </a:xfrm>
          <a:prstGeom prst="rect">
            <a:avLst/>
          </a:prstGeom>
        </p:spPr>
      </p:pic>
      <p:pic>
        <p:nvPicPr>
          <p:cNvPr id="319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5920D0E7-3BC0-446D-B5AC-5ACFC8723FED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9029700" y="3551682"/>
            <a:ext cx="639985" cy="639985"/>
          </a:xfrm>
          <a:prstGeom prst="rect">
            <a:avLst/>
          </a:prstGeom>
        </p:spPr>
      </p:pic>
      <p:sp>
        <p:nvSpPr>
          <p:cNvPr id="321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029700" y="4496372"/>
            <a:ext cx="37861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FFFFFF">
                    <a:alpha val="100000"/>
                  </a:srgbClr>
                </a:solidFill>
                <a:latin typeface="Open Sans" panose="00000700000000000000" pitchFamily="2" charset="0"/>
              </a:rPr>
              <a:t>Өзін іздеу кезеңі</a:t>
            </a:r>
            <a:r>
              <a:rPr lang="en-US" sz="1800" spc="-18" dirty="0">
                <a:solidFill>
                  <a:srgbClr val="FFFFFF"/>
                </a:solidFill>
                <a:latin typeface="Open Sans" panose="00000700000000000000" pitchFamily="2" charset="0"/>
              </a:rPr>
              <a:t> — жаңа идеяларға ашықтық</a:t>
            </a:r>
          </a:p>
        </p:txBody>
      </p:sp>
      <p:pic>
        <p:nvPicPr>
          <p:cNvPr id="3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3277850" y="762000"/>
            <a:ext cx="4362450" cy="3838575"/>
          </a:xfrm>
          <a:prstGeom prst="rect">
            <a:avLst/>
          </a:prstGeom>
        </p:spPr>
      </p:pic>
      <p:pic>
        <p:nvPicPr>
          <p:cNvPr id="325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4D664C35-F6F7-4644-959D-95BEE52A0434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3582650" y="2656332"/>
            <a:ext cx="639985" cy="639985"/>
          </a:xfrm>
          <a:prstGeom prst="rect">
            <a:avLst/>
          </a:prstGeom>
        </p:spPr>
      </p:pic>
      <p:sp>
        <p:nvSpPr>
          <p:cNvPr id="32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582650" y="3601022"/>
            <a:ext cx="37861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FFFFFF">
                    <a:alpha val="100000"/>
                  </a:srgbClr>
                </a:solidFill>
                <a:latin typeface="Open Sans" panose="00000700000000000000" pitchFamily="2" charset="0"/>
              </a:rPr>
              <a:t>Әділдікке сену</a:t>
            </a:r>
            <a:r>
              <a:rPr lang="en-US" sz="1800" spc="-18" dirty="0">
                <a:solidFill>
                  <a:srgbClr val="FFFFFF"/>
                </a:solidFill>
                <a:latin typeface="Open Sans" panose="00000700000000000000" pitchFamily="2" charset="0"/>
              </a:rPr>
              <a:t> — әлемді өзгертуге деген талпыныс</a:t>
            </a:r>
          </a:p>
        </p:txBody>
      </p:sp>
      <p:pic>
        <p:nvPicPr>
          <p:cNvPr id="32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8724900" y="5686425"/>
            <a:ext cx="4362450" cy="3838575"/>
          </a:xfrm>
          <a:prstGeom prst="rect">
            <a:avLst/>
          </a:prstGeom>
        </p:spPr>
      </p:pic>
      <p:pic>
        <p:nvPicPr>
          <p:cNvPr id="331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C49CB7ED-A410-46CF-8B7F-67853FDF1383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9029700" y="7580757"/>
            <a:ext cx="639985" cy="639985"/>
          </a:xfrm>
          <a:prstGeom prst="rect">
            <a:avLst/>
          </a:prstGeom>
        </p:spPr>
      </p:pic>
      <p:sp>
        <p:nvSpPr>
          <p:cNvPr id="33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029700" y="8525446"/>
            <a:ext cx="378618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FFFFFF">
                    <a:alpha val="100000"/>
                  </a:srgbClr>
                </a:solidFill>
                <a:latin typeface="Open Sans" panose="00000700000000000000" pitchFamily="2" charset="0"/>
              </a:rPr>
              <a:t>Қолдауға мұқтаждық</a:t>
            </a:r>
            <a:r>
              <a:rPr lang="en-US" sz="1800" spc="-18" dirty="0">
                <a:solidFill>
                  <a:srgbClr val="FFFFFF"/>
                </a:solidFill>
                <a:latin typeface="Open Sans" panose="00000700000000000000" pitchFamily="2" charset="0"/>
              </a:rPr>
              <a:t> — түсіністік пен орта іздеу</a:t>
            </a:r>
          </a:p>
        </p:txBody>
      </p:sp>
      <p:pic>
        <p:nvPicPr>
          <p:cNvPr id="3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3277850" y="4791075"/>
            <a:ext cx="4362450" cy="3838575"/>
          </a:xfrm>
          <a:prstGeom prst="rect">
            <a:avLst/>
          </a:prstGeom>
        </p:spPr>
      </p:pic>
      <p:pic>
        <p:nvPicPr>
          <p:cNvPr id="337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0D9993EB-765B-47C8-A8C8-3F33A990062C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3582650" y="6338030"/>
            <a:ext cx="639985" cy="639985"/>
          </a:xfrm>
          <a:prstGeom prst="rect">
            <a:avLst/>
          </a:prstGeom>
        </p:spPr>
      </p:pic>
      <p:sp>
        <p:nvSpPr>
          <p:cNvPr id="339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582650" y="7282720"/>
            <a:ext cx="3786188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FFFFFF">
                    <a:alpha val="100000"/>
                  </a:srgbClr>
                </a:solidFill>
                <a:latin typeface="Open Sans" panose="00000700000000000000" pitchFamily="2" charset="0"/>
              </a:rPr>
              <a:t>Интернетке тәуелділік</a:t>
            </a:r>
            <a:r>
              <a:rPr lang="en-US" sz="1800" spc="-18" dirty="0">
                <a:solidFill>
                  <a:srgbClr val="FFFFFF"/>
                </a:solidFill>
                <a:latin typeface="Open Sans" panose="00000700000000000000" pitchFamily="2" charset="0"/>
              </a:rPr>
              <a:t> — онлайн манипуляцияның оңайлығы</a:t>
            </a:r>
          </a:p>
        </p:txBody>
      </p:sp>
      <p:sp>
        <p:nvSpPr>
          <p:cNvPr id="34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4076700"/>
            <a:ext cx="7196138" cy="128240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 err="1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Неге</a:t>
            </a: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 </a:t>
            </a:r>
            <a:r>
              <a:rPr lang="kk-KZ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жастар</a:t>
            </a: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 нысанаға алынады?</a:t>
            </a:r>
          </a:p>
        </p:txBody>
      </p:sp>
      <p:pic>
        <p:nvPicPr>
          <p:cNvPr id="3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6194822"/>
            <a:ext cx="5332214" cy="4092178"/>
          </a:xfrm>
          <a:prstGeom prst="rect">
            <a:avLst/>
          </a:prstGeom>
        </p:spPr>
      </p:pic>
      <p:sp>
        <p:nvSpPr>
          <p:cNvPr id="344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448300"/>
            <a:ext cx="7196138" cy="66556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Радикалды </a:t>
            </a:r>
            <a:r>
              <a:rPr lang="en-US" sz="1800" spc="-18" dirty="0" err="1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топтар</a:t>
            </a: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 </a:t>
            </a:r>
            <a:r>
              <a:rPr lang="en-US" sz="1800" spc="-18" dirty="0" err="1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жас</a:t>
            </a:r>
            <a:r>
              <a:rPr lang="kk-KZ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тардың</a:t>
            </a: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 психологиялық ерекшеліктерін өз пайдасына қалай қолданатынын біліңіз.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8847D5-2F61-6874-7682-10A73DB1AE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64" y="198966"/>
            <a:ext cx="4225787" cy="367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p:transition spd="med" advTm="45000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9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1375231" y="-409289"/>
            <a:ext cx="1362075" cy="1590675"/>
          </a:xfrm>
          <a:prstGeom prst="rect">
            <a:avLst/>
          </a:prstGeom>
        </p:spPr>
      </p:pic>
      <p:pic>
        <p:nvPicPr>
          <p:cNvPr id="79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205168" y="1123188"/>
            <a:ext cx="1362075" cy="1590675"/>
          </a:xfrm>
          <a:prstGeom prst="rect">
            <a:avLst/>
          </a:prstGeom>
        </p:spPr>
      </p:pic>
      <p:pic>
        <p:nvPicPr>
          <p:cNvPr id="799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9326785" y="792099"/>
            <a:ext cx="8229600" cy="7658100"/>
          </a:xfrm>
          <a:prstGeom prst="rect">
            <a:avLst/>
          </a:prstGeom>
        </p:spPr>
      </p:pic>
      <p:sp>
        <p:nvSpPr>
          <p:cNvPr id="80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3874580"/>
            <a:ext cx="8567738" cy="8572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5400" spc="-54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Қауіпсіз таңдау жаса</a:t>
            </a:r>
          </a:p>
        </p:txBody>
      </p:sp>
      <p:sp>
        <p:nvSpPr>
          <p:cNvPr id="80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4833652"/>
            <a:ext cx="8567738" cy="1162754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08"/>
              </a:lnSpc>
            </a:pPr>
            <a:r>
              <a:rPr lang="en-US" sz="2100" spc="-21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Сен жалғыз емессің, көмек әрқашан бар. Болашағың — өз </a:t>
            </a:r>
            <a:r>
              <a:rPr lang="en-US" sz="2100" spc="-21" dirty="0" err="1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қолыңда</a:t>
            </a:r>
            <a:r>
              <a:rPr lang="en-US" sz="2100" spc="-21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!</a:t>
            </a:r>
            <a:r>
              <a:rPr lang="kk-KZ" sz="2100" spc="-21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 </a:t>
            </a:r>
            <a:r>
              <a:rPr lang="en-US" sz="2100" spc="-21">
                <a:solidFill>
                  <a:srgbClr val="6A6A6A"/>
                </a:solidFill>
                <a:latin typeface="Open Sans" panose="00000700000000000000" pitchFamily="2" charset="0"/>
              </a:rPr>
              <a:t>Кез</a:t>
            </a:r>
            <a:r>
              <a:rPr lang="en-US" sz="2100" spc="-21" dirty="0">
                <a:solidFill>
                  <a:srgbClr val="6A6A6A"/>
                </a:solidFill>
                <a:latin typeface="Open Sans" panose="00000700000000000000" pitchFamily="2" charset="0"/>
              </a:rPr>
              <a:t> келген күмәнді жағдайда ата-анаңа немесе ұстаздарыңа хабарлас.</a:t>
            </a:r>
          </a:p>
        </p:txBody>
      </p:sp>
      <p:pic>
        <p:nvPicPr>
          <p:cNvPr id="8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012861" y="5648474"/>
            <a:ext cx="7553325" cy="46385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DC246D-72F2-3F89-84BB-609222690D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649" y="6369193"/>
            <a:ext cx="3946560" cy="329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49" name="a0aac774-17e5-4536-9792-0e48ba2090f6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1391900" y="1966055"/>
            <a:ext cx="1038225" cy="1190625"/>
          </a:xfrm>
          <a:prstGeom prst="rect">
            <a:avLst/>
          </a:prstGeom>
        </p:spPr>
      </p:pic>
      <p:pic>
        <p:nvPicPr>
          <p:cNvPr id="353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C33DE848-F71D-4276-8D96-567F0DAC2726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t="-320" b="-320"/>
          <a:stretch/>
        </p:blipFill>
        <p:spPr>
          <a:xfrm>
            <a:off x="11702796" y="2322576"/>
            <a:ext cx="414528" cy="475393"/>
          </a:xfrm>
          <a:prstGeom prst="rect">
            <a:avLst/>
          </a:prstGeom>
        </p:spPr>
      </p:pic>
      <p:sp>
        <p:nvSpPr>
          <p:cNvPr id="35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610910" y="2014823"/>
            <a:ext cx="49482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«Сен ерекшесің»</a:t>
            </a:r>
          </a:p>
        </p:txBody>
      </p:sp>
      <p:sp>
        <p:nvSpPr>
          <p:cNvPr id="357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610910" y="2410968"/>
            <a:ext cx="49482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Сенің қабілеттеріңді асыра сілтеп, таңдалған адам екеніңді айтады.</a:t>
            </a:r>
          </a:p>
        </p:txBody>
      </p:sp>
      <p:pic>
        <p:nvPicPr>
          <p:cNvPr id="3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1391900" y="3688080"/>
            <a:ext cx="1038225" cy="1190625"/>
          </a:xfrm>
          <a:prstGeom prst="rect">
            <a:avLst/>
          </a:prstGeom>
        </p:spPr>
      </p:pic>
      <p:pic>
        <p:nvPicPr>
          <p:cNvPr id="361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C7B1D205-9178-42FC-9405-C25C18902F44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t="-320" b="-320"/>
          <a:stretch/>
        </p:blipFill>
        <p:spPr>
          <a:xfrm>
            <a:off x="11702796" y="4044696"/>
            <a:ext cx="414528" cy="475393"/>
          </a:xfrm>
          <a:prstGeom prst="rect">
            <a:avLst/>
          </a:prstGeom>
        </p:spPr>
      </p:pic>
      <p:sp>
        <p:nvSpPr>
          <p:cNvPr id="363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610910" y="3736943"/>
            <a:ext cx="49482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«Біз ғана түсінеміз»</a:t>
            </a:r>
          </a:p>
        </p:txBody>
      </p:sp>
      <p:sp>
        <p:nvSpPr>
          <p:cNvPr id="365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610910" y="4133088"/>
            <a:ext cx="49482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Айналаңдағыларды «жау» қылып көрсетіп, оқшаулауға тырысады.</a:t>
            </a:r>
          </a:p>
        </p:txBody>
      </p:sp>
      <p:pic>
        <p:nvPicPr>
          <p:cNvPr id="36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1391900" y="5410200"/>
            <a:ext cx="1038225" cy="1190625"/>
          </a:xfrm>
          <a:prstGeom prst="rect">
            <a:avLst/>
          </a:prstGeom>
        </p:spPr>
      </p:pic>
      <p:pic>
        <p:nvPicPr>
          <p:cNvPr id="369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91C89F2E-38BE-43B2-908B-AC660B7E0550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t="-320" b="-320"/>
          <a:stretch/>
        </p:blipFill>
        <p:spPr>
          <a:xfrm>
            <a:off x="11702796" y="5766816"/>
            <a:ext cx="414528" cy="475393"/>
          </a:xfrm>
          <a:prstGeom prst="rect">
            <a:avLst/>
          </a:prstGeom>
        </p:spPr>
      </p:pic>
      <p:sp>
        <p:nvSpPr>
          <p:cNvPr id="371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610910" y="5458968"/>
            <a:ext cx="49482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«Әділдік үшін күрес»</a:t>
            </a:r>
          </a:p>
        </p:txBody>
      </p:sp>
      <p:sp>
        <p:nvSpPr>
          <p:cNvPr id="373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610910" y="5855208"/>
            <a:ext cx="49482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Агрессия мен зорлық-зомбылықты «игі мақсатпен» ақтайды.</a:t>
            </a:r>
          </a:p>
        </p:txBody>
      </p:sp>
      <p:pic>
        <p:nvPicPr>
          <p:cNvPr id="37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1391900" y="7132320"/>
            <a:ext cx="1038225" cy="1190625"/>
          </a:xfrm>
          <a:prstGeom prst="rect">
            <a:avLst/>
          </a:prstGeom>
        </p:spPr>
      </p:pic>
      <p:pic>
        <p:nvPicPr>
          <p:cNvPr id="377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CAD36F5A-32FC-4487-B322-29B0B5E2A1C3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t="-320" b="-320"/>
          <a:stretch/>
        </p:blipFill>
        <p:spPr>
          <a:xfrm>
            <a:off x="11702796" y="7488841"/>
            <a:ext cx="414528" cy="475393"/>
          </a:xfrm>
          <a:prstGeom prst="rect">
            <a:avLst/>
          </a:prstGeom>
        </p:spPr>
      </p:pic>
      <p:sp>
        <p:nvSpPr>
          <p:cNvPr id="379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610910" y="7181088"/>
            <a:ext cx="49482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Жалған достық</a:t>
            </a:r>
          </a:p>
        </p:txBody>
      </p:sp>
      <p:sp>
        <p:nvSpPr>
          <p:cNvPr id="381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610910" y="7577328"/>
            <a:ext cx="49482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Алғашқыда қолдау көрсетіп, кейін манипуляция жасауға көшеді.</a:t>
            </a:r>
          </a:p>
        </p:txBody>
      </p:sp>
      <p:sp>
        <p:nvSpPr>
          <p:cNvPr id="38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3581400"/>
            <a:ext cx="4681538" cy="1943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Экстремистік топтардың айла-тәсілдері</a:t>
            </a:r>
          </a:p>
        </p:txBody>
      </p:sp>
      <p:pic>
        <p:nvPicPr>
          <p:cNvPr id="3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0" y="6194822"/>
            <a:ext cx="5332214" cy="4092178"/>
          </a:xfrm>
          <a:prstGeom prst="rect">
            <a:avLst/>
          </a:prstGeom>
        </p:spPr>
      </p:pic>
      <p:sp>
        <p:nvSpPr>
          <p:cNvPr id="38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5600700"/>
            <a:ext cx="4681538" cy="1038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Манипуляторлар сенің сеніміңе кіру үшін қандай сөздер мен ұрандарды қолданатынын есте сақта.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B67BBB-7A3C-469A-469A-A41E654706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52" y="90872"/>
            <a:ext cx="4214209" cy="341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5000">
        <p15:prstTrans prst="fallOver"/>
      </p:transition>
    </mc:Choice>
    <mc:Fallback xmlns="">
      <p:transition spd="slow" advTm="4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335935" cy="2847826"/>
          </a:xfrm>
          <a:prstGeom prst="rect">
            <a:avLst/>
          </a:prstGeom>
        </p:spPr>
      </p:pic>
      <p:pic>
        <p:nvPicPr>
          <p:cNvPr id="392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810500" y="2682335"/>
            <a:ext cx="1371600" cy="1577245"/>
          </a:xfrm>
          <a:prstGeom prst="rect">
            <a:avLst/>
          </a:prstGeom>
        </p:spPr>
      </p:pic>
      <p:sp>
        <p:nvSpPr>
          <p:cNvPr id="394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64885" y="2831020"/>
            <a:ext cx="8196262" cy="1285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1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Қорқыту арқылы мақсатқа жету</a:t>
            </a:r>
            <a:r>
              <a:rPr lang="en-US" sz="4200" spc="-42" dirty="0">
                <a:solidFill>
                  <a:srgbClr val="090909"/>
                </a:solidFill>
                <a:latin typeface="Merriweather Light" panose="00000700000000000000" pitchFamily="2" charset="0"/>
              </a:rPr>
              <a:t> — қоғамда үрей тудыру</a:t>
            </a:r>
          </a:p>
        </p:txBody>
      </p:sp>
      <p:pic>
        <p:nvPicPr>
          <p:cNvPr id="396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810500" y="4354830"/>
            <a:ext cx="1371600" cy="1577245"/>
          </a:xfrm>
          <a:prstGeom prst="rect">
            <a:avLst/>
          </a:prstGeom>
        </p:spPr>
      </p:pic>
      <p:sp>
        <p:nvSpPr>
          <p:cNvPr id="39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64885" y="4503515"/>
            <a:ext cx="8196262" cy="1285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Зорлық-зомбылық — күш қолдану тәсілдері</a:t>
            </a:r>
          </a:p>
        </p:txBody>
      </p:sp>
      <p:pic>
        <p:nvPicPr>
          <p:cNvPr id="400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810500" y="6027420"/>
            <a:ext cx="1371600" cy="1577245"/>
          </a:xfrm>
          <a:prstGeom prst="rect">
            <a:avLst/>
          </a:prstGeom>
        </p:spPr>
      </p:pic>
      <p:sp>
        <p:nvSpPr>
          <p:cNvPr id="40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64885" y="6176105"/>
            <a:ext cx="8196262" cy="1285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Адам өмірін құндылық деп санамау — ең басты қауіп</a:t>
            </a:r>
          </a:p>
        </p:txBody>
      </p:sp>
      <p:sp>
        <p:nvSpPr>
          <p:cNvPr id="40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4381500"/>
            <a:ext cx="62436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Терроризм деген не?</a:t>
            </a:r>
          </a:p>
        </p:txBody>
      </p:sp>
      <p:sp>
        <p:nvSpPr>
          <p:cNvPr id="40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5143500"/>
            <a:ext cx="62436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Терроризмнің негізгі мақсаты мен оның қорқынышты салдарларын түсіну маңызды.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3F03BA-52BF-6CAE-D5DE-1A9A02CF8B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6061834"/>
            <a:ext cx="4388126" cy="400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335935" cy="2847826"/>
          </a:xfrm>
          <a:prstGeom prst="rect">
            <a:avLst/>
          </a:prstGeom>
        </p:spPr>
      </p:pic>
      <p:pic>
        <p:nvPicPr>
          <p:cNvPr id="41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810500" y="6604064"/>
            <a:ext cx="9715500" cy="2924175"/>
          </a:xfrm>
          <a:prstGeom prst="rect">
            <a:avLst/>
          </a:prstGeom>
        </p:spPr>
      </p:pic>
      <p:sp>
        <p:nvSpPr>
          <p:cNvPr id="41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610600" y="7426262"/>
            <a:ext cx="8453438" cy="1285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Күшпен өзгертуге шақыру — заңсыз әрекеттерді ақтау</a:t>
            </a:r>
          </a:p>
        </p:txBody>
      </p:sp>
      <p:pic>
        <p:nvPicPr>
          <p:cNvPr id="4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810500" y="3683032"/>
            <a:ext cx="9715500" cy="2924175"/>
          </a:xfrm>
          <a:prstGeom prst="rect">
            <a:avLst/>
          </a:prstGeom>
        </p:spPr>
      </p:pic>
      <p:sp>
        <p:nvSpPr>
          <p:cNvPr id="415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610600" y="4505134"/>
            <a:ext cx="8453438" cy="1285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FFFFFF">
                    <a:alpha val="100000"/>
                  </a:srgbClr>
                </a:solidFill>
                <a:latin typeface="Merriweather Light" panose="00000700000000000000" pitchFamily="2" charset="0"/>
              </a:rPr>
              <a:t>Алауыздықты қоздыру — діни немесе ұлттық араздық</a:t>
            </a:r>
          </a:p>
        </p:txBody>
      </p:sp>
      <p:pic>
        <p:nvPicPr>
          <p:cNvPr id="41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2382500" y="6454807"/>
            <a:ext cx="571500" cy="314325"/>
          </a:xfrm>
          <a:prstGeom prst="rect">
            <a:avLst/>
          </a:prstGeom>
        </p:spPr>
      </p:pic>
      <p:pic>
        <p:nvPicPr>
          <p:cNvPr id="4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810500" y="762000"/>
            <a:ext cx="9715500" cy="2924175"/>
          </a:xfrm>
          <a:prstGeom prst="rect">
            <a:avLst/>
          </a:prstGeom>
        </p:spPr>
      </p:pic>
      <p:sp>
        <p:nvSpPr>
          <p:cNvPr id="418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610600" y="1264158"/>
            <a:ext cx="8453438" cy="1933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FFFFFF">
                    <a:alpha val="100000"/>
                  </a:srgbClr>
                </a:solidFill>
                <a:latin typeface="Merriweather Light" panose="00000700000000000000" pitchFamily="2" charset="0"/>
              </a:rPr>
              <a:t>Заңды мойындамау — мемлекеттік тәртіпке қарсы шығу</a:t>
            </a:r>
          </a:p>
        </p:txBody>
      </p:sp>
      <p:pic>
        <p:nvPicPr>
          <p:cNvPr id="41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2382500" y="3533775"/>
            <a:ext cx="571500" cy="314325"/>
          </a:xfrm>
          <a:prstGeom prst="rect">
            <a:avLst/>
          </a:prstGeom>
        </p:spPr>
      </p:pic>
      <p:sp>
        <p:nvSpPr>
          <p:cNvPr id="42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4381500"/>
            <a:ext cx="62436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Экстремизм деген не?</a:t>
            </a:r>
          </a:p>
        </p:txBody>
      </p:sp>
      <p:sp>
        <p:nvSpPr>
          <p:cNvPr id="42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5143500"/>
            <a:ext cx="62436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Экстремизм — бұл шектен шыққан көзқарастар мен мемлекеттік заңдарды елемеу.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D07E6E-83AA-B015-ECB1-6BEA07393D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5934075"/>
            <a:ext cx="4209222" cy="37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5000">
        <p14:reveal/>
      </p:transition>
    </mc:Choice>
    <mc:Fallback xmlns="">
      <p:transition spd="slow" advTm="4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27" name="50374464-775c-47f7-9945-bbfe41c1f97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9906000" y="2628900"/>
            <a:ext cx="7620000" cy="6896100"/>
          </a:xfrm>
          <a:prstGeom prst="rect">
            <a:avLst/>
          </a:prstGeom>
        </p:spPr>
      </p:pic>
      <p:pic>
        <p:nvPicPr>
          <p:cNvPr id="42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38100" y="38100"/>
            <a:ext cx="9067800" cy="10210800"/>
          </a:xfrm>
          <a:prstGeom prst="rect">
            <a:avLst/>
          </a:prstGeom>
        </p:spPr>
      </p:pic>
      <p:pic>
        <p:nvPicPr>
          <p:cNvPr id="4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495300" y="3002470"/>
            <a:ext cx="533400" cy="590550"/>
          </a:xfrm>
          <a:prstGeom prst="rect">
            <a:avLst/>
          </a:prstGeom>
        </p:spPr>
      </p:pic>
      <p:sp>
        <p:nvSpPr>
          <p:cNvPr id="433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9131" y="3055715"/>
            <a:ext cx="214312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b="1" dirty="0">
                <a:solidFill>
                  <a:srgbClr val="3498FB">
                    <a:alpha val="100000"/>
                  </a:srgbClr>
                </a:solidFill>
                <a:latin typeface="Old Standard TT" panose="00000700000000000000" pitchFamily="2" charset="0"/>
              </a:rPr>
              <a:t>1</a:t>
            </a:r>
          </a:p>
        </p:txBody>
      </p:sp>
      <p:sp>
        <p:nvSpPr>
          <p:cNvPr id="43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5300" y="3741515"/>
            <a:ext cx="76247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FFFFFF">
                    <a:alpha val="100000"/>
                  </a:srgbClr>
                </a:solidFill>
                <a:latin typeface="Merriweather" panose="00000700000000000000" pitchFamily="2" charset="0"/>
              </a:rPr>
              <a:t>Бүлдіру және жою — құндылықтар мен мүлікті құрту</a:t>
            </a:r>
          </a:p>
        </p:txBody>
      </p:sp>
      <p:pic>
        <p:nvPicPr>
          <p:cNvPr id="4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495300" y="4328219"/>
            <a:ext cx="7591425" cy="19050"/>
          </a:xfrm>
          <a:prstGeom prst="rect">
            <a:avLst/>
          </a:prstGeom>
        </p:spPr>
      </p:pic>
      <p:pic>
        <p:nvPicPr>
          <p:cNvPr id="4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495300" y="4614005"/>
            <a:ext cx="533400" cy="590550"/>
          </a:xfrm>
          <a:prstGeom prst="rect">
            <a:avLst/>
          </a:prstGeom>
        </p:spPr>
      </p:pic>
      <p:sp>
        <p:nvSpPr>
          <p:cNvPr id="441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9131" y="4667250"/>
            <a:ext cx="214312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b="1" dirty="0">
                <a:solidFill>
                  <a:srgbClr val="3498FB">
                    <a:alpha val="100000"/>
                  </a:srgbClr>
                </a:solidFill>
                <a:latin typeface="Old Standard TT" panose="00000700000000000000" pitchFamily="2" charset="0"/>
              </a:rPr>
              <a:t>2</a:t>
            </a:r>
          </a:p>
        </p:txBody>
      </p:sp>
      <p:sp>
        <p:nvSpPr>
          <p:cNvPr id="443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5300" y="5353050"/>
            <a:ext cx="76247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FFFFFF">
                    <a:alpha val="100000"/>
                  </a:srgbClr>
                </a:solidFill>
                <a:latin typeface="Merriweather" panose="00000700000000000000" pitchFamily="2" charset="0"/>
              </a:rPr>
              <a:t>Агрессияны ақтау — қатыгездікті қалыпты санау</a:t>
            </a:r>
          </a:p>
        </p:txBody>
      </p:sp>
      <p:pic>
        <p:nvPicPr>
          <p:cNvPr id="4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495300" y="5939695"/>
            <a:ext cx="7591425" cy="19050"/>
          </a:xfrm>
          <a:prstGeom prst="rect">
            <a:avLst/>
          </a:prstGeom>
        </p:spPr>
      </p:pic>
      <p:pic>
        <p:nvPicPr>
          <p:cNvPr id="4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495300" y="6225445"/>
            <a:ext cx="533400" cy="590550"/>
          </a:xfrm>
          <a:prstGeom prst="rect">
            <a:avLst/>
          </a:prstGeom>
        </p:spPr>
      </p:pic>
      <p:sp>
        <p:nvSpPr>
          <p:cNvPr id="449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9131" y="6278785"/>
            <a:ext cx="214312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b="1" dirty="0">
                <a:solidFill>
                  <a:srgbClr val="3498FB">
                    <a:alpha val="100000"/>
                  </a:srgbClr>
                </a:solidFill>
                <a:latin typeface="Old Standard TT" panose="00000700000000000000" pitchFamily="2" charset="0"/>
              </a:rPr>
              <a:t>3</a:t>
            </a:r>
          </a:p>
        </p:txBody>
      </p:sp>
      <p:sp>
        <p:nvSpPr>
          <p:cNvPr id="451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5300" y="6964585"/>
            <a:ext cx="76247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FFFFFF">
                    <a:alpha val="100000"/>
                  </a:srgbClr>
                </a:solidFill>
                <a:latin typeface="Merriweather" panose="00000700000000000000" pitchFamily="2" charset="0"/>
              </a:rPr>
              <a:t>Қоғамға зиян келтіру — ортақ тәртіпті бұзу</a:t>
            </a:r>
          </a:p>
        </p:txBody>
      </p:sp>
      <p:sp>
        <p:nvSpPr>
          <p:cNvPr id="45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906000" y="723900"/>
            <a:ext cx="76533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Деструктивтілік деген не?</a:t>
            </a:r>
          </a:p>
        </p:txBody>
      </p:sp>
      <p:pic>
        <p:nvPicPr>
          <p:cNvPr id="45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40000"/>
          </a:blip>
          <a:stretch/>
        </p:blipFill>
        <p:spPr>
          <a:xfrm>
            <a:off x="13500049" y="0"/>
            <a:ext cx="4787950" cy="5321945"/>
          </a:xfrm>
          <a:prstGeom prst="rect">
            <a:avLst/>
          </a:prstGeom>
        </p:spPr>
      </p:pic>
      <p:sp>
        <p:nvSpPr>
          <p:cNvPr id="45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906000" y="1485900"/>
            <a:ext cx="76533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Бұл ұғымның мағынасы — жасампаздыққа қарсы тұру және айналаны бүлдіру.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0C6486-CC99-52E5-A84B-149B0CAA69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849" y="276969"/>
            <a:ext cx="3429603" cy="311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1543109" y="0"/>
            <a:ext cx="6744891" cy="2847826"/>
          </a:xfrm>
          <a:prstGeom prst="rect">
            <a:avLst/>
          </a:prstGeom>
        </p:spPr>
      </p:pic>
      <p:pic>
        <p:nvPicPr>
          <p:cNvPr id="4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3128962"/>
            <a:ext cx="17526000" cy="3238500"/>
          </a:xfrm>
          <a:prstGeom prst="rect">
            <a:avLst/>
          </a:prstGeom>
        </p:spPr>
      </p:pic>
      <p:pic>
        <p:nvPicPr>
          <p:cNvPr id="46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44785" y="4081462"/>
            <a:ext cx="3305175" cy="1333500"/>
          </a:xfrm>
          <a:prstGeom prst="rect">
            <a:avLst/>
          </a:prstGeom>
        </p:spPr>
      </p:pic>
      <p:sp>
        <p:nvSpPr>
          <p:cNvPr id="466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139506" y="4181475"/>
            <a:ext cx="947738" cy="10096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/>
            <a:r>
              <a:rPr lang="en-US" sz="7200" b="1" dirty="0">
                <a:solidFill>
                  <a:srgbClr val="090909">
                    <a:alpha val="100000"/>
                  </a:srgbClr>
                </a:solidFill>
                <a:latin typeface="Old Standard TT" panose="00000700000000000000" pitchFamily="2" charset="0"/>
              </a:rPr>
              <a:t>1</a:t>
            </a:r>
          </a:p>
        </p:txBody>
      </p:sp>
      <p:sp>
        <p:nvSpPr>
          <p:cNvPr id="468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785" y="6176962"/>
            <a:ext cx="2957512" cy="6477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Деструктивті әрекеттер</a:t>
            </a:r>
          </a:p>
        </p:txBody>
      </p:sp>
      <p:sp>
        <p:nvSpPr>
          <p:cNvPr id="470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785" y="6931247"/>
            <a:ext cx="2957512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Алғашқы бүлдіруші мінез-құлық пен теріс ақпараттарға еріп кету.</a:t>
            </a:r>
          </a:p>
        </p:txBody>
      </p:sp>
      <p:pic>
        <p:nvPicPr>
          <p:cNvPr id="4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4344162" y="4081462"/>
            <a:ext cx="3305175" cy="1333500"/>
          </a:xfrm>
          <a:prstGeom prst="rect">
            <a:avLst/>
          </a:prstGeom>
        </p:spPr>
      </p:pic>
      <p:sp>
        <p:nvSpPr>
          <p:cNvPr id="474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538978" y="4181475"/>
            <a:ext cx="947738" cy="10096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/>
            <a:r>
              <a:rPr lang="en-US" sz="7200" b="1" dirty="0">
                <a:solidFill>
                  <a:srgbClr val="090909">
                    <a:alpha val="100000"/>
                  </a:srgbClr>
                </a:solidFill>
                <a:latin typeface="Old Standard TT" panose="00000700000000000000" pitchFamily="2" charset="0"/>
              </a:rPr>
              <a:t>2</a:t>
            </a:r>
          </a:p>
        </p:txBody>
      </p:sp>
      <p:sp>
        <p:nvSpPr>
          <p:cNvPr id="47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344162" y="6176962"/>
            <a:ext cx="29575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Экстремизм</a:t>
            </a:r>
          </a:p>
        </p:txBody>
      </p:sp>
      <p:sp>
        <p:nvSpPr>
          <p:cNvPr id="478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344162" y="6611207"/>
            <a:ext cx="2957512" cy="14001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Радикалды көзқарастардың қалыптасуы және заңды мойындамау сатысы.</a:t>
            </a:r>
          </a:p>
        </p:txBody>
      </p:sp>
      <p:pic>
        <p:nvPicPr>
          <p:cNvPr id="4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743539" y="4081462"/>
            <a:ext cx="3305175" cy="1333500"/>
          </a:xfrm>
          <a:prstGeom prst="rect">
            <a:avLst/>
          </a:prstGeom>
        </p:spPr>
      </p:pic>
      <p:sp>
        <p:nvSpPr>
          <p:cNvPr id="482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938355" y="4181475"/>
            <a:ext cx="947738" cy="10096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/>
            <a:r>
              <a:rPr lang="en-US" sz="7200" b="1" dirty="0">
                <a:solidFill>
                  <a:srgbClr val="090909">
                    <a:alpha val="100000"/>
                  </a:srgbClr>
                </a:solidFill>
                <a:latin typeface="Old Standard TT" panose="00000700000000000000" pitchFamily="2" charset="0"/>
              </a:rPr>
              <a:t>3</a:t>
            </a:r>
          </a:p>
        </p:txBody>
      </p:sp>
      <p:sp>
        <p:nvSpPr>
          <p:cNvPr id="48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43539" y="6176962"/>
            <a:ext cx="29575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Терроризм</a:t>
            </a:r>
          </a:p>
        </p:txBody>
      </p:sp>
      <p:sp>
        <p:nvSpPr>
          <p:cNvPr id="486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43539" y="6611207"/>
            <a:ext cx="2957512" cy="14001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Зорлық-зомбылық пен қылмыстық әрекеттер арқылы қорқыныш тудыру.</a:t>
            </a:r>
          </a:p>
        </p:txBody>
      </p:sp>
      <p:pic>
        <p:nvPicPr>
          <p:cNvPr id="4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142916" y="4081462"/>
            <a:ext cx="3305175" cy="1333500"/>
          </a:xfrm>
          <a:prstGeom prst="rect">
            <a:avLst/>
          </a:prstGeom>
        </p:spPr>
      </p:pic>
      <p:sp>
        <p:nvSpPr>
          <p:cNvPr id="490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37732" y="4181475"/>
            <a:ext cx="947738" cy="10096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/>
            <a:r>
              <a:rPr lang="en-US" sz="7200" b="1" dirty="0">
                <a:solidFill>
                  <a:srgbClr val="090909">
                    <a:alpha val="100000"/>
                  </a:srgbClr>
                </a:solidFill>
                <a:latin typeface="Old Standard TT" panose="00000700000000000000" pitchFamily="2" charset="0"/>
              </a:rPr>
              <a:t>4</a:t>
            </a:r>
          </a:p>
        </p:txBody>
      </p:sp>
      <p:sp>
        <p:nvSpPr>
          <p:cNvPr id="492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42916" y="6176962"/>
            <a:ext cx="29575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spc="-21" dirty="0">
                <a:solidFill>
                  <a:srgbClr val="090909">
                    <a:alpha val="100000"/>
                  </a:srgbClr>
                </a:solidFill>
                <a:latin typeface="Merriweather" panose="00000700000000000000" pitchFamily="2" charset="0"/>
              </a:rPr>
              <a:t>Ортақ қауіп</a:t>
            </a:r>
          </a:p>
        </p:txBody>
      </p:sp>
      <p:sp>
        <p:nvSpPr>
          <p:cNvPr id="494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42916" y="6611207"/>
            <a:ext cx="2957512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Жеке адамға, қоғамға және мемлекетке төнетін соңғы қауіпті кезең.</a:t>
            </a:r>
          </a:p>
        </p:txBody>
      </p:sp>
      <p:sp>
        <p:nvSpPr>
          <p:cNvPr id="49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51971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Бұл ұғымдардың байланысы</a:t>
            </a:r>
          </a:p>
        </p:txBody>
      </p:sp>
      <p:sp>
        <p:nvSpPr>
          <p:cNvPr id="498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485900"/>
            <a:ext cx="151971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Бір теріс қадамның қалай үлкен қылмысқа айналатынын сатылы түрде қарастырыңыз.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3EEDD5-3EAA-CF0F-5B78-B911C944F6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8057" y="7135082"/>
            <a:ext cx="3582162" cy="284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03" name="5a1d4518-38f9-4911-b334-b64b503f935b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9105900" cy="10287000"/>
          </a:xfrm>
          <a:prstGeom prst="rect">
            <a:avLst/>
          </a:prstGeom>
        </p:spPr>
      </p:pic>
      <p:pic>
        <p:nvPicPr>
          <p:cNvPr id="5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8382000" y="3520535"/>
            <a:ext cx="1371600" cy="1581150"/>
          </a:xfrm>
          <a:prstGeom prst="rect">
            <a:avLst/>
          </a:prstGeom>
        </p:spPr>
      </p:pic>
      <p:pic>
        <p:nvPicPr>
          <p:cNvPr id="507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8573214F-BB31-4D31-99E1-F5C1D399770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l="-342" r="-342"/>
          <a:stretch/>
        </p:blipFill>
        <p:spPr>
          <a:xfrm>
            <a:off x="8793480" y="3993642"/>
            <a:ext cx="548545" cy="630841"/>
          </a:xfrm>
          <a:prstGeom prst="rect">
            <a:avLst/>
          </a:prstGeom>
        </p:spPr>
      </p:pic>
      <p:sp>
        <p:nvSpPr>
          <p:cNvPr id="50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34600" y="3961828"/>
            <a:ext cx="7043738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Көзқарастың күрт өзгеруі — бұрынғы қызығушылықтардан бас тарту</a:t>
            </a:r>
          </a:p>
        </p:txBody>
      </p:sp>
      <p:pic>
        <p:nvPicPr>
          <p:cNvPr id="5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8382000" y="5631180"/>
            <a:ext cx="1371600" cy="1581150"/>
          </a:xfrm>
          <a:prstGeom prst="rect">
            <a:avLst/>
          </a:prstGeom>
        </p:spPr>
      </p:pic>
      <p:pic>
        <p:nvPicPr>
          <p:cNvPr id="513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79868321-60A5-4E68-81BF-489E9D7CAC2A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l="-342" r="-342"/>
          <a:stretch/>
        </p:blipFill>
        <p:spPr>
          <a:xfrm>
            <a:off x="8793480" y="6104382"/>
            <a:ext cx="548545" cy="630841"/>
          </a:xfrm>
          <a:prstGeom prst="rect">
            <a:avLst/>
          </a:prstGeom>
        </p:spPr>
      </p:pic>
      <p:sp>
        <p:nvSpPr>
          <p:cNvPr id="515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34600" y="6246209"/>
            <a:ext cx="704373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Басқа пікірді қабылдамау — тек өзінікін дұрыс санау</a:t>
            </a:r>
          </a:p>
        </p:txBody>
      </p:sp>
      <p:pic>
        <p:nvPicPr>
          <p:cNvPr id="5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8382000" y="7741920"/>
            <a:ext cx="1371600" cy="1581150"/>
          </a:xfrm>
          <a:prstGeom prst="rect">
            <a:avLst/>
          </a:prstGeom>
        </p:spPr>
      </p:pic>
      <p:pic>
        <p:nvPicPr>
          <p:cNvPr id="519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3EBA5DFB-77CB-4511-A5B9-95FD3132D81B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l="-342" r="-342"/>
          <a:stretch/>
        </p:blipFill>
        <p:spPr>
          <a:xfrm>
            <a:off x="8793480" y="8215027"/>
            <a:ext cx="548545" cy="630841"/>
          </a:xfrm>
          <a:prstGeom prst="rect">
            <a:avLst/>
          </a:prstGeom>
        </p:spPr>
      </p:pic>
      <p:sp>
        <p:nvSpPr>
          <p:cNvPr id="521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34600" y="8356854"/>
            <a:ext cx="704373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b="1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«Біз және олар»</a:t>
            </a:r>
            <a:r>
              <a:rPr lang="en-US" sz="1800" spc="-18" dirty="0">
                <a:solidFill>
                  <a:srgbClr val="090909"/>
                </a:solidFill>
                <a:latin typeface="Open Sans" panose="00000700000000000000" pitchFamily="2" charset="0"/>
              </a:rPr>
              <a:t> ойлауы — қоғамды екіге бөліп қарау</a:t>
            </a:r>
          </a:p>
        </p:txBody>
      </p:sp>
      <p:sp>
        <p:nvSpPr>
          <p:cNvPr id="52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906000" y="728948"/>
            <a:ext cx="765333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Радикалданудың алғашқы белгілері</a:t>
            </a:r>
          </a:p>
        </p:txBody>
      </p:sp>
      <p:pic>
        <p:nvPicPr>
          <p:cNvPr id="52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40000"/>
          </a:blip>
          <a:stretch/>
        </p:blipFill>
        <p:spPr>
          <a:xfrm>
            <a:off x="13500049" y="0"/>
            <a:ext cx="4787950" cy="5321945"/>
          </a:xfrm>
          <a:prstGeom prst="rect">
            <a:avLst/>
          </a:prstGeom>
        </p:spPr>
      </p:pic>
      <p:sp>
        <p:nvSpPr>
          <p:cNvPr id="52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906000" y="2133600"/>
            <a:ext cx="76533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Достарыңның немесе таныстарыңның ойлау жүйесіндегі мына өзгерістерге назар аудар.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85888B-EAFA-319B-12C3-CEFB6EEBF3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8919" y="5076245"/>
            <a:ext cx="3413264" cy="259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9105900" y="762000"/>
            <a:ext cx="9182100" cy="2924175"/>
          </a:xfrm>
          <a:prstGeom prst="rect">
            <a:avLst/>
          </a:prstGeom>
        </p:spPr>
      </p:pic>
      <p:pic>
        <p:nvPicPr>
          <p:cNvPr id="533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3503DE44-97DA-4145-A7B4-56229755023C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9639300" y="1675543"/>
            <a:ext cx="1097185" cy="1097185"/>
          </a:xfrm>
          <a:prstGeom prst="rect">
            <a:avLst/>
          </a:prstGeom>
        </p:spPr>
      </p:pic>
      <p:sp>
        <p:nvSpPr>
          <p:cNvPr id="53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041285" y="2050447"/>
            <a:ext cx="4738688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Open Sans" panose="00000700000000000000" pitchFamily="2" charset="0"/>
              </a:rPr>
              <a:t>Оқшаулану — қоғамдық шаралардан қашу</a:t>
            </a:r>
          </a:p>
        </p:txBody>
      </p:sp>
      <p:pic>
        <p:nvPicPr>
          <p:cNvPr id="5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105900" y="3683032"/>
            <a:ext cx="9182100" cy="2924175"/>
          </a:xfrm>
          <a:prstGeom prst="rect">
            <a:avLst/>
          </a:prstGeom>
        </p:spPr>
      </p:pic>
      <p:pic>
        <p:nvPicPr>
          <p:cNvPr id="539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4311AEB-8C58-4472-B2F7-2194475A0550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9639300" y="4596574"/>
            <a:ext cx="1097185" cy="1097185"/>
          </a:xfrm>
          <a:prstGeom prst="rect">
            <a:avLst/>
          </a:prstGeom>
        </p:spPr>
      </p:pic>
      <p:sp>
        <p:nvSpPr>
          <p:cNvPr id="54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041285" y="4971478"/>
            <a:ext cx="6596062" cy="352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FFFFFF">
                    <a:alpha val="100000"/>
                  </a:srgbClr>
                </a:solidFill>
                <a:latin typeface="Open Sans" panose="00000700000000000000" pitchFamily="2" charset="0"/>
              </a:rPr>
              <a:t>Ашуланшақтық — кез келген сөзге агрессиямен жауап беру</a:t>
            </a:r>
          </a:p>
        </p:txBody>
      </p:sp>
      <p:pic>
        <p:nvPicPr>
          <p:cNvPr id="5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9105900" y="6604064"/>
            <a:ext cx="9182100" cy="2924175"/>
          </a:xfrm>
          <a:prstGeom prst="rect">
            <a:avLst/>
          </a:prstGeom>
        </p:spPr>
      </p:pic>
      <p:pic>
        <p:nvPicPr>
          <p:cNvPr id="545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E0E9C933-EED9-4712-8088-C24316887787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9639300" y="7517606"/>
            <a:ext cx="1097185" cy="1097185"/>
          </a:xfrm>
          <a:prstGeom prst="rect">
            <a:avLst/>
          </a:prstGeom>
        </p:spPr>
      </p:pic>
      <p:sp>
        <p:nvSpPr>
          <p:cNvPr id="547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041285" y="7718870"/>
            <a:ext cx="67484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090909">
                    <a:alpha val="100000"/>
                  </a:srgbClr>
                </a:solidFill>
                <a:latin typeface="Open Sans" panose="00000700000000000000" pitchFamily="2" charset="0"/>
              </a:rPr>
              <a:t>Отбасы мен достардан алыстау — жақын қарым-қатынасты үзу</a:t>
            </a:r>
          </a:p>
        </p:txBody>
      </p:sp>
      <p:sp>
        <p:nvSpPr>
          <p:cNvPr id="54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4381500"/>
            <a:ext cx="75771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spc="-42" dirty="0">
                <a:solidFill>
                  <a:srgbClr val="090909">
                    <a:alpha val="100000"/>
                  </a:srgbClr>
                </a:solidFill>
                <a:latin typeface="Merriweather Light" panose="00000700000000000000" pitchFamily="2" charset="0"/>
              </a:rPr>
              <a:t>Мінез-құлықтағы өзгерістер</a:t>
            </a:r>
          </a:p>
        </p:txBody>
      </p:sp>
      <p:pic>
        <p:nvPicPr>
          <p:cNvPr id="5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0" y="6194822"/>
            <a:ext cx="5332214" cy="4092178"/>
          </a:xfrm>
          <a:prstGeom prst="rect">
            <a:avLst/>
          </a:prstGeom>
        </p:spPr>
      </p:pic>
      <p:sp>
        <p:nvSpPr>
          <p:cNvPr id="55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143500"/>
            <a:ext cx="75771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36"/>
              </a:lnSpc>
            </a:pPr>
            <a:r>
              <a:rPr lang="en-US" sz="1800" spc="-18" dirty="0">
                <a:solidFill>
                  <a:srgbClr val="6A6A6A">
                    <a:alpha val="100000"/>
                  </a:srgbClr>
                </a:solidFill>
                <a:latin typeface="Open Sans" panose="00000700000000000000" pitchFamily="2" charset="0"/>
              </a:rPr>
              <a:t>Егер жақын адамың өзін басқаша ұстай бастаса, бұл оның қиындыққа тап болғанының белгісі болуы мүмкін.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D25F31-7B79-05F1-4A5C-C8CF3F114C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11658"/>
            <a:ext cx="4038729" cy="338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5000">
        <p15:prstTrans prst="drape"/>
      </p:transition>
    </mc:Choice>
    <mc:Fallback xmlns="">
      <p:transition spd="slow" advTm="45000">
        <p:fade/>
      </p:transition>
    </mc:Fallback>
  </mc:AlternateContent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179</TotalTime>
  <Words>845</Words>
  <Application>Microsoft Office PowerPoint</Application>
  <PresentationFormat>Произвольный</PresentationFormat>
  <Paragraphs>135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Old Standard TT</vt:lpstr>
      <vt:lpstr>Open Sans</vt:lpstr>
      <vt:lpstr>Merriweather</vt:lpstr>
      <vt:lpstr>Century Gothic</vt:lpstr>
      <vt:lpstr>Wingdings 3</vt:lpstr>
      <vt:lpstr>Merriweather Light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 2.6.0.0, docId: 26572320, orderId: 10138109</dc:title>
  <dc:creator>Presentations.AI Exporter</dc:creator>
  <cp:lastModifiedBy>монин кгу</cp:lastModifiedBy>
  <cp:revision>6</cp:revision>
  <dcterms:created xsi:type="dcterms:W3CDTF">2026-02-02T10:56:02Z</dcterms:created>
  <dcterms:modified xsi:type="dcterms:W3CDTF">2026-07-01T11:39:44Z</dcterms:modified>
</cp:coreProperties>
</file>