
<file path=[Content_Types].xml><?xml version="1.0" encoding="utf-8"?>
<Types xmlns="http://schemas.openxmlformats.org/package/2006/content-types">
  <Default Extension="bin" ContentType="image/png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301" r:id="rId2"/>
    <p:sldId id="316" r:id="rId3"/>
    <p:sldId id="339" r:id="rId4"/>
    <p:sldId id="386" r:id="rId5"/>
    <p:sldId id="403" r:id="rId6"/>
    <p:sldId id="419" r:id="rId7"/>
    <p:sldId id="438" r:id="rId8"/>
    <p:sldId id="476" r:id="rId9"/>
    <p:sldId id="510" r:id="rId10"/>
    <p:sldId id="529" r:id="rId11"/>
    <p:sldId id="545" r:id="rId12"/>
    <p:sldId id="568" r:id="rId13"/>
    <p:sldId id="637" r:id="rId14"/>
    <p:sldId id="661" r:id="rId15"/>
    <p:sldId id="684" r:id="rId16"/>
    <p:sldId id="766" r:id="rId17"/>
    <p:sldId id="806" r:id="rId18"/>
    <p:sldId id="841" r:id="rId19"/>
    <p:sldId id="864" r:id="rId20"/>
    <p:sldId id="891" r:id="rId21"/>
    <p:sldId id="922" r:id="rId22"/>
    <p:sldId id="933" r:id="rId23"/>
  </p:sldIdLst>
  <p:sldSz cx="18288000" cy="10287000"/>
  <p:notesSz cx="18288000" cy="10287000"/>
  <p:embeddedFontLst>
    <p:embeddedFont>
      <p:font typeface="Libre Bodoni Medium" panose="020B0604020202020204" charset="0"/>
      <p:regular r:id="rId24"/>
    </p:embeddedFont>
    <p:embeddedFont>
      <p:font typeface="Outfit Light" panose="020B0604020202020204" charset="0"/>
      <p:regular r:id="rId2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36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4757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3150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6995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8595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9559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965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139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081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6754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0941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880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8084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0.bin"/><Relationship Id="rId7" Type="http://schemas.openxmlformats.org/officeDocument/2006/relationships/image" Target="../media/image24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bin"/><Relationship Id="rId5" Type="http://schemas.openxmlformats.org/officeDocument/2006/relationships/image" Target="../media/image52.bin"/><Relationship Id="rId4" Type="http://schemas.openxmlformats.org/officeDocument/2006/relationships/image" Target="../media/image51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bin"/><Relationship Id="rId3" Type="http://schemas.openxmlformats.org/officeDocument/2006/relationships/image" Target="../media/image29.bin"/><Relationship Id="rId7" Type="http://schemas.openxmlformats.org/officeDocument/2006/relationships/image" Target="../media/image55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bin"/><Relationship Id="rId5" Type="http://schemas.openxmlformats.org/officeDocument/2006/relationships/image" Target="../media/image53.bin"/><Relationship Id="rId4" Type="http://schemas.openxmlformats.org/officeDocument/2006/relationships/image" Target="../media/image24.bin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bin"/><Relationship Id="rId3" Type="http://schemas.openxmlformats.org/officeDocument/2006/relationships/image" Target="../media/image6.bin"/><Relationship Id="rId7" Type="http://schemas.openxmlformats.org/officeDocument/2006/relationships/image" Target="../media/image59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bin"/><Relationship Id="rId5" Type="http://schemas.openxmlformats.org/officeDocument/2006/relationships/image" Target="../media/image57.bin"/><Relationship Id="rId4" Type="http://schemas.openxmlformats.org/officeDocument/2006/relationships/image" Target="../media/image7.bin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4.bin"/><Relationship Id="rId4" Type="http://schemas.openxmlformats.org/officeDocument/2006/relationships/image" Target="../media/image29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2.bin"/><Relationship Id="rId7" Type="http://schemas.openxmlformats.org/officeDocument/2006/relationships/image" Target="../media/image65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bin"/><Relationship Id="rId5" Type="http://schemas.openxmlformats.org/officeDocument/2006/relationships/image" Target="../media/image63.bin"/><Relationship Id="rId4" Type="http://schemas.openxmlformats.org/officeDocument/2006/relationships/image" Target="../media/image7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6.bin"/><Relationship Id="rId7" Type="http://schemas.openxmlformats.org/officeDocument/2006/relationships/image" Target="../media/image24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bin"/><Relationship Id="rId5" Type="http://schemas.openxmlformats.org/officeDocument/2006/relationships/image" Target="../media/image68.bin"/><Relationship Id="rId4" Type="http://schemas.openxmlformats.org/officeDocument/2006/relationships/image" Target="../media/image67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bin"/><Relationship Id="rId3" Type="http://schemas.openxmlformats.org/officeDocument/2006/relationships/image" Target="../media/image69.bin"/><Relationship Id="rId7" Type="http://schemas.openxmlformats.org/officeDocument/2006/relationships/image" Target="../media/image6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bin"/><Relationship Id="rId5" Type="http://schemas.openxmlformats.org/officeDocument/2006/relationships/image" Target="../media/image71.bin"/><Relationship Id="rId4" Type="http://schemas.openxmlformats.org/officeDocument/2006/relationships/image" Target="../media/image70.bin"/><Relationship Id="rId9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bin"/><Relationship Id="rId3" Type="http://schemas.openxmlformats.org/officeDocument/2006/relationships/image" Target="../media/image73.bin"/><Relationship Id="rId7" Type="http://schemas.openxmlformats.org/officeDocument/2006/relationships/image" Target="../media/image29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bin"/><Relationship Id="rId5" Type="http://schemas.openxmlformats.org/officeDocument/2006/relationships/image" Target="../media/image55.bin"/><Relationship Id="rId4" Type="http://schemas.openxmlformats.org/officeDocument/2006/relationships/image" Target="../media/image54.bin"/><Relationship Id="rId9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bin"/><Relationship Id="rId3" Type="http://schemas.openxmlformats.org/officeDocument/2006/relationships/image" Target="../media/image74.bin"/><Relationship Id="rId7" Type="http://schemas.openxmlformats.org/officeDocument/2006/relationships/image" Target="../media/image29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bin"/><Relationship Id="rId5" Type="http://schemas.openxmlformats.org/officeDocument/2006/relationships/image" Target="../media/image55.bin"/><Relationship Id="rId4" Type="http://schemas.openxmlformats.org/officeDocument/2006/relationships/image" Target="../media/image54.bin"/><Relationship Id="rId9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bin"/><Relationship Id="rId3" Type="http://schemas.openxmlformats.org/officeDocument/2006/relationships/image" Target="../media/image6.bin"/><Relationship Id="rId7" Type="http://schemas.openxmlformats.org/officeDocument/2006/relationships/image" Target="../media/image77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bin"/><Relationship Id="rId5" Type="http://schemas.openxmlformats.org/officeDocument/2006/relationships/image" Target="../media/image75.bin"/><Relationship Id="rId4" Type="http://schemas.openxmlformats.org/officeDocument/2006/relationships/image" Target="../media/image7.bin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bin"/><Relationship Id="rId7" Type="http://schemas.openxmlformats.org/officeDocument/2006/relationships/image" Target="../media/image10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bin"/><Relationship Id="rId5" Type="http://schemas.openxmlformats.org/officeDocument/2006/relationships/image" Target="../media/image8.bin"/><Relationship Id="rId4" Type="http://schemas.openxmlformats.org/officeDocument/2006/relationships/image" Target="../media/image7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bin"/><Relationship Id="rId7" Type="http://schemas.openxmlformats.org/officeDocument/2006/relationships/image" Target="../media/image81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bin"/><Relationship Id="rId5" Type="http://schemas.openxmlformats.org/officeDocument/2006/relationships/image" Target="../media/image79.bin"/><Relationship Id="rId4" Type="http://schemas.openxmlformats.org/officeDocument/2006/relationships/image" Target="../media/image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7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bin"/><Relationship Id="rId4" Type="http://schemas.openxmlformats.org/officeDocument/2006/relationships/image" Target="../media/image8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bin"/><Relationship Id="rId3" Type="http://schemas.openxmlformats.org/officeDocument/2006/relationships/image" Target="../media/image6.bin"/><Relationship Id="rId7" Type="http://schemas.openxmlformats.org/officeDocument/2006/relationships/image" Target="../media/image13.bin"/><Relationship Id="rId12" Type="http://schemas.openxmlformats.org/officeDocument/2006/relationships/image" Target="../media/image4.png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bin"/><Relationship Id="rId11" Type="http://schemas.openxmlformats.org/officeDocument/2006/relationships/image" Target="../media/image17.bin"/><Relationship Id="rId5" Type="http://schemas.openxmlformats.org/officeDocument/2006/relationships/image" Target="../media/image11.bin"/><Relationship Id="rId10" Type="http://schemas.openxmlformats.org/officeDocument/2006/relationships/image" Target="../media/image16.bin"/><Relationship Id="rId4" Type="http://schemas.openxmlformats.org/officeDocument/2006/relationships/image" Target="../media/image7.bin"/><Relationship Id="rId9" Type="http://schemas.openxmlformats.org/officeDocument/2006/relationships/image" Target="../media/image15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8.bin"/><Relationship Id="rId7" Type="http://schemas.openxmlformats.org/officeDocument/2006/relationships/image" Target="../media/image2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bin"/><Relationship Id="rId5" Type="http://schemas.openxmlformats.org/officeDocument/2006/relationships/image" Target="../media/image20.bin"/><Relationship Id="rId4" Type="http://schemas.openxmlformats.org/officeDocument/2006/relationships/image" Target="../media/image1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3.bin"/><Relationship Id="rId7" Type="http://schemas.openxmlformats.org/officeDocument/2006/relationships/image" Target="../media/image27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bin"/><Relationship Id="rId5" Type="http://schemas.openxmlformats.org/officeDocument/2006/relationships/image" Target="../media/image25.bin"/><Relationship Id="rId4" Type="http://schemas.openxmlformats.org/officeDocument/2006/relationships/image" Target="../media/image2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bin"/><Relationship Id="rId3" Type="http://schemas.openxmlformats.org/officeDocument/2006/relationships/image" Target="../media/image28.bin"/><Relationship Id="rId7" Type="http://schemas.openxmlformats.org/officeDocument/2006/relationships/image" Target="../media/image30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bin"/><Relationship Id="rId5" Type="http://schemas.openxmlformats.org/officeDocument/2006/relationships/image" Target="../media/image24.bin"/><Relationship Id="rId4" Type="http://schemas.openxmlformats.org/officeDocument/2006/relationships/image" Target="../media/image29.bin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bin"/><Relationship Id="rId3" Type="http://schemas.openxmlformats.org/officeDocument/2006/relationships/image" Target="../media/image32.bin"/><Relationship Id="rId7" Type="http://schemas.openxmlformats.org/officeDocument/2006/relationships/image" Target="../media/image35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bin"/><Relationship Id="rId11" Type="http://schemas.openxmlformats.org/officeDocument/2006/relationships/image" Target="../media/image4.png"/><Relationship Id="rId5" Type="http://schemas.openxmlformats.org/officeDocument/2006/relationships/image" Target="../media/image33.bin"/><Relationship Id="rId10" Type="http://schemas.openxmlformats.org/officeDocument/2006/relationships/image" Target="../media/image29.bin"/><Relationship Id="rId4" Type="http://schemas.openxmlformats.org/officeDocument/2006/relationships/image" Target="../media/image27.bin"/><Relationship Id="rId9" Type="http://schemas.openxmlformats.org/officeDocument/2006/relationships/image" Target="../media/image2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bin"/><Relationship Id="rId13" Type="http://schemas.openxmlformats.org/officeDocument/2006/relationships/image" Target="../media/image4.png"/><Relationship Id="rId3" Type="http://schemas.openxmlformats.org/officeDocument/2006/relationships/image" Target="../media/image37.bin"/><Relationship Id="rId7" Type="http://schemas.openxmlformats.org/officeDocument/2006/relationships/image" Target="../media/image41.bin"/><Relationship Id="rId12" Type="http://schemas.openxmlformats.org/officeDocument/2006/relationships/image" Target="../media/image24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bin"/><Relationship Id="rId11" Type="http://schemas.openxmlformats.org/officeDocument/2006/relationships/image" Target="../media/image29.bin"/><Relationship Id="rId5" Type="http://schemas.openxmlformats.org/officeDocument/2006/relationships/image" Target="../media/image39.bin"/><Relationship Id="rId10" Type="http://schemas.openxmlformats.org/officeDocument/2006/relationships/image" Target="../media/image44.bin"/><Relationship Id="rId4" Type="http://schemas.openxmlformats.org/officeDocument/2006/relationships/image" Target="../media/image38.bin"/><Relationship Id="rId9" Type="http://schemas.openxmlformats.org/officeDocument/2006/relationships/image" Target="../media/image43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bin"/><Relationship Id="rId3" Type="http://schemas.openxmlformats.org/officeDocument/2006/relationships/image" Target="../media/image6.bin"/><Relationship Id="rId7" Type="http://schemas.openxmlformats.org/officeDocument/2006/relationships/image" Target="../media/image47.bin"/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bin"/><Relationship Id="rId5" Type="http://schemas.openxmlformats.org/officeDocument/2006/relationships/image" Target="../media/image45.bin"/><Relationship Id="rId10" Type="http://schemas.openxmlformats.org/officeDocument/2006/relationships/image" Target="../media/image4.png"/><Relationship Id="rId4" Type="http://schemas.openxmlformats.org/officeDocument/2006/relationships/image" Target="../media/image7.bin"/><Relationship Id="rId9" Type="http://schemas.openxmlformats.org/officeDocument/2006/relationships/image" Target="../media/image4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33259"/>
            <a:ext cx="18288000" cy="10287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3561493" y="5143500"/>
            <a:ext cx="5143500" cy="5143500"/>
          </a:xfrm>
          <a:prstGeom prst="rect">
            <a:avLst/>
          </a:prstGeom>
        </p:spPr>
      </p:pic>
      <p:pic>
        <p:nvPicPr>
          <p:cNvPr id="30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62000" y="762000"/>
            <a:ext cx="1524000" cy="1524000"/>
          </a:xfrm>
          <a:prstGeom prst="rect">
            <a:avLst/>
          </a:prstGeom>
        </p:spPr>
      </p:pic>
      <p:sp>
        <p:nvSpPr>
          <p:cNvPr id="309" name="Presenter Name-449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66993" y="6369177"/>
            <a:ext cx="8091488" cy="976421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2700" spc="-27" dirty="0" err="1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Алматы</a:t>
            </a:r>
            <a:r>
              <a:rPr lang="en-US" sz="2700" spc="-27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 </a:t>
            </a:r>
            <a:r>
              <a:rPr lang="en-US" sz="2700" spc="-27" dirty="0" err="1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облысы</a:t>
            </a:r>
            <a:r>
              <a:rPr lang="en-US" sz="2700" spc="-27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 </a:t>
            </a:r>
            <a:endParaRPr lang="ru-RU" sz="2700" spc="-27" dirty="0">
              <a:solidFill>
                <a:srgbClr val="FFFFFF">
                  <a:alpha val="100000"/>
                </a:srgbClr>
              </a:solidFill>
              <a:latin typeface="Libre Bodoni Medium" panose="00000700000000000000" pitchFamily="2" charset="0"/>
            </a:endParaRPr>
          </a:p>
          <a:p>
            <a:pPr algn="l">
              <a:lnSpc>
                <a:spcPts val="3888"/>
              </a:lnSpc>
            </a:pPr>
            <a:r>
              <a:rPr lang="en-US" sz="2700" spc="-27" dirty="0" err="1">
                <a:solidFill>
                  <a:srgbClr val="FFFFFF"/>
                </a:solidFill>
                <a:latin typeface="Libre Bodoni Medium" panose="00000700000000000000" pitchFamily="2" charset="0"/>
              </a:rPr>
              <a:t>Дін</a:t>
            </a:r>
            <a:r>
              <a:rPr lang="en-US" sz="2700" spc="-27" dirty="0">
                <a:solidFill>
                  <a:srgbClr val="FFFFFF"/>
                </a:solidFill>
                <a:latin typeface="Libre Bodoni Medium" panose="00000700000000000000" pitchFamily="2" charset="0"/>
              </a:rPr>
              <a:t> істері басқармасы</a:t>
            </a:r>
          </a:p>
        </p:txBody>
      </p:sp>
      <p:sp>
        <p:nvSpPr>
          <p:cNvPr id="311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34512" y="2709672"/>
            <a:ext cx="8091488" cy="8763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858"/>
              </a:lnSpc>
            </a:pPr>
            <a:r>
              <a:rPr lang="en-US" sz="4800" spc="-54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«Қиын жағдай – үкім емес»</a:t>
            </a:r>
          </a:p>
        </p:txBody>
      </p:sp>
      <p:sp>
        <p:nvSpPr>
          <p:cNvPr id="313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66993" y="3915537"/>
            <a:ext cx="8091488" cy="1247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400" dirty="0">
                <a:solidFill>
                  <a:srgbClr val="F2F2F2">
                    <a:alpha val="100000"/>
                  </a:srgbClr>
                </a:solidFill>
                <a:latin typeface="Outfit Light" panose="00000700000000000000" pitchFamily="2" charset="0"/>
              </a:rPr>
              <a:t>Жұмыссыз азаматтарға арналған діни экстремизмнің алдын алу бойынша </a:t>
            </a:r>
            <a:r>
              <a:rPr lang="en-US" sz="2400" dirty="0" err="1">
                <a:solidFill>
                  <a:srgbClr val="F2F2F2">
                    <a:alpha val="100000"/>
                  </a:srgbClr>
                </a:solidFill>
                <a:latin typeface="Outfit Light" panose="00000700000000000000" pitchFamily="2" charset="0"/>
              </a:rPr>
              <a:t>түсіндіру</a:t>
            </a:r>
            <a:r>
              <a:rPr lang="en-US" sz="2400" dirty="0">
                <a:solidFill>
                  <a:srgbClr val="F2F2F2">
                    <a:alpha val="100000"/>
                  </a:srgbClr>
                </a:solidFill>
                <a:latin typeface="Outfit Light" panose="00000700000000000000" pitchFamily="2" charset="0"/>
              </a:rPr>
              <a:t> </a:t>
            </a:r>
            <a:r>
              <a:rPr lang="en-US" sz="2400" dirty="0" err="1">
                <a:solidFill>
                  <a:srgbClr val="F2F2F2">
                    <a:alpha val="100000"/>
                  </a:srgbClr>
                </a:solidFill>
                <a:latin typeface="Outfit Light" panose="00000700000000000000" pitchFamily="2" charset="0"/>
              </a:rPr>
              <a:t>кездесуі</a:t>
            </a:r>
            <a:endParaRPr lang="en-US" sz="2400" dirty="0">
              <a:solidFill>
                <a:srgbClr val="F2F2F2">
                  <a:alpha val="100000"/>
                </a:srgbClr>
              </a:solidFill>
              <a:latin typeface="Outfit Light" panose="00000700000000000000" pitchFamily="2" charset="0"/>
            </a:endParaRPr>
          </a:p>
          <a:p>
            <a:pPr algn="l">
              <a:lnSpc>
                <a:spcPts val="3240"/>
              </a:lnSpc>
            </a:pPr>
            <a:r>
              <a:rPr lang="en-US" sz="2400" dirty="0" err="1">
                <a:solidFill>
                  <a:srgbClr val="F2F2F2"/>
                </a:solidFill>
                <a:latin typeface="Outfit Light" panose="00000700000000000000" pitchFamily="2" charset="0"/>
              </a:rPr>
              <a:t>Болашағыңызды</a:t>
            </a:r>
            <a:r>
              <a:rPr lang="en-US" sz="2400" dirty="0">
                <a:solidFill>
                  <a:srgbClr val="F2F2F2"/>
                </a:solidFill>
                <a:latin typeface="Outfit Light" panose="00000700000000000000" pitchFamily="2" charset="0"/>
              </a:rPr>
              <a:t> сақтаңыз және дұрыс таңдау жасаңыз.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31F0EC-60ED-46A3-BA6A-63297F2827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186" y="869148"/>
            <a:ext cx="4732683" cy="424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31" name="image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8458200" y="2110740"/>
            <a:ext cx="3952875" cy="6067425"/>
          </a:xfrm>
          <a:prstGeom prst="rect">
            <a:avLst/>
          </a:prstGeom>
        </p:spPr>
      </p:pic>
      <p:pic>
        <p:nvPicPr>
          <p:cNvPr id="533" name="image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3803630" y="762000"/>
            <a:ext cx="3724275" cy="4714875"/>
          </a:xfrm>
          <a:prstGeom prst="rect">
            <a:avLst/>
          </a:prstGeom>
        </p:spPr>
      </p:pic>
      <p:pic>
        <p:nvPicPr>
          <p:cNvPr id="535" name="image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2641580" y="5707380"/>
            <a:ext cx="3724275" cy="3819525"/>
          </a:xfrm>
          <a:prstGeom prst="rect">
            <a:avLst/>
          </a:prstGeom>
        </p:spPr>
      </p:pic>
      <p:sp>
        <p:nvSpPr>
          <p:cNvPr id="537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3397948"/>
            <a:ext cx="6929438" cy="17526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858"/>
              </a:lnSpc>
            </a:pPr>
            <a:r>
              <a:rPr lang="en-US" sz="5400" spc="-54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Қауіп цифрлық кеңістіктен басталады</a:t>
            </a:r>
          </a:p>
        </p:txBody>
      </p:sp>
      <p:sp>
        <p:nvSpPr>
          <p:cNvPr id="539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5257800"/>
            <a:ext cx="6929438" cy="16002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230"/>
              </a:lnSpc>
            </a:pPr>
            <a:r>
              <a:rPr lang="en-US" sz="3000" dirty="0">
                <a:solidFill>
                  <a:srgbClr val="4C4C4C">
                    <a:alpha val="100000"/>
                  </a:srgbClr>
                </a:solidFill>
                <a:latin typeface="Outfit Light" panose="00000700000000000000" pitchFamily="2" charset="0"/>
              </a:rPr>
              <a:t>Әлеуметтік желілер мен мессенджерлер арбаушылардың негізгі алаңына айналғанын есте сақтаңыз.</a:t>
            </a:r>
          </a:p>
        </p:txBody>
      </p:sp>
      <p:pic>
        <p:nvPicPr>
          <p:cNvPr id="54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0" y="9525000"/>
            <a:ext cx="2286000" cy="762000"/>
          </a:xfrm>
          <a:prstGeom prst="rect">
            <a:avLst/>
          </a:prstGeom>
        </p:spPr>
      </p:pic>
      <p:pic>
        <p:nvPicPr>
          <p:cNvPr id="54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0" y="8763000"/>
            <a:ext cx="1524000" cy="762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FE9D48-B278-DE6E-2198-F453CFC97B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7" y="388595"/>
            <a:ext cx="3724275" cy="288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4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5990475" y="-38100"/>
            <a:ext cx="2286000" cy="762000"/>
          </a:xfrm>
          <a:prstGeom prst="rect">
            <a:avLst/>
          </a:prstGeom>
        </p:spPr>
      </p:pic>
      <p:pic>
        <p:nvPicPr>
          <p:cNvPr id="54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6752475" y="704693"/>
            <a:ext cx="1524000" cy="762000"/>
          </a:xfrm>
          <a:prstGeom prst="rect">
            <a:avLst/>
          </a:prstGeom>
        </p:spPr>
      </p:pic>
      <p:pic>
        <p:nvPicPr>
          <p:cNvPr id="550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33052FC3-C088-4F00-B782-B54BE07A74EC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0" y="2743200"/>
            <a:ext cx="6200626" cy="7543800"/>
          </a:xfrm>
          <a:prstGeom prst="rect">
            <a:avLst/>
          </a:prstGeom>
        </p:spPr>
      </p:pic>
      <p:pic>
        <p:nvPicPr>
          <p:cNvPr id="55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3483578" y="3689414"/>
            <a:ext cx="609600" cy="609600"/>
          </a:xfrm>
          <a:prstGeom prst="rect">
            <a:avLst/>
          </a:prstGeom>
        </p:spPr>
      </p:pic>
      <p:sp>
        <p:nvSpPr>
          <p:cNvPr id="552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640074" y="3788474"/>
            <a:ext cx="328612" cy="419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160" spc="-42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01</a:t>
            </a:r>
          </a:p>
        </p:txBody>
      </p:sp>
      <p:sp>
        <p:nvSpPr>
          <p:cNvPr id="553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397978" y="3412236"/>
            <a:ext cx="8405812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181"/>
              </a:lnSpc>
            </a:pPr>
            <a:r>
              <a:rPr lang="en-US" sz="33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Еркіндікті жою</a:t>
            </a:r>
          </a:p>
        </p:txBody>
      </p:sp>
      <p:sp>
        <p:nvSpPr>
          <p:cNvPr id="554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397978" y="4146328"/>
            <a:ext cx="8739798" cy="86382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Жеке адамның еркі мен таңдау құқығын толықтай тартып алады.</a:t>
            </a:r>
          </a:p>
        </p:txBody>
      </p:sp>
      <p:pic>
        <p:nvPicPr>
          <p:cNvPr id="55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3483578" y="6204014"/>
            <a:ext cx="609600" cy="609600"/>
          </a:xfrm>
          <a:prstGeom prst="rect">
            <a:avLst/>
          </a:prstGeom>
        </p:spPr>
      </p:pic>
      <p:sp>
        <p:nvSpPr>
          <p:cNvPr id="556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618166" y="6303074"/>
            <a:ext cx="376238" cy="419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160" spc="-42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02</a:t>
            </a:r>
          </a:p>
        </p:txBody>
      </p:sp>
      <p:sp>
        <p:nvSpPr>
          <p:cNvPr id="557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397978" y="5926836"/>
            <a:ext cx="950118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181"/>
              </a:lnSpc>
            </a:pPr>
            <a:r>
              <a:rPr lang="en-US" sz="33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Болашақты ұрлау</a:t>
            </a:r>
          </a:p>
        </p:txBody>
      </p:sp>
      <p:sp>
        <p:nvSpPr>
          <p:cNvPr id="558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397977" y="6660928"/>
            <a:ext cx="9640751" cy="849344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Адамның таланты мен уақытын тек деструктивті мақсаттарға жұмсайды.</a:t>
            </a:r>
          </a:p>
        </p:txBody>
      </p:sp>
      <p:pic>
        <p:nvPicPr>
          <p:cNvPr id="55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3483578" y="8718614"/>
            <a:ext cx="609600" cy="609600"/>
          </a:xfrm>
          <a:prstGeom prst="rect">
            <a:avLst/>
          </a:prstGeom>
        </p:spPr>
      </p:pic>
      <p:sp>
        <p:nvSpPr>
          <p:cNvPr id="560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619119" y="8817674"/>
            <a:ext cx="376238" cy="419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160" spc="-42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03</a:t>
            </a:r>
          </a:p>
        </p:txBody>
      </p:sp>
      <p:sp>
        <p:nvSpPr>
          <p:cNvPr id="561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397978" y="8441436"/>
            <a:ext cx="8405812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181"/>
              </a:lnSpc>
            </a:pPr>
            <a:r>
              <a:rPr lang="en-US" sz="33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Ресурс ретінде пайдалану</a:t>
            </a:r>
          </a:p>
        </p:txBody>
      </p:sp>
      <p:sp>
        <p:nvSpPr>
          <p:cNvPr id="562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397978" y="9175528"/>
            <a:ext cx="8551540" cy="837986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Арбаушылар үшін адам - тек өз мақсаттарына жету құралы ғана.</a:t>
            </a:r>
          </a:p>
        </p:txBody>
      </p:sp>
      <p:sp>
        <p:nvSpPr>
          <p:cNvPr id="563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23900"/>
            <a:ext cx="16797338" cy="8953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spc="-42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Радикалды идеологияның шынайы бет-бейнесі</a:t>
            </a:r>
          </a:p>
        </p:txBody>
      </p:sp>
      <p:sp>
        <p:nvSpPr>
          <p:cNvPr id="565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1714500"/>
            <a:ext cx="16797338" cy="5524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230"/>
              </a:lnSpc>
            </a:pPr>
            <a:r>
              <a:rPr lang="en-US" sz="3000" dirty="0">
                <a:solidFill>
                  <a:srgbClr val="4C4C4C">
                    <a:alpha val="100000"/>
                  </a:srgbClr>
                </a:solidFill>
                <a:latin typeface="Outfit Light" panose="00000700000000000000" pitchFamily="2" charset="0"/>
              </a:rPr>
              <a:t>Бұл жолдың соңы – еркіндік пен болашақтың жойылуы.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20E15F-186E-C057-8252-6A2CDBC785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6609" y="6824025"/>
            <a:ext cx="4382454" cy="326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7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5448300" cy="10287000"/>
          </a:xfrm>
          <a:prstGeom prst="rect">
            <a:avLst/>
          </a:prstGeom>
        </p:spPr>
      </p:pic>
      <p:pic>
        <p:nvPicPr>
          <p:cNvPr id="572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3924300" y="8763000"/>
            <a:ext cx="1524000" cy="1524000"/>
          </a:xfrm>
          <a:prstGeom prst="rect">
            <a:avLst/>
          </a:prstGeom>
        </p:spPr>
      </p:pic>
      <p:pic>
        <p:nvPicPr>
          <p:cNvPr id="57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562850" y="1276255"/>
            <a:ext cx="571500" cy="19050"/>
          </a:xfrm>
          <a:prstGeom prst="rect">
            <a:avLst/>
          </a:prstGeom>
        </p:spPr>
      </p:pic>
      <p:pic>
        <p:nvPicPr>
          <p:cNvPr id="576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8075466" y="1231605"/>
            <a:ext cx="60617" cy="60617"/>
          </a:xfrm>
          <a:prstGeom prst="rect">
            <a:avLst/>
          </a:prstGeom>
        </p:spPr>
      </p:pic>
      <p:pic>
        <p:nvPicPr>
          <p:cNvPr id="578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8075466" y="1277296"/>
            <a:ext cx="60617" cy="60617"/>
          </a:xfrm>
          <a:prstGeom prst="rect">
            <a:avLst/>
          </a:prstGeom>
        </p:spPr>
      </p:pic>
      <p:sp>
        <p:nvSpPr>
          <p:cNvPr id="580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1076420"/>
            <a:ext cx="1023938" cy="428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297"/>
              </a:lnSpc>
            </a:pPr>
            <a:r>
              <a:rPr lang="en-US" sz="21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174-бап</a:t>
            </a:r>
          </a:p>
        </p:txBody>
      </p:sp>
      <p:sp>
        <p:nvSpPr>
          <p:cNvPr id="582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572500" y="840486"/>
            <a:ext cx="8986838" cy="981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Әлеуметтік, діни немесе ұлттық алауыздықты қоздыру үшін заңмен жауапкершілік қарастырылған.</a:t>
            </a:r>
          </a:p>
        </p:txBody>
      </p:sp>
      <p:pic>
        <p:nvPicPr>
          <p:cNvPr id="58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6248400" y="1995488"/>
            <a:ext cx="11277600" cy="9525"/>
          </a:xfrm>
          <a:prstGeom prst="rect">
            <a:avLst/>
          </a:prstGeom>
        </p:spPr>
      </p:pic>
      <p:pic>
        <p:nvPicPr>
          <p:cNvPr id="58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562850" y="2705005"/>
            <a:ext cx="571500" cy="19050"/>
          </a:xfrm>
          <a:prstGeom prst="rect">
            <a:avLst/>
          </a:prstGeom>
        </p:spPr>
      </p:pic>
      <p:pic>
        <p:nvPicPr>
          <p:cNvPr id="588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8075466" y="2660355"/>
            <a:ext cx="60617" cy="60617"/>
          </a:xfrm>
          <a:prstGeom prst="rect">
            <a:avLst/>
          </a:prstGeom>
        </p:spPr>
      </p:pic>
      <p:pic>
        <p:nvPicPr>
          <p:cNvPr id="590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8075466" y="2706046"/>
            <a:ext cx="60617" cy="60617"/>
          </a:xfrm>
          <a:prstGeom prst="rect">
            <a:avLst/>
          </a:prstGeom>
        </p:spPr>
      </p:pic>
      <p:sp>
        <p:nvSpPr>
          <p:cNvPr id="592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2505170"/>
            <a:ext cx="1023938" cy="428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297"/>
              </a:lnSpc>
            </a:pPr>
            <a:r>
              <a:rPr lang="en-US" sz="21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179-бап</a:t>
            </a:r>
          </a:p>
        </p:txBody>
      </p:sp>
      <p:sp>
        <p:nvSpPr>
          <p:cNvPr id="594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572500" y="2269236"/>
            <a:ext cx="8986838" cy="981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Билікті басып алуды немесе ұстап тұруды насихаттау немесе оған жария түрде шақыру.</a:t>
            </a:r>
          </a:p>
        </p:txBody>
      </p:sp>
      <p:pic>
        <p:nvPicPr>
          <p:cNvPr id="59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6248400" y="3424238"/>
            <a:ext cx="11277600" cy="9525"/>
          </a:xfrm>
          <a:prstGeom prst="rect">
            <a:avLst/>
          </a:prstGeom>
        </p:spPr>
      </p:pic>
      <p:pic>
        <p:nvPicPr>
          <p:cNvPr id="59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562850" y="4133755"/>
            <a:ext cx="571500" cy="19050"/>
          </a:xfrm>
          <a:prstGeom prst="rect">
            <a:avLst/>
          </a:prstGeom>
        </p:spPr>
      </p:pic>
      <p:pic>
        <p:nvPicPr>
          <p:cNvPr id="600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8075466" y="4089105"/>
            <a:ext cx="60617" cy="60617"/>
          </a:xfrm>
          <a:prstGeom prst="rect">
            <a:avLst/>
          </a:prstGeom>
        </p:spPr>
      </p:pic>
      <p:pic>
        <p:nvPicPr>
          <p:cNvPr id="602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8075466" y="4134796"/>
            <a:ext cx="60617" cy="60617"/>
          </a:xfrm>
          <a:prstGeom prst="rect">
            <a:avLst/>
          </a:prstGeom>
        </p:spPr>
      </p:pic>
      <p:sp>
        <p:nvSpPr>
          <p:cNvPr id="604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3933920"/>
            <a:ext cx="1023938" cy="428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297"/>
              </a:lnSpc>
            </a:pPr>
            <a:r>
              <a:rPr lang="en-US" sz="21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182-бап</a:t>
            </a:r>
          </a:p>
        </p:txBody>
      </p:sp>
      <p:sp>
        <p:nvSpPr>
          <p:cNvPr id="606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572500" y="3697986"/>
            <a:ext cx="8986838" cy="981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Экстремистік топ құру, оған жетекшілік ету немесе оның іс-әрекетіне қатысу.</a:t>
            </a:r>
          </a:p>
        </p:txBody>
      </p:sp>
      <p:pic>
        <p:nvPicPr>
          <p:cNvPr id="60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6248400" y="4852988"/>
            <a:ext cx="11277600" cy="9525"/>
          </a:xfrm>
          <a:prstGeom prst="rect">
            <a:avLst/>
          </a:prstGeom>
        </p:spPr>
      </p:pic>
      <p:pic>
        <p:nvPicPr>
          <p:cNvPr id="61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562850" y="5562505"/>
            <a:ext cx="571500" cy="19050"/>
          </a:xfrm>
          <a:prstGeom prst="rect">
            <a:avLst/>
          </a:prstGeom>
        </p:spPr>
      </p:pic>
      <p:pic>
        <p:nvPicPr>
          <p:cNvPr id="612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8075466" y="5517855"/>
            <a:ext cx="60617" cy="60617"/>
          </a:xfrm>
          <a:prstGeom prst="rect">
            <a:avLst/>
          </a:prstGeom>
        </p:spPr>
      </p:pic>
      <p:pic>
        <p:nvPicPr>
          <p:cNvPr id="614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8075466" y="5563545"/>
            <a:ext cx="60617" cy="60617"/>
          </a:xfrm>
          <a:prstGeom prst="rect">
            <a:avLst/>
          </a:prstGeom>
        </p:spPr>
      </p:pic>
      <p:sp>
        <p:nvSpPr>
          <p:cNvPr id="616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5362670"/>
            <a:ext cx="1023938" cy="428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297"/>
              </a:lnSpc>
            </a:pPr>
            <a:r>
              <a:rPr lang="en-US" sz="21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183-бап</a:t>
            </a:r>
          </a:p>
        </p:txBody>
      </p:sp>
      <p:sp>
        <p:nvSpPr>
          <p:cNvPr id="618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572500" y="5126736"/>
            <a:ext cx="8986838" cy="981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Бұқаралық ақпарат құралдарында экстремистік материалдарды жариялауға рұқсат беру.</a:t>
            </a:r>
          </a:p>
        </p:txBody>
      </p:sp>
      <p:pic>
        <p:nvPicPr>
          <p:cNvPr id="62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6248400" y="6281738"/>
            <a:ext cx="11277600" cy="9525"/>
          </a:xfrm>
          <a:prstGeom prst="rect">
            <a:avLst/>
          </a:prstGeom>
        </p:spPr>
      </p:pic>
      <p:pic>
        <p:nvPicPr>
          <p:cNvPr id="62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562850" y="6991255"/>
            <a:ext cx="571500" cy="19050"/>
          </a:xfrm>
          <a:prstGeom prst="rect">
            <a:avLst/>
          </a:prstGeom>
        </p:spPr>
      </p:pic>
      <p:pic>
        <p:nvPicPr>
          <p:cNvPr id="624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8075466" y="6946605"/>
            <a:ext cx="60617" cy="60617"/>
          </a:xfrm>
          <a:prstGeom prst="rect">
            <a:avLst/>
          </a:prstGeom>
        </p:spPr>
      </p:pic>
      <p:pic>
        <p:nvPicPr>
          <p:cNvPr id="626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8075466" y="6992295"/>
            <a:ext cx="60617" cy="60617"/>
          </a:xfrm>
          <a:prstGeom prst="rect">
            <a:avLst/>
          </a:prstGeom>
        </p:spPr>
      </p:pic>
      <p:sp>
        <p:nvSpPr>
          <p:cNvPr id="628" name="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6791420"/>
            <a:ext cx="1023938" cy="428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297"/>
              </a:lnSpc>
            </a:pPr>
            <a:r>
              <a:rPr lang="en-US" sz="21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405-бап</a:t>
            </a:r>
          </a:p>
        </p:txBody>
      </p:sp>
      <p:sp>
        <p:nvSpPr>
          <p:cNvPr id="630" name="Description of a 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572500" y="6555486"/>
            <a:ext cx="8986838" cy="981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Экстремизм үшін тыйым салынған ұйымның жұмысын ұйымдастыруға қатысу.</a:t>
            </a:r>
          </a:p>
        </p:txBody>
      </p:sp>
      <p:sp>
        <p:nvSpPr>
          <p:cNvPr id="632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723900"/>
            <a:ext cx="4148138" cy="22955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4800" spc="-111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Қылмыстық жауапкершілік: Алауыздық</a:t>
            </a:r>
          </a:p>
        </p:txBody>
      </p:sp>
      <p:sp>
        <p:nvSpPr>
          <p:cNvPr id="634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099" y="3124199"/>
            <a:ext cx="4013947" cy="226786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Outfit Light" panose="00000700000000000000" pitchFamily="2" charset="0"/>
              </a:rPr>
              <a:t>Қазақстан Республикасының Қылмыстық Кодексінде қарастырылған қатал жазалар.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826612-082F-4229-E063-CF2D0B8220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06" y="7220045"/>
            <a:ext cx="3464286" cy="293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39" name="cd25a89f-8a90-4efc-9e49-60a69a1d194c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41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2592324"/>
            <a:ext cx="6091238" cy="428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297"/>
              </a:lnSpc>
            </a:pPr>
            <a:r>
              <a:rPr lang="en-US" sz="21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258-бап</a:t>
            </a:r>
          </a:p>
        </p:txBody>
      </p:sp>
      <p:sp>
        <p:nvSpPr>
          <p:cNvPr id="643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3087148"/>
            <a:ext cx="6091238" cy="1295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Терроризмді немесе экстремизмді қаржыландыру, оларға ақшалай немесе өзге де көмек беру.</a:t>
            </a:r>
          </a:p>
        </p:txBody>
      </p:sp>
      <p:sp>
        <p:nvSpPr>
          <p:cNvPr id="645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4681156"/>
            <a:ext cx="6091238" cy="428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297"/>
              </a:lnSpc>
            </a:pPr>
            <a:r>
              <a:rPr lang="en-US" sz="21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259-бап</a:t>
            </a:r>
          </a:p>
        </p:txBody>
      </p:sp>
      <p:sp>
        <p:nvSpPr>
          <p:cNvPr id="647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5175980"/>
            <a:ext cx="6203576" cy="837986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Адамдарды экстремистік әрекетке азғырып көндіру, тарту немесе оларды даярлау.</a:t>
            </a:r>
          </a:p>
        </p:txBody>
      </p:sp>
      <p:sp>
        <p:nvSpPr>
          <p:cNvPr id="649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6340316"/>
            <a:ext cx="6091238" cy="428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297"/>
              </a:lnSpc>
            </a:pPr>
            <a:r>
              <a:rPr lang="en-US" sz="21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260-бап</a:t>
            </a:r>
          </a:p>
        </p:txBody>
      </p:sp>
      <p:sp>
        <p:nvSpPr>
          <p:cNvPr id="651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6835140"/>
            <a:ext cx="6091238" cy="866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Террористік немесе экстремистік даярлықтан өту.</a:t>
            </a:r>
          </a:p>
        </p:txBody>
      </p:sp>
      <p:sp>
        <p:nvSpPr>
          <p:cNvPr id="653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763500" y="3741230"/>
            <a:ext cx="4795838" cy="1362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5376"/>
              </a:lnSpc>
            </a:pPr>
            <a:r>
              <a:rPr lang="en-US" sz="4200" spc="-42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Қаржыландыру және Азғыру</a:t>
            </a:r>
          </a:p>
        </p:txBody>
      </p:sp>
      <p:sp>
        <p:nvSpPr>
          <p:cNvPr id="655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763500" y="5219700"/>
            <a:ext cx="4795838" cy="12763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384"/>
              </a:lnSpc>
            </a:pPr>
            <a:r>
              <a:rPr lang="en-US" sz="2400" dirty="0">
                <a:solidFill>
                  <a:srgbClr val="4C4C4C">
                    <a:alpha val="100000"/>
                  </a:srgbClr>
                </a:solidFill>
                <a:latin typeface="Outfit Light" panose="00000700000000000000" pitchFamily="2" charset="0"/>
              </a:rPr>
              <a:t>Терроризм мен экстремизмге қатысты кез келген қолдау ауыр қылмыс болып табылады.</a:t>
            </a:r>
          </a:p>
        </p:txBody>
      </p:sp>
      <p:pic>
        <p:nvPicPr>
          <p:cNvPr id="65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6002000" y="9525000"/>
            <a:ext cx="2286000" cy="762000"/>
          </a:xfrm>
          <a:prstGeom prst="rect">
            <a:avLst/>
          </a:prstGeom>
        </p:spPr>
      </p:pic>
      <p:pic>
        <p:nvPicPr>
          <p:cNvPr id="65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6764000" y="8763000"/>
            <a:ext cx="1524000" cy="762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B033EA-86B1-A63F-7919-93735737D5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4330" y="121663"/>
            <a:ext cx="4382454" cy="326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6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7124700" cy="10287000"/>
          </a:xfrm>
          <a:prstGeom prst="rect">
            <a:avLst/>
          </a:prstGeom>
        </p:spPr>
      </p:pic>
      <p:pic>
        <p:nvPicPr>
          <p:cNvPr id="665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5600700" y="8763000"/>
            <a:ext cx="1524000" cy="1524000"/>
          </a:xfrm>
          <a:prstGeom prst="rect">
            <a:avLst/>
          </a:prstGeom>
        </p:spPr>
      </p:pic>
      <p:pic>
        <p:nvPicPr>
          <p:cNvPr id="667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924800" y="1242060"/>
            <a:ext cx="457200" cy="457200"/>
          </a:xfrm>
          <a:prstGeom prst="rect">
            <a:avLst/>
          </a:prstGeom>
        </p:spPr>
      </p:pic>
      <p:sp>
        <p:nvSpPr>
          <p:cNvPr id="669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534400" y="762000"/>
            <a:ext cx="9024938" cy="1428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580"/>
              </a:lnSpc>
            </a:pPr>
            <a:r>
              <a:rPr lang="en-US" sz="36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Миссионерлік қызметпен айналысуға </a:t>
            </a:r>
            <a:r>
              <a:rPr lang="en-US" sz="3600" b="1" dirty="0">
                <a:solidFill>
                  <a:srgbClr val="232323"/>
                </a:solidFill>
                <a:latin typeface="Outfit Light" panose="00000700000000000000" pitchFamily="2" charset="0"/>
              </a:rPr>
              <a:t>арнайы рұқсат</a:t>
            </a:r>
            <a:r>
              <a:rPr lang="en-US" sz="3600" dirty="0">
                <a:solidFill>
                  <a:srgbClr val="232323"/>
                </a:solidFill>
                <a:latin typeface="Outfit Light" panose="00000700000000000000" pitchFamily="2" charset="0"/>
              </a:rPr>
              <a:t> алу</a:t>
            </a:r>
          </a:p>
        </p:txBody>
      </p:sp>
      <p:pic>
        <p:nvPicPr>
          <p:cNvPr id="671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924800" y="2887980"/>
            <a:ext cx="457200" cy="457200"/>
          </a:xfrm>
          <a:prstGeom prst="rect">
            <a:avLst/>
          </a:prstGeom>
        </p:spPr>
      </p:pic>
      <p:sp>
        <p:nvSpPr>
          <p:cNvPr id="673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534400" y="2407920"/>
            <a:ext cx="9024938" cy="1428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580"/>
              </a:lnSpc>
            </a:pPr>
            <a:r>
              <a:rPr lang="en-US" sz="36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Діни ұйымдарды </a:t>
            </a:r>
            <a:r>
              <a:rPr lang="en-US" sz="3600" b="1" dirty="0">
                <a:solidFill>
                  <a:srgbClr val="232323"/>
                </a:solidFill>
                <a:latin typeface="Outfit Light" panose="00000700000000000000" pitchFamily="2" charset="0"/>
              </a:rPr>
              <a:t>міндетті мемлекеттік тіркеуден</a:t>
            </a:r>
            <a:r>
              <a:rPr lang="en-US" sz="3600" dirty="0">
                <a:solidFill>
                  <a:srgbClr val="232323"/>
                </a:solidFill>
                <a:latin typeface="Outfit Light" panose="00000700000000000000" pitchFamily="2" charset="0"/>
              </a:rPr>
              <a:t> өткізу</a:t>
            </a:r>
          </a:p>
        </p:txBody>
      </p:sp>
      <p:pic>
        <p:nvPicPr>
          <p:cNvPr id="675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7924800" y="4533900"/>
            <a:ext cx="457200" cy="457200"/>
          </a:xfrm>
          <a:prstGeom prst="rect">
            <a:avLst/>
          </a:prstGeom>
        </p:spPr>
      </p:pic>
      <p:sp>
        <p:nvSpPr>
          <p:cNvPr id="677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534400" y="4053840"/>
            <a:ext cx="9024938" cy="1428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580"/>
              </a:lnSpc>
            </a:pPr>
            <a:r>
              <a:rPr lang="en-US" sz="36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Діни әдебиеттерді тек </a:t>
            </a:r>
            <a:r>
              <a:rPr lang="en-US" sz="3600" b="1" dirty="0">
                <a:solidFill>
                  <a:srgbClr val="232323"/>
                </a:solidFill>
                <a:latin typeface="Outfit Light" panose="00000700000000000000" pitchFamily="2" charset="0"/>
              </a:rPr>
              <a:t>арнайы белгіленген</a:t>
            </a:r>
            <a:r>
              <a:rPr lang="en-US" sz="3600" dirty="0">
                <a:solidFill>
                  <a:srgbClr val="232323"/>
                </a:solidFill>
                <a:latin typeface="Outfit Light" panose="00000700000000000000" pitchFamily="2" charset="0"/>
              </a:rPr>
              <a:t> жерлерде тарату</a:t>
            </a:r>
          </a:p>
        </p:txBody>
      </p:sp>
      <p:sp>
        <p:nvSpPr>
          <p:cNvPr id="679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725519"/>
            <a:ext cx="5557838" cy="16478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4800" spc="-33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Әкімшілік талаптарды сақтау</a:t>
            </a:r>
          </a:p>
        </p:txBody>
      </p:sp>
      <p:sp>
        <p:nvSpPr>
          <p:cNvPr id="68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2476500"/>
            <a:ext cx="5748618" cy="2709331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3600" dirty="0">
                <a:solidFill>
                  <a:srgbClr val="FFFFFF">
                    <a:alpha val="100000"/>
                  </a:srgbClr>
                </a:solidFill>
                <a:latin typeface="Outfit Light" panose="00000700000000000000" pitchFamily="2" charset="0"/>
              </a:rPr>
              <a:t>Діни қызмет саласындағы заңнама талаптарын бұлжытпай орындау қажет.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3FE593-99A6-C5DE-36A5-A2C0557144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0104" y="6715386"/>
            <a:ext cx="4382454" cy="326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86" name="d27fd8c5-41ef-4e9e-bd26-3e8c2f4293fa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979674" y="856727"/>
            <a:ext cx="4686300" cy="8763000"/>
          </a:xfrm>
          <a:prstGeom prst="rect">
            <a:avLst/>
          </a:prstGeom>
        </p:spPr>
      </p:pic>
      <p:pic>
        <p:nvPicPr>
          <p:cNvPr id="68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62000" y="762000"/>
            <a:ext cx="1524000" cy="1524000"/>
          </a:xfrm>
          <a:prstGeom prst="rect">
            <a:avLst/>
          </a:prstGeom>
        </p:spPr>
      </p:pic>
      <p:pic>
        <p:nvPicPr>
          <p:cNvPr id="69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248400" y="2667000"/>
            <a:ext cx="5543550" cy="3352800"/>
          </a:xfrm>
          <a:prstGeom prst="rect">
            <a:avLst/>
          </a:prstGeom>
        </p:spPr>
      </p:pic>
      <p:sp>
        <p:nvSpPr>
          <p:cNvPr id="692" name="$50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553200" y="2971800"/>
            <a:ext cx="4967288" cy="1000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7786"/>
              </a:lnSpc>
            </a:pPr>
            <a:r>
              <a:rPr lang="en-US" sz="6083" spc="-42" dirty="0">
                <a:solidFill>
                  <a:srgbClr val="AE1EF0">
                    <a:alpha val="100000"/>
                  </a:srgbClr>
                </a:solidFill>
                <a:latin typeface="Libre Bodoni Medium" panose="00000700000000000000" pitchFamily="2" charset="0"/>
              </a:rPr>
              <a:t>18</a:t>
            </a:r>
          </a:p>
        </p:txBody>
      </p:sp>
      <p:sp>
        <p:nvSpPr>
          <p:cNvPr id="693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553200" y="4265390"/>
            <a:ext cx="4967288" cy="5524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239"/>
              </a:lnSpc>
            </a:pPr>
            <a:r>
              <a:rPr lang="en-US" sz="27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Жалпы оқиғалар саны</a:t>
            </a:r>
          </a:p>
        </p:txBody>
      </p:sp>
      <p:sp>
        <p:nvSpPr>
          <p:cNvPr id="695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553200" y="4879943"/>
            <a:ext cx="4967288" cy="8382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Қазақстан аумағында болған лаңкестік оқиғалар саны.</a:t>
            </a:r>
          </a:p>
        </p:txBody>
      </p:sp>
      <p:pic>
        <p:nvPicPr>
          <p:cNvPr id="69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1982450" y="2667000"/>
            <a:ext cx="5543550" cy="3352800"/>
          </a:xfrm>
          <a:prstGeom prst="rect">
            <a:avLst/>
          </a:prstGeom>
        </p:spPr>
      </p:pic>
      <p:sp>
        <p:nvSpPr>
          <p:cNvPr id="699" name="$50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87250" y="2971800"/>
            <a:ext cx="4967288" cy="1000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7786"/>
              </a:lnSpc>
            </a:pPr>
            <a:r>
              <a:rPr lang="en-US" sz="6083" spc="-42" dirty="0">
                <a:solidFill>
                  <a:srgbClr val="90D9E2">
                    <a:alpha val="100000"/>
                  </a:srgbClr>
                </a:solidFill>
                <a:latin typeface="Libre Bodoni Medium" panose="00000700000000000000" pitchFamily="2" charset="0"/>
              </a:rPr>
              <a:t>106</a:t>
            </a:r>
          </a:p>
        </p:txBody>
      </p:sp>
      <p:sp>
        <p:nvSpPr>
          <p:cNvPr id="700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87250" y="4265390"/>
            <a:ext cx="4967288" cy="5524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239"/>
              </a:lnSpc>
            </a:pPr>
            <a:r>
              <a:rPr lang="en-US" sz="27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Қаза тапқандар саны</a:t>
            </a:r>
          </a:p>
        </p:txBody>
      </p:sp>
      <p:sp>
        <p:nvSpPr>
          <p:cNvPr id="702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87250" y="4879943"/>
            <a:ext cx="4967288" cy="8382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Оқиғалар салдарынан қаза тапқан жалпы адамдар саны.</a:t>
            </a:r>
          </a:p>
        </p:txBody>
      </p:sp>
      <p:pic>
        <p:nvPicPr>
          <p:cNvPr id="70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248400" y="6210300"/>
            <a:ext cx="5543550" cy="3352800"/>
          </a:xfrm>
          <a:prstGeom prst="rect">
            <a:avLst/>
          </a:prstGeom>
        </p:spPr>
      </p:pic>
      <p:sp>
        <p:nvSpPr>
          <p:cNvPr id="706" name="$50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553200" y="6515100"/>
            <a:ext cx="4967288" cy="1000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7786"/>
              </a:lnSpc>
            </a:pPr>
            <a:r>
              <a:rPr lang="en-US" sz="6083" spc="-42" dirty="0">
                <a:solidFill>
                  <a:srgbClr val="F52700">
                    <a:alpha val="100000"/>
                  </a:srgbClr>
                </a:solidFill>
                <a:latin typeface="Libre Bodoni Medium" panose="00000700000000000000" pitchFamily="2" charset="0"/>
              </a:rPr>
              <a:t>77</a:t>
            </a:r>
          </a:p>
        </p:txBody>
      </p:sp>
      <p:sp>
        <p:nvSpPr>
          <p:cNvPr id="707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553200" y="7808690"/>
            <a:ext cx="4967288" cy="5524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239"/>
              </a:lnSpc>
            </a:pPr>
            <a:r>
              <a:rPr lang="en-US" sz="27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Жойылған террористер</a:t>
            </a:r>
          </a:p>
        </p:txBody>
      </p:sp>
      <p:sp>
        <p:nvSpPr>
          <p:cNvPr id="709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553200" y="8423243"/>
            <a:ext cx="4967288" cy="8382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Арнайы операциялар барысында жойылған содырлар.</a:t>
            </a:r>
          </a:p>
        </p:txBody>
      </p:sp>
      <p:pic>
        <p:nvPicPr>
          <p:cNvPr id="71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1982450" y="6210300"/>
            <a:ext cx="5543550" cy="3352800"/>
          </a:xfrm>
          <a:prstGeom prst="rect">
            <a:avLst/>
          </a:prstGeom>
        </p:spPr>
      </p:pic>
      <p:sp>
        <p:nvSpPr>
          <p:cNvPr id="713" name="$50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87250" y="6515100"/>
            <a:ext cx="4967288" cy="1000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7786"/>
              </a:lnSpc>
            </a:pPr>
            <a:r>
              <a:rPr lang="en-US" sz="6083" spc="-42" dirty="0">
                <a:solidFill>
                  <a:srgbClr val="1E61F0">
                    <a:alpha val="100000"/>
                  </a:srgbClr>
                </a:solidFill>
                <a:latin typeface="Libre Bodoni Medium" panose="00000700000000000000" pitchFamily="2" charset="0"/>
              </a:rPr>
              <a:t>17</a:t>
            </a:r>
          </a:p>
        </p:txBody>
      </p:sp>
      <p:sp>
        <p:nvSpPr>
          <p:cNvPr id="714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87250" y="7808690"/>
            <a:ext cx="4967288" cy="5524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239"/>
              </a:lnSpc>
            </a:pPr>
            <a:r>
              <a:rPr lang="en-US" sz="27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Құқық қорғаушылар шығыны</a:t>
            </a:r>
          </a:p>
        </p:txBody>
      </p:sp>
      <p:sp>
        <p:nvSpPr>
          <p:cNvPr id="716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87250" y="8423243"/>
            <a:ext cx="4967288" cy="8382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Ел қауіпсіздігін қорғау жолында қаза тапқан қызметкерлер.</a:t>
            </a:r>
          </a:p>
        </p:txBody>
      </p:sp>
      <p:sp>
        <p:nvSpPr>
          <p:cNvPr id="718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723900"/>
            <a:ext cx="11310938" cy="8953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spc="-42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Тарихи деректер мен статистика</a:t>
            </a:r>
          </a:p>
        </p:txBody>
      </p:sp>
      <p:sp>
        <p:nvSpPr>
          <p:cNvPr id="720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1714500"/>
            <a:ext cx="11310938" cy="4953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4C4C4C">
                    <a:alpha val="100000"/>
                  </a:srgbClr>
                </a:solidFill>
                <a:latin typeface="Outfit Light" panose="00000700000000000000" pitchFamily="2" charset="0"/>
              </a:rPr>
              <a:t>Экстремизмнің қоғамға тигізген зардаптарының сандық көрсеткіштері.</a:t>
            </a:r>
          </a:p>
        </p:txBody>
      </p:sp>
      <p:pic>
        <p:nvPicPr>
          <p:cNvPr id="72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-38100" y="9525523"/>
            <a:ext cx="2286000" cy="762000"/>
          </a:xfrm>
          <a:prstGeom prst="rect">
            <a:avLst/>
          </a:prstGeom>
        </p:spPr>
      </p:pic>
      <p:pic>
        <p:nvPicPr>
          <p:cNvPr id="72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-38100" y="8761954"/>
            <a:ext cx="1524000" cy="762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BCF8EA-9A8B-9596-E7B9-438D1BC23C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48" y="456587"/>
            <a:ext cx="2286000" cy="203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68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68200" y="510540"/>
            <a:ext cx="52911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181"/>
              </a:lnSpc>
            </a:pPr>
            <a:r>
              <a:rPr lang="en-US" sz="33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2011-06-05</a:t>
            </a:r>
          </a:p>
        </p:txBody>
      </p:sp>
      <p:sp>
        <p:nvSpPr>
          <p:cNvPr id="769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483084" y="1244727"/>
            <a:ext cx="5076254" cy="4381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Ақтөбе оқиғасы</a:t>
            </a:r>
          </a:p>
        </p:txBody>
      </p:sp>
      <p:pic>
        <p:nvPicPr>
          <p:cNvPr id="770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2268200" y="1416558"/>
            <a:ext cx="85725" cy="85725"/>
          </a:xfrm>
          <a:prstGeom prst="rect">
            <a:avLst/>
          </a:prstGeom>
        </p:spPr>
      </p:pic>
      <p:sp>
        <p:nvSpPr>
          <p:cNvPr id="771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483083" y="1674495"/>
            <a:ext cx="5648325" cy="837986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Ақтөбе қаласында болған лаңкестік әрекет салдарынан 7 адам қаза тапты.</a:t>
            </a:r>
          </a:p>
        </p:txBody>
      </p:sp>
      <p:pic>
        <p:nvPicPr>
          <p:cNvPr id="772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2268200" y="1846421"/>
            <a:ext cx="85725" cy="85725"/>
          </a:xfrm>
          <a:prstGeom prst="rect">
            <a:avLst/>
          </a:prstGeom>
        </p:spPr>
      </p:pic>
      <p:sp>
        <p:nvSpPr>
          <p:cNvPr id="773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2838640"/>
            <a:ext cx="52911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5181"/>
              </a:lnSpc>
            </a:pPr>
            <a:r>
              <a:rPr lang="en-US" sz="33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2011-07-17</a:t>
            </a:r>
          </a:p>
        </p:txBody>
      </p:sp>
      <p:sp>
        <p:nvSpPr>
          <p:cNvPr id="774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3572828"/>
            <a:ext cx="5076254" cy="4381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Тараз қасіреті</a:t>
            </a:r>
          </a:p>
        </p:txBody>
      </p:sp>
      <p:pic>
        <p:nvPicPr>
          <p:cNvPr id="775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1420380" y="3744754"/>
            <a:ext cx="85725" cy="85725"/>
          </a:xfrm>
          <a:prstGeom prst="rect">
            <a:avLst/>
          </a:prstGeom>
        </p:spPr>
      </p:pic>
      <p:sp>
        <p:nvSpPr>
          <p:cNvPr id="776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4002691"/>
            <a:ext cx="5076254" cy="866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Тараз қаласындағы оқиға кезінде 7 адам өмірімен қоштасты.</a:t>
            </a:r>
          </a:p>
        </p:txBody>
      </p:sp>
      <p:pic>
        <p:nvPicPr>
          <p:cNvPr id="777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1420380" y="4174522"/>
            <a:ext cx="85725" cy="85725"/>
          </a:xfrm>
          <a:prstGeom prst="rect">
            <a:avLst/>
          </a:prstGeom>
        </p:spPr>
      </p:pic>
      <p:sp>
        <p:nvSpPr>
          <p:cNvPr id="778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68200" y="5166836"/>
            <a:ext cx="52911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181"/>
              </a:lnSpc>
            </a:pPr>
            <a:r>
              <a:rPr lang="en-US" sz="33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2016-06-05</a:t>
            </a:r>
          </a:p>
        </p:txBody>
      </p:sp>
      <p:sp>
        <p:nvSpPr>
          <p:cNvPr id="779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483084" y="5901023"/>
            <a:ext cx="5076254" cy="4381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Ақтөбедегі шабуыл</a:t>
            </a:r>
          </a:p>
        </p:txBody>
      </p:sp>
      <p:pic>
        <p:nvPicPr>
          <p:cNvPr id="780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2268200" y="6072854"/>
            <a:ext cx="85725" cy="85725"/>
          </a:xfrm>
          <a:prstGeom prst="rect">
            <a:avLst/>
          </a:prstGeom>
        </p:spPr>
      </p:pic>
      <p:sp>
        <p:nvSpPr>
          <p:cNvPr id="781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483084" y="6330791"/>
            <a:ext cx="5076254" cy="866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Қайталанған лаңкестік шабуыл салдарынан 7 адам қаза тапты.</a:t>
            </a:r>
          </a:p>
        </p:txBody>
      </p:sp>
      <p:pic>
        <p:nvPicPr>
          <p:cNvPr id="782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2268200" y="6502718"/>
            <a:ext cx="85725" cy="85725"/>
          </a:xfrm>
          <a:prstGeom prst="rect">
            <a:avLst/>
          </a:prstGeom>
        </p:spPr>
      </p:pic>
      <p:sp>
        <p:nvSpPr>
          <p:cNvPr id="783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7495032"/>
            <a:ext cx="52911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5181"/>
              </a:lnSpc>
            </a:pPr>
            <a:r>
              <a:rPr lang="en-US" sz="33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2016-07-18</a:t>
            </a:r>
          </a:p>
        </p:txBody>
      </p:sp>
      <p:sp>
        <p:nvSpPr>
          <p:cNvPr id="784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8229124"/>
            <a:ext cx="5076254" cy="4381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Алматы оқиғасы</a:t>
            </a:r>
          </a:p>
        </p:txBody>
      </p:sp>
      <p:pic>
        <p:nvPicPr>
          <p:cNvPr id="785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1420380" y="8401050"/>
            <a:ext cx="85725" cy="85725"/>
          </a:xfrm>
          <a:prstGeom prst="rect">
            <a:avLst/>
          </a:prstGeom>
        </p:spPr>
      </p:pic>
      <p:sp>
        <p:nvSpPr>
          <p:cNvPr id="786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8658987"/>
            <a:ext cx="5076254" cy="866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Алматы қаласындағы қарулы шабуыл кезінде 4 адам қаза тапты.</a:t>
            </a:r>
          </a:p>
        </p:txBody>
      </p:sp>
      <p:pic>
        <p:nvPicPr>
          <p:cNvPr id="787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1420380" y="8830818"/>
            <a:ext cx="85725" cy="85725"/>
          </a:xfrm>
          <a:prstGeom prst="rect">
            <a:avLst/>
          </a:prstGeom>
        </p:spPr>
      </p:pic>
      <p:pic>
        <p:nvPicPr>
          <p:cNvPr id="78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1882438" y="605790"/>
            <a:ext cx="28575" cy="6981825"/>
          </a:xfrm>
          <a:prstGeom prst="rect">
            <a:avLst/>
          </a:prstGeom>
        </p:spPr>
      </p:pic>
      <p:pic>
        <p:nvPicPr>
          <p:cNvPr id="78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1801475" y="510540"/>
            <a:ext cx="188565" cy="211336"/>
          </a:xfrm>
          <a:prstGeom prst="rect">
            <a:avLst/>
          </a:prstGeom>
        </p:spPr>
      </p:pic>
      <p:pic>
        <p:nvPicPr>
          <p:cNvPr id="790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1824335" y="591502"/>
            <a:ext cx="476250" cy="28575"/>
          </a:xfrm>
          <a:prstGeom prst="rect">
            <a:avLst/>
          </a:prstGeom>
        </p:spPr>
      </p:pic>
      <p:pic>
        <p:nvPicPr>
          <p:cNvPr id="79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1801475" y="2834640"/>
            <a:ext cx="188565" cy="211336"/>
          </a:xfrm>
          <a:prstGeom prst="rect">
            <a:avLst/>
          </a:prstGeom>
        </p:spPr>
      </p:pic>
      <p:pic>
        <p:nvPicPr>
          <p:cNvPr id="792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1824335" y="2915602"/>
            <a:ext cx="476250" cy="28575"/>
          </a:xfrm>
          <a:prstGeom prst="rect">
            <a:avLst/>
          </a:prstGeom>
        </p:spPr>
      </p:pic>
      <p:pic>
        <p:nvPicPr>
          <p:cNvPr id="79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1801475" y="5168265"/>
            <a:ext cx="188565" cy="211336"/>
          </a:xfrm>
          <a:prstGeom prst="rect">
            <a:avLst/>
          </a:prstGeom>
        </p:spPr>
      </p:pic>
      <p:pic>
        <p:nvPicPr>
          <p:cNvPr id="794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1824335" y="5249228"/>
            <a:ext cx="476250" cy="28575"/>
          </a:xfrm>
          <a:prstGeom prst="rect">
            <a:avLst/>
          </a:prstGeom>
        </p:spPr>
      </p:pic>
      <p:pic>
        <p:nvPicPr>
          <p:cNvPr id="79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1801475" y="7492365"/>
            <a:ext cx="188565" cy="211336"/>
          </a:xfrm>
          <a:prstGeom prst="rect">
            <a:avLst/>
          </a:prstGeom>
        </p:spPr>
      </p:pic>
      <p:pic>
        <p:nvPicPr>
          <p:cNvPr id="796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1824335" y="7573328"/>
            <a:ext cx="476250" cy="28575"/>
          </a:xfrm>
          <a:prstGeom prst="rect">
            <a:avLst/>
          </a:prstGeom>
        </p:spPr>
      </p:pic>
      <p:pic>
        <p:nvPicPr>
          <p:cNvPr id="79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0" y="0"/>
            <a:ext cx="5448300" cy="10287000"/>
          </a:xfrm>
          <a:prstGeom prst="rect">
            <a:avLst/>
          </a:prstGeom>
        </p:spPr>
      </p:pic>
      <p:pic>
        <p:nvPicPr>
          <p:cNvPr id="799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3924300" y="8763000"/>
            <a:ext cx="1524000" cy="1524000"/>
          </a:xfrm>
          <a:prstGeom prst="rect">
            <a:avLst/>
          </a:prstGeom>
        </p:spPr>
      </p:pic>
      <p:sp>
        <p:nvSpPr>
          <p:cNvPr id="801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099" y="730282"/>
            <a:ext cx="4143375" cy="247215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4800" spc="-33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Ірі лаңкестік оқиғалар хронологиясы</a:t>
            </a:r>
          </a:p>
        </p:txBody>
      </p:sp>
      <p:sp>
        <p:nvSpPr>
          <p:cNvPr id="803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3314700"/>
            <a:ext cx="3881438" cy="1524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050"/>
              </a:lnSpc>
            </a:pPr>
            <a:r>
              <a:rPr lang="en-US" sz="2700" dirty="0">
                <a:solidFill>
                  <a:srgbClr val="FFFFFF">
                    <a:alpha val="100000"/>
                  </a:srgbClr>
                </a:solidFill>
                <a:latin typeface="Outfit Light" panose="00000700000000000000" pitchFamily="2" charset="0"/>
              </a:rPr>
              <a:t>Ел жадында қалған қасіретті күндер мен оқиғалар орындары.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63B403-5491-5D16-7779-12E6B0F433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79" y="6899299"/>
            <a:ext cx="3314671" cy="317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08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4953000" y="2667000"/>
            <a:ext cx="8382000" cy="6858000"/>
          </a:xfrm>
          <a:prstGeom prst="rect">
            <a:avLst/>
          </a:prstGeom>
        </p:spPr>
      </p:pic>
      <p:pic>
        <p:nvPicPr>
          <p:cNvPr id="80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5943505" y="4070890"/>
            <a:ext cx="609600" cy="609600"/>
          </a:xfrm>
          <a:prstGeom prst="rect">
            <a:avLst/>
          </a:prstGeom>
        </p:spPr>
      </p:pic>
      <p:sp>
        <p:nvSpPr>
          <p:cNvPr id="811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100096" y="4169950"/>
            <a:ext cx="328612" cy="419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160" spc="-42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01</a:t>
            </a:r>
          </a:p>
        </p:txBody>
      </p:sp>
      <p:sp>
        <p:nvSpPr>
          <p:cNvPr id="813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880" y="3608832"/>
            <a:ext cx="4852988" cy="6096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4710"/>
              </a:lnSpc>
            </a:pPr>
            <a:r>
              <a:rPr lang="en-US" sz="30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Жүйеге деген өкпе</a:t>
            </a:r>
          </a:p>
        </p:txBody>
      </p:sp>
      <p:sp>
        <p:nvSpPr>
          <p:cNvPr id="815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879" y="4283202"/>
            <a:ext cx="5030819" cy="837986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Қиындыққа қоғам мен мемлекетті кінәлау арқылы ішкі кернеудің өсуі.</a:t>
            </a:r>
          </a:p>
        </p:txBody>
      </p:sp>
      <p:pic>
        <p:nvPicPr>
          <p:cNvPr id="81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1723275" y="5785294"/>
            <a:ext cx="609600" cy="609600"/>
          </a:xfrm>
          <a:prstGeom prst="rect">
            <a:avLst/>
          </a:prstGeom>
        </p:spPr>
      </p:pic>
      <p:sp>
        <p:nvSpPr>
          <p:cNvPr id="819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857958" y="5884354"/>
            <a:ext cx="376238" cy="419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160" spc="-42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02</a:t>
            </a:r>
          </a:p>
        </p:txBody>
      </p:sp>
      <p:sp>
        <p:nvSpPr>
          <p:cNvPr id="821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515755" y="5108258"/>
            <a:ext cx="4862512" cy="6096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710"/>
              </a:lnSpc>
            </a:pPr>
            <a:r>
              <a:rPr lang="en-US" sz="30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Күдер үзу</a:t>
            </a:r>
          </a:p>
        </p:txBody>
      </p:sp>
      <p:sp>
        <p:nvSpPr>
          <p:cNvPr id="823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515755" y="5782628"/>
            <a:ext cx="4862512" cy="1295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Болашаққа деген сенімнің үзілуі адамды кез келген ұсынысқа көндіргіш етеді.</a:t>
            </a:r>
          </a:p>
        </p:txBody>
      </p:sp>
      <p:pic>
        <p:nvPicPr>
          <p:cNvPr id="82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5943505" y="7499794"/>
            <a:ext cx="609600" cy="609600"/>
          </a:xfrm>
          <a:prstGeom prst="rect">
            <a:avLst/>
          </a:prstGeom>
        </p:spPr>
      </p:pic>
      <p:sp>
        <p:nvSpPr>
          <p:cNvPr id="827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079141" y="7598854"/>
            <a:ext cx="376238" cy="419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160" spc="-42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03</a:t>
            </a:r>
          </a:p>
        </p:txBody>
      </p:sp>
      <p:sp>
        <p:nvSpPr>
          <p:cNvPr id="829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880" y="6822758"/>
            <a:ext cx="4852988" cy="6096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4710"/>
              </a:lnSpc>
            </a:pPr>
            <a:r>
              <a:rPr lang="en-US" sz="30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Тұйыққа тірелу</a:t>
            </a:r>
          </a:p>
        </p:txBody>
      </p:sp>
      <p:sp>
        <p:nvSpPr>
          <p:cNvPr id="831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880" y="7497128"/>
            <a:ext cx="4852988" cy="1295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Шығар жол таппаған сәтте арбаушылардың жалған «құтқарушы» болып көрінуі.</a:t>
            </a:r>
          </a:p>
        </p:txBody>
      </p:sp>
      <p:sp>
        <p:nvSpPr>
          <p:cNvPr id="833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23900"/>
            <a:ext cx="15197138" cy="8953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spc="-42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Тұйыққа тірелу мен арбау арасы</a:t>
            </a:r>
          </a:p>
        </p:txBody>
      </p:sp>
      <p:pic>
        <p:nvPicPr>
          <p:cNvPr id="8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6012926" y="0"/>
            <a:ext cx="2286000" cy="762000"/>
          </a:xfrm>
          <a:prstGeom prst="rect">
            <a:avLst/>
          </a:prstGeom>
        </p:spPr>
      </p:pic>
      <p:pic>
        <p:nvPicPr>
          <p:cNvPr id="83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6764000" y="723900"/>
            <a:ext cx="1524000" cy="762000"/>
          </a:xfrm>
          <a:prstGeom prst="rect">
            <a:avLst/>
          </a:prstGeom>
        </p:spPr>
      </p:pic>
      <p:sp>
        <p:nvSpPr>
          <p:cNvPr id="838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1714500"/>
            <a:ext cx="15197138" cy="4953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4C4C4C">
                    <a:alpha val="100000"/>
                  </a:srgbClr>
                </a:solidFill>
                <a:latin typeface="Outfit Light" panose="00000700000000000000" pitchFamily="2" charset="0"/>
              </a:rPr>
              <a:t>Қиын жағдайда адамның психологиялық шекке жетуі және оның қаупі.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14C174-A02D-A037-4766-3843DDD2B90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0620" y="847960"/>
            <a:ext cx="4382454" cy="326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43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4953000" y="2667000"/>
            <a:ext cx="8382000" cy="6858000"/>
          </a:xfrm>
          <a:prstGeom prst="rect">
            <a:avLst/>
          </a:prstGeom>
        </p:spPr>
      </p:pic>
      <p:pic>
        <p:nvPicPr>
          <p:cNvPr id="84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6286405" y="4070890"/>
            <a:ext cx="609600" cy="609600"/>
          </a:xfrm>
          <a:prstGeom prst="rect">
            <a:avLst/>
          </a:prstGeom>
        </p:spPr>
      </p:pic>
      <p:sp>
        <p:nvSpPr>
          <p:cNvPr id="845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442996" y="4169950"/>
            <a:ext cx="328612" cy="419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160" spc="-42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01</a:t>
            </a:r>
          </a:p>
        </p:txBody>
      </p:sp>
      <p:sp>
        <p:nvSpPr>
          <p:cNvPr id="846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880" y="3608832"/>
            <a:ext cx="5195888" cy="6096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4710"/>
              </a:lnSpc>
            </a:pPr>
            <a:r>
              <a:rPr lang="en-US" sz="30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Сыни ойлау</a:t>
            </a:r>
          </a:p>
        </p:txBody>
      </p:sp>
      <p:sp>
        <p:nvSpPr>
          <p:cNvPr id="847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880" y="4283202"/>
            <a:ext cx="5309378" cy="1274003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Ақпаратты талдау және манипуляцияны ажырата білу қабілеті.</a:t>
            </a:r>
          </a:p>
        </p:txBody>
      </p:sp>
      <p:pic>
        <p:nvPicPr>
          <p:cNvPr id="84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1380375" y="5785294"/>
            <a:ext cx="609600" cy="609600"/>
          </a:xfrm>
          <a:prstGeom prst="rect">
            <a:avLst/>
          </a:prstGeom>
        </p:spPr>
      </p:pic>
      <p:sp>
        <p:nvSpPr>
          <p:cNvPr id="849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514963" y="5884354"/>
            <a:ext cx="376238" cy="419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160" spc="-42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02</a:t>
            </a:r>
          </a:p>
        </p:txBody>
      </p:sp>
      <p:sp>
        <p:nvSpPr>
          <p:cNvPr id="850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72855" y="5323142"/>
            <a:ext cx="5205412" cy="6096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710"/>
              </a:lnSpc>
            </a:pPr>
            <a:r>
              <a:rPr lang="en-US" sz="30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Медиа сауаттылық</a:t>
            </a:r>
          </a:p>
        </p:txBody>
      </p:sp>
      <p:sp>
        <p:nvSpPr>
          <p:cNvPr id="851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72855" y="5997512"/>
            <a:ext cx="5205412" cy="866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Фейк ақпарат пен радикалды контентті тани білу.</a:t>
            </a:r>
          </a:p>
        </p:txBody>
      </p:sp>
      <p:pic>
        <p:nvPicPr>
          <p:cNvPr id="85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6286405" y="7499794"/>
            <a:ext cx="609600" cy="609600"/>
          </a:xfrm>
          <a:prstGeom prst="rect">
            <a:avLst/>
          </a:prstGeom>
        </p:spPr>
      </p:pic>
      <p:sp>
        <p:nvSpPr>
          <p:cNvPr id="853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422041" y="7598854"/>
            <a:ext cx="376238" cy="419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160" spc="-42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03</a:t>
            </a:r>
          </a:p>
        </p:txBody>
      </p:sp>
      <p:sp>
        <p:nvSpPr>
          <p:cNvPr id="854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880" y="7037642"/>
            <a:ext cx="5195888" cy="6096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4710"/>
              </a:lnSpc>
            </a:pPr>
            <a:r>
              <a:rPr lang="en-US" sz="30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Эмоциялық тұрақтылық</a:t>
            </a:r>
          </a:p>
        </p:txBody>
      </p:sp>
      <p:sp>
        <p:nvSpPr>
          <p:cNvPr id="855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4880" y="7712012"/>
            <a:ext cx="5195888" cy="866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384"/>
              </a:lnSpc>
            </a:pPr>
            <a:r>
              <a:rPr lang="en-US" sz="24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Күйзеліс кезінде деструктивті топтарға тәуелді болмау.</a:t>
            </a:r>
          </a:p>
        </p:txBody>
      </p:sp>
      <p:sp>
        <p:nvSpPr>
          <p:cNvPr id="856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23900"/>
            <a:ext cx="15197138" cy="8953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spc="-42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Қорғаныс дағдыларын қалыптастыру</a:t>
            </a:r>
          </a:p>
        </p:txBody>
      </p:sp>
      <p:pic>
        <p:nvPicPr>
          <p:cNvPr id="85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6023431" y="0"/>
            <a:ext cx="2286000" cy="762000"/>
          </a:xfrm>
          <a:prstGeom prst="rect">
            <a:avLst/>
          </a:prstGeom>
        </p:spPr>
      </p:pic>
      <p:pic>
        <p:nvPicPr>
          <p:cNvPr id="86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6796147" y="737347"/>
            <a:ext cx="1524000" cy="762000"/>
          </a:xfrm>
          <a:prstGeom prst="rect">
            <a:avLst/>
          </a:prstGeom>
        </p:spPr>
      </p:pic>
      <p:sp>
        <p:nvSpPr>
          <p:cNvPr id="86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1714500"/>
            <a:ext cx="15197138" cy="4953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4C4C4C">
                    <a:alpha val="100000"/>
                  </a:srgbClr>
                </a:solidFill>
                <a:latin typeface="Outfit Light" panose="00000700000000000000" pitchFamily="2" charset="0"/>
              </a:rPr>
              <a:t>Радикалды идеялардан қорғану үшін қажетті басты қабілеттер.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92EC0D-935D-F7FE-727C-FE60E698DC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1517" y="7068292"/>
            <a:ext cx="4075242" cy="282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6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5448300" cy="10287000"/>
          </a:xfrm>
          <a:prstGeom prst="rect">
            <a:avLst/>
          </a:prstGeom>
        </p:spPr>
      </p:pic>
      <p:pic>
        <p:nvPicPr>
          <p:cNvPr id="868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3924300" y="8763000"/>
            <a:ext cx="1524000" cy="1524000"/>
          </a:xfrm>
          <a:prstGeom prst="rect">
            <a:avLst/>
          </a:prstGeom>
        </p:spPr>
      </p:pic>
      <p:pic>
        <p:nvPicPr>
          <p:cNvPr id="870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248400" y="762000"/>
            <a:ext cx="841153" cy="841153"/>
          </a:xfrm>
          <a:prstGeom prst="rect">
            <a:avLst/>
          </a:prstGeom>
        </p:spPr>
      </p:pic>
      <p:sp>
        <p:nvSpPr>
          <p:cNvPr id="872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241953" y="913924"/>
            <a:ext cx="10245947" cy="106975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230"/>
              </a:lnSpc>
            </a:pPr>
            <a:r>
              <a:rPr lang="en-US" sz="3000" b="1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Зайырлылық</a:t>
            </a:r>
            <a:r>
              <a:rPr lang="en-US" sz="3000" dirty="0">
                <a:solidFill>
                  <a:srgbClr val="232323"/>
                </a:solidFill>
                <a:latin typeface="Outfit Light" panose="00000700000000000000" pitchFamily="2" charset="0"/>
              </a:rPr>
              <a:t> - әр азаматтың ар-ождан бостандығының кепілі</a:t>
            </a:r>
          </a:p>
        </p:txBody>
      </p:sp>
      <p:pic>
        <p:nvPicPr>
          <p:cNvPr id="874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6248400" y="1831753"/>
            <a:ext cx="841153" cy="841153"/>
          </a:xfrm>
          <a:prstGeom prst="rect">
            <a:avLst/>
          </a:prstGeom>
        </p:spPr>
      </p:pic>
      <p:sp>
        <p:nvSpPr>
          <p:cNvPr id="876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241953" y="1983676"/>
            <a:ext cx="10427482" cy="49763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230"/>
              </a:lnSpc>
            </a:pPr>
            <a:r>
              <a:rPr lang="en-US" sz="3000" b="1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Адамгершілік</a:t>
            </a:r>
            <a:r>
              <a:rPr lang="en-US" sz="3000" dirty="0">
                <a:solidFill>
                  <a:srgbClr val="232323"/>
                </a:solidFill>
                <a:latin typeface="Outfit Light" panose="00000700000000000000" pitchFamily="2" charset="0"/>
              </a:rPr>
              <a:t> пен әділдікті ту ету</a:t>
            </a:r>
          </a:p>
        </p:txBody>
      </p:sp>
      <p:pic>
        <p:nvPicPr>
          <p:cNvPr id="878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6248400" y="2901506"/>
            <a:ext cx="841153" cy="841153"/>
          </a:xfrm>
          <a:prstGeom prst="rect">
            <a:avLst/>
          </a:prstGeom>
        </p:spPr>
      </p:pic>
      <p:sp>
        <p:nvSpPr>
          <p:cNvPr id="880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241953" y="3053524"/>
            <a:ext cx="10320338" cy="5429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230"/>
              </a:lnSpc>
            </a:pPr>
            <a:r>
              <a:rPr lang="en-US" sz="3000" b="1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Мейірімділік</a:t>
            </a:r>
            <a:r>
              <a:rPr lang="en-US" sz="3000" dirty="0">
                <a:solidFill>
                  <a:srgbClr val="232323"/>
                </a:solidFill>
                <a:latin typeface="Outfit Light" panose="00000700000000000000" pitchFamily="2" charset="0"/>
              </a:rPr>
              <a:t> пен қазақы қонақжайлылық</a:t>
            </a:r>
          </a:p>
        </p:txBody>
      </p:sp>
      <p:pic>
        <p:nvPicPr>
          <p:cNvPr id="882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6248400" y="4087940"/>
            <a:ext cx="841153" cy="841153"/>
          </a:xfrm>
          <a:prstGeom prst="rect">
            <a:avLst/>
          </a:prstGeom>
        </p:spPr>
      </p:pic>
      <p:sp>
        <p:nvSpPr>
          <p:cNvPr id="884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241953" y="3971354"/>
            <a:ext cx="10320338" cy="1036246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230"/>
              </a:lnSpc>
            </a:pPr>
            <a:r>
              <a:rPr lang="en-US" sz="30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Қоғамның дамуы мен жеке табыстың негізі – </a:t>
            </a:r>
            <a:r>
              <a:rPr lang="en-US" sz="3000" b="1" dirty="0">
                <a:solidFill>
                  <a:srgbClr val="232323"/>
                </a:solidFill>
                <a:latin typeface="Outfit Light" panose="00000700000000000000" pitchFamily="2" charset="0"/>
              </a:rPr>
              <a:t>еңбек </a:t>
            </a:r>
            <a:r>
              <a:rPr lang="en-US" sz="3000" b="1" dirty="0" err="1">
                <a:solidFill>
                  <a:srgbClr val="232323"/>
                </a:solidFill>
                <a:latin typeface="Outfit Light" panose="00000700000000000000" pitchFamily="2" charset="0"/>
              </a:rPr>
              <a:t>пен</a:t>
            </a:r>
            <a:r>
              <a:rPr lang="en-US" sz="3000" b="1" dirty="0">
                <a:solidFill>
                  <a:srgbClr val="232323"/>
                </a:solidFill>
                <a:latin typeface="Outfit Light" panose="00000700000000000000" pitchFamily="2" charset="0"/>
              </a:rPr>
              <a:t> </a:t>
            </a:r>
            <a:r>
              <a:rPr lang="en-US" sz="3000" b="1" dirty="0" err="1">
                <a:solidFill>
                  <a:srgbClr val="232323"/>
                </a:solidFill>
                <a:latin typeface="Outfit Light" panose="00000700000000000000" pitchFamily="2" charset="0"/>
              </a:rPr>
              <a:t>ауызбіршілікте</a:t>
            </a:r>
            <a:endParaRPr lang="en-US" sz="3000" b="1" dirty="0">
              <a:solidFill>
                <a:srgbClr val="232323"/>
              </a:solidFill>
              <a:latin typeface="Outfit Light" panose="00000700000000000000" pitchFamily="2" charset="0"/>
            </a:endParaRPr>
          </a:p>
        </p:txBody>
      </p:sp>
      <p:sp>
        <p:nvSpPr>
          <p:cNvPr id="886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730282"/>
            <a:ext cx="4403912" cy="247215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4800" spc="-33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Ұлттық құндылықтар – басты қорған</a:t>
            </a:r>
          </a:p>
        </p:txBody>
      </p:sp>
      <p:sp>
        <p:nvSpPr>
          <p:cNvPr id="888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3314700"/>
            <a:ext cx="3881438" cy="2266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3000" dirty="0">
                <a:solidFill>
                  <a:srgbClr val="FFFFFF">
                    <a:alpha val="100000"/>
                  </a:srgbClr>
                </a:solidFill>
                <a:latin typeface="Outfit Light" panose="00000700000000000000" pitchFamily="2" charset="0"/>
              </a:rPr>
              <a:t>Халқымыздың асыл қасиеттері жат ағымдардан сақтайтын негіз.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E9E478-54E5-8807-2780-BB1E392CC8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04" y="6781647"/>
            <a:ext cx="3255893" cy="326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1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5448300" cy="10287000"/>
          </a:xfrm>
          <a:prstGeom prst="rect">
            <a:avLst/>
          </a:prstGeom>
        </p:spPr>
      </p:pic>
      <p:pic>
        <p:nvPicPr>
          <p:cNvPr id="320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3924300" y="8763000"/>
            <a:ext cx="1524000" cy="1524000"/>
          </a:xfrm>
          <a:prstGeom prst="rect">
            <a:avLst/>
          </a:prstGeom>
        </p:spPr>
      </p:pic>
      <p:pic>
        <p:nvPicPr>
          <p:cNvPr id="322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248400" y="1392936"/>
            <a:ext cx="1371600" cy="1371600"/>
          </a:xfrm>
          <a:prstGeom prst="rect">
            <a:avLst/>
          </a:prstGeom>
        </p:spPr>
      </p:pic>
      <p:sp>
        <p:nvSpPr>
          <p:cNvPr id="324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802880" y="762000"/>
            <a:ext cx="9758362" cy="2638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spc="-42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Табыстың жоқтығынан туындаған </a:t>
            </a:r>
            <a:r>
              <a:rPr lang="en-US" sz="5400" b="1" spc="-42" dirty="0">
                <a:solidFill>
                  <a:srgbClr val="232323"/>
                </a:solidFill>
                <a:latin typeface="Libre Bodoni Medium" panose="00000700000000000000" pitchFamily="2" charset="0"/>
              </a:rPr>
              <a:t>қаржылық қиындықтар</a:t>
            </a:r>
          </a:p>
        </p:txBody>
      </p:sp>
      <p:pic>
        <p:nvPicPr>
          <p:cNvPr id="326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6248400" y="3778091"/>
            <a:ext cx="1371600" cy="1371600"/>
          </a:xfrm>
          <a:prstGeom prst="rect">
            <a:avLst/>
          </a:prstGeom>
        </p:spPr>
      </p:pic>
      <p:sp>
        <p:nvSpPr>
          <p:cNvPr id="328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802880" y="3586067"/>
            <a:ext cx="9758362" cy="1762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spc="-42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Болашаққа деген </a:t>
            </a:r>
            <a:r>
              <a:rPr lang="en-US" sz="5400" b="1" spc="-42" dirty="0">
                <a:solidFill>
                  <a:srgbClr val="232323"/>
                </a:solidFill>
                <a:latin typeface="Libre Bodoni Medium" panose="00000700000000000000" pitchFamily="2" charset="0"/>
              </a:rPr>
              <a:t>сенімсіздік</a:t>
            </a:r>
            <a:r>
              <a:rPr lang="en-US" sz="5400" spc="-42" dirty="0">
                <a:solidFill>
                  <a:srgbClr val="232323"/>
                </a:solidFill>
                <a:latin typeface="Libre Bodoni Medium" panose="00000700000000000000" pitchFamily="2" charset="0"/>
              </a:rPr>
              <a:t> пен қорқыныш</a:t>
            </a:r>
          </a:p>
        </p:txBody>
      </p:sp>
      <p:pic>
        <p:nvPicPr>
          <p:cNvPr id="330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6248400" y="5724334"/>
            <a:ext cx="1371600" cy="1371600"/>
          </a:xfrm>
          <a:prstGeom prst="rect">
            <a:avLst/>
          </a:prstGeom>
        </p:spPr>
      </p:pic>
      <p:sp>
        <p:nvSpPr>
          <p:cNvPr id="332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802880" y="5532215"/>
            <a:ext cx="9758362" cy="1762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912"/>
              </a:lnSpc>
            </a:pPr>
            <a:r>
              <a:rPr lang="en-US" sz="5400" spc="-42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Қоғамнан және айналадан </a:t>
            </a:r>
            <a:r>
              <a:rPr lang="en-US" sz="5400" b="1" spc="-42" dirty="0">
                <a:solidFill>
                  <a:srgbClr val="232323"/>
                </a:solidFill>
                <a:latin typeface="Libre Bodoni Medium" panose="00000700000000000000" pitchFamily="2" charset="0"/>
              </a:rPr>
              <a:t>шеттетілу</a:t>
            </a:r>
            <a:r>
              <a:rPr lang="en-US" sz="5400" spc="-42" dirty="0">
                <a:solidFill>
                  <a:srgbClr val="232323"/>
                </a:solidFill>
                <a:latin typeface="Libre Bodoni Medium" panose="00000700000000000000" pitchFamily="2" charset="0"/>
              </a:rPr>
              <a:t> сезімі</a:t>
            </a:r>
          </a:p>
        </p:txBody>
      </p:sp>
      <p:sp>
        <p:nvSpPr>
          <p:cNvPr id="334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731615"/>
            <a:ext cx="3881438" cy="1704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300" spc="-33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Неліктен жұмыссыздар нысанаға алынады?</a:t>
            </a:r>
          </a:p>
        </p:txBody>
      </p:sp>
      <p:sp>
        <p:nvSpPr>
          <p:cNvPr id="33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099" y="2552699"/>
            <a:ext cx="4215653" cy="18062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Outfit Light" panose="00000700000000000000" pitchFamily="2" charset="0"/>
              </a:rPr>
              <a:t>Арбаушылар адамның әлсіз тұстарын шебер пайдаланып, деструктивті топтарға тартуға тырысады.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F1BAFA-F9B6-E73A-E16B-E536829227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8698" y="6665843"/>
            <a:ext cx="4122544" cy="316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9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5448300" cy="10287000"/>
          </a:xfrm>
          <a:prstGeom prst="rect">
            <a:avLst/>
          </a:prstGeom>
        </p:spPr>
      </p:pic>
      <p:pic>
        <p:nvPicPr>
          <p:cNvPr id="895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3924300" y="8763000"/>
            <a:ext cx="1524000" cy="1524000"/>
          </a:xfrm>
          <a:prstGeom prst="rect">
            <a:avLst/>
          </a:prstGeom>
        </p:spPr>
      </p:pic>
      <p:pic>
        <p:nvPicPr>
          <p:cNvPr id="897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248400" y="2257425"/>
            <a:ext cx="1097280" cy="1097280"/>
          </a:xfrm>
          <a:prstGeom prst="rect">
            <a:avLst/>
          </a:prstGeom>
        </p:spPr>
      </p:pic>
      <p:sp>
        <p:nvSpPr>
          <p:cNvPr id="899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3697605"/>
            <a:ext cx="3567112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181"/>
              </a:lnSpc>
            </a:pPr>
            <a:r>
              <a:rPr lang="en-US" sz="33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Жұмыспен қамту</a:t>
            </a:r>
          </a:p>
        </p:txBody>
      </p:sp>
      <p:sp>
        <p:nvSpPr>
          <p:cNvPr id="901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4469892"/>
            <a:ext cx="3567112" cy="1943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Арнайы орталықтар арқылы лайықты жұмыс іздеу және орналасуға көмек алу.</a:t>
            </a:r>
          </a:p>
        </p:txBody>
      </p:sp>
      <p:pic>
        <p:nvPicPr>
          <p:cNvPr id="903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0121836" y="2257425"/>
            <a:ext cx="1097280" cy="1097280"/>
          </a:xfrm>
          <a:prstGeom prst="rect">
            <a:avLst/>
          </a:prstGeom>
        </p:spPr>
      </p:pic>
      <p:sp>
        <p:nvSpPr>
          <p:cNvPr id="905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121836" y="3697605"/>
            <a:ext cx="3567112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181"/>
              </a:lnSpc>
            </a:pPr>
            <a:r>
              <a:rPr lang="en-US" sz="33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Оқу және біліктілік</a:t>
            </a:r>
          </a:p>
        </p:txBody>
      </p:sp>
      <p:sp>
        <p:nvSpPr>
          <p:cNvPr id="907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121836" y="4469892"/>
            <a:ext cx="3567112" cy="1943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Тегін қайта даярлау және жаңа мамандық алуға бағытталған қысқа курстар.</a:t>
            </a:r>
          </a:p>
        </p:txBody>
      </p:sp>
      <p:pic>
        <p:nvPicPr>
          <p:cNvPr id="909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3995368" y="2257425"/>
            <a:ext cx="1097280" cy="1097280"/>
          </a:xfrm>
          <a:prstGeom prst="rect">
            <a:avLst/>
          </a:prstGeom>
        </p:spPr>
      </p:pic>
      <p:sp>
        <p:nvSpPr>
          <p:cNvPr id="911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995368" y="3697605"/>
            <a:ext cx="3567112" cy="13239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181"/>
              </a:lnSpc>
            </a:pPr>
            <a:r>
              <a:rPr lang="en-US" sz="33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Әлеуметтік және құқықтық көмек</a:t>
            </a:r>
          </a:p>
        </p:txBody>
      </p:sp>
      <p:sp>
        <p:nvSpPr>
          <p:cNvPr id="913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995368" y="5127784"/>
            <a:ext cx="3567112" cy="1457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Мемлекеттік әлеуметтік қолдау шаралары мен жәрдемақылар;</a:t>
            </a:r>
          </a:p>
        </p:txBody>
      </p:sp>
      <p:sp>
        <p:nvSpPr>
          <p:cNvPr id="915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995368" y="6578346"/>
            <a:ext cx="3567112" cy="1457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Мамандардан психологиялық және құқықтық кеңес алу.</a:t>
            </a:r>
          </a:p>
        </p:txBody>
      </p:sp>
      <p:sp>
        <p:nvSpPr>
          <p:cNvPr id="917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099" y="730282"/>
            <a:ext cx="4323229" cy="2472152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4800" spc="-33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Мемлекеттік қолдау мүмкіндіктері</a:t>
            </a:r>
          </a:p>
        </p:txBody>
      </p:sp>
      <p:sp>
        <p:nvSpPr>
          <p:cNvPr id="919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099" y="3314700"/>
            <a:ext cx="4188759" cy="314874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950"/>
              </a:lnSpc>
            </a:pPr>
            <a:r>
              <a:rPr lang="en-US" sz="3300" dirty="0">
                <a:solidFill>
                  <a:srgbClr val="FFFFFF">
                    <a:alpha val="100000"/>
                  </a:srgbClr>
                </a:solidFill>
                <a:latin typeface="Outfit Light" panose="00000700000000000000" pitchFamily="2" charset="0"/>
              </a:rPr>
              <a:t>Жұмыссыздық мәселесін шешуге арналған ресми мемлекеттік бағдарламалар.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5BABC1-9B9E-BEC6-6802-4294A175DB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3" y="6926046"/>
            <a:ext cx="3717235" cy="326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24" name="e9be57a0-e437-4744-9a0f-caf3baba5bd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0629900" y="762000"/>
            <a:ext cx="6896100" cy="8763000"/>
          </a:xfrm>
          <a:prstGeom prst="rect">
            <a:avLst/>
          </a:prstGeom>
        </p:spPr>
      </p:pic>
      <p:pic>
        <p:nvPicPr>
          <p:cNvPr id="92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6002000" y="762000"/>
            <a:ext cx="1524000" cy="1524000"/>
          </a:xfrm>
          <a:prstGeom prst="rect">
            <a:avLst/>
          </a:prstGeom>
        </p:spPr>
      </p:pic>
      <p:sp>
        <p:nvSpPr>
          <p:cNvPr id="928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4076700"/>
            <a:ext cx="9101138" cy="8858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858"/>
              </a:lnSpc>
            </a:pPr>
            <a:r>
              <a:rPr lang="en-US" sz="5400" spc="-54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Отбасы – ең басты қалқан</a:t>
            </a:r>
          </a:p>
        </p:txBody>
      </p:sp>
      <p:sp>
        <p:nvSpPr>
          <p:cNvPr id="930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5067300"/>
            <a:ext cx="9551894" cy="1036246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230"/>
              </a:lnSpc>
            </a:pPr>
            <a:r>
              <a:rPr lang="en-US" sz="3000" dirty="0">
                <a:solidFill>
                  <a:srgbClr val="4C4C4C">
                    <a:alpha val="100000"/>
                  </a:srgbClr>
                </a:solidFill>
                <a:latin typeface="Outfit Light" panose="00000700000000000000" pitchFamily="2" charset="0"/>
              </a:rPr>
              <a:t>Отбасындағы «шартсыз махаббат» – балалар мен жақындарды жат ағымнан қорғаудың негізгі факторы.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7BE5DB-AEA1-B63B-4414-56D2400F46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256811"/>
            <a:ext cx="4185133" cy="326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9583007" y="5143500"/>
            <a:ext cx="5143500" cy="5143500"/>
          </a:xfrm>
          <a:prstGeom prst="rect">
            <a:avLst/>
          </a:prstGeom>
        </p:spPr>
      </p:pic>
      <p:pic>
        <p:nvPicPr>
          <p:cNvPr id="937" name="coverimag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0345007" y="762000"/>
            <a:ext cx="7181850" cy="8763000"/>
          </a:xfrm>
          <a:prstGeom prst="rect">
            <a:avLst/>
          </a:prstGeom>
        </p:spPr>
      </p:pic>
      <p:pic>
        <p:nvPicPr>
          <p:cNvPr id="93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6002000" y="762000"/>
            <a:ext cx="1524000" cy="1524000"/>
          </a:xfrm>
          <a:prstGeom prst="rect">
            <a:avLst/>
          </a:prstGeom>
        </p:spPr>
      </p:pic>
      <p:sp>
        <p:nvSpPr>
          <p:cNvPr id="941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3384994"/>
            <a:ext cx="8091488" cy="2333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9144"/>
              </a:lnSpc>
            </a:pPr>
            <a:r>
              <a:rPr lang="en-US" sz="7200" spc="-72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Болашағыңыз өз қолыңызда</a:t>
            </a:r>
          </a:p>
        </p:txBody>
      </p:sp>
      <p:sp>
        <p:nvSpPr>
          <p:cNvPr id="943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5821775"/>
            <a:ext cx="8091488" cy="1085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lang="en-US" sz="2100" dirty="0">
                <a:solidFill>
                  <a:srgbClr val="F2F2F2">
                    <a:alpha val="100000"/>
                  </a:srgbClr>
                </a:solidFill>
                <a:latin typeface="Outfit Light" panose="00000700000000000000" pitchFamily="2" charset="0"/>
              </a:rPr>
              <a:t>Назарларыңызға рахмет! Кез келген қиындықты заңды жолмен жеңуге болады. Өзіңізді және жақындарыңызды </a:t>
            </a:r>
            <a:r>
              <a:rPr lang="en-US" sz="2100" dirty="0" err="1">
                <a:solidFill>
                  <a:srgbClr val="F2F2F2">
                    <a:alpha val="100000"/>
                  </a:srgbClr>
                </a:solidFill>
                <a:latin typeface="Outfit Light" panose="00000700000000000000" pitchFamily="2" charset="0"/>
              </a:rPr>
              <a:t>сақтаңыз</a:t>
            </a:r>
            <a:r>
              <a:rPr lang="en-US" sz="2100" dirty="0">
                <a:solidFill>
                  <a:srgbClr val="F2F2F2">
                    <a:alpha val="100000"/>
                  </a:srgbClr>
                </a:solidFill>
                <a:latin typeface="Outfit Light" panose="00000700000000000000" pitchFamily="2" charset="0"/>
              </a:rPr>
              <a:t>.</a:t>
            </a:r>
            <a:r>
              <a:rPr lang="ru-RU" sz="2100" dirty="0">
                <a:solidFill>
                  <a:srgbClr val="F2F2F2">
                    <a:alpha val="100000"/>
                  </a:srgbClr>
                </a:solidFill>
                <a:latin typeface="Outfit Light" panose="00000700000000000000" pitchFamily="2" charset="0"/>
              </a:rPr>
              <a:t> </a:t>
            </a:r>
            <a:r>
              <a:rPr lang="en-US" sz="2100" dirty="0" err="1">
                <a:solidFill>
                  <a:srgbClr val="F2F2F2"/>
                </a:solidFill>
                <a:latin typeface="Outfit Light" panose="00000700000000000000" pitchFamily="2" charset="0"/>
              </a:rPr>
              <a:t>Сұрақтарыңыз</a:t>
            </a:r>
            <a:r>
              <a:rPr lang="en-US" sz="2100" dirty="0">
                <a:solidFill>
                  <a:srgbClr val="F2F2F2"/>
                </a:solidFill>
                <a:latin typeface="Outfit Light" panose="00000700000000000000" pitchFamily="2" charset="0"/>
              </a:rPr>
              <a:t> болса қоюға болады.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FB3277-1653-9FC7-3458-510950A6FE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43" y="7151169"/>
            <a:ext cx="3625327" cy="299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4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5448300" cy="10287000"/>
          </a:xfrm>
          <a:prstGeom prst="rect">
            <a:avLst/>
          </a:prstGeom>
        </p:spPr>
      </p:pic>
      <p:pic>
        <p:nvPicPr>
          <p:cNvPr id="343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3924300" y="8763000"/>
            <a:ext cx="1524000" cy="1524000"/>
          </a:xfrm>
          <a:prstGeom prst="rect">
            <a:avLst/>
          </a:prstGeom>
        </p:spPr>
      </p:pic>
      <p:pic>
        <p:nvPicPr>
          <p:cNvPr id="34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248400" y="762000"/>
            <a:ext cx="1371600" cy="1371600"/>
          </a:xfrm>
          <a:prstGeom prst="rect">
            <a:avLst/>
          </a:prstGeom>
        </p:spPr>
      </p:pic>
      <p:pic>
        <p:nvPicPr>
          <p:cNvPr id="347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6591300" y="1104900"/>
            <a:ext cx="685800" cy="685800"/>
          </a:xfrm>
          <a:prstGeom prst="rect">
            <a:avLst/>
          </a:prstGeom>
        </p:spPr>
      </p:pic>
      <p:sp>
        <p:nvSpPr>
          <p:cNvPr id="349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802880" y="1148715"/>
            <a:ext cx="4033838" cy="6096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710"/>
              </a:lnSpc>
            </a:pPr>
            <a:r>
              <a:rPr lang="en-US" sz="30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         Материалдық көмек</a:t>
            </a:r>
          </a:p>
        </p:txBody>
      </p:sp>
      <p:pic>
        <p:nvPicPr>
          <p:cNvPr id="35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7802880" y="1148715"/>
            <a:ext cx="600075" cy="600075"/>
          </a:xfrm>
          <a:prstGeom prst="rect">
            <a:avLst/>
          </a:prstGeom>
        </p:spPr>
      </p:pic>
      <p:sp>
        <p:nvSpPr>
          <p:cNvPr id="353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53946" y="1245870"/>
            <a:ext cx="3286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79"/>
              </a:lnSpc>
            </a:pPr>
            <a:r>
              <a:rPr lang="en-US" sz="2120" spc="-21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01</a:t>
            </a:r>
          </a:p>
        </p:txBody>
      </p:sp>
      <p:sp>
        <p:nvSpPr>
          <p:cNvPr id="355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2247900"/>
            <a:ext cx="11310938" cy="981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Тез арада қаржылық мәселелерді шешуге және материалдық қамтамасыз етуге жалған уәде беру.</a:t>
            </a:r>
          </a:p>
        </p:txBody>
      </p:sp>
      <p:pic>
        <p:nvPicPr>
          <p:cNvPr id="35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248400" y="3519583"/>
            <a:ext cx="1371600" cy="1371600"/>
          </a:xfrm>
          <a:prstGeom prst="rect">
            <a:avLst/>
          </a:prstGeom>
        </p:spPr>
      </p:pic>
      <p:pic>
        <p:nvPicPr>
          <p:cNvPr id="359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6591300" y="3862483"/>
            <a:ext cx="685800" cy="685800"/>
          </a:xfrm>
          <a:prstGeom prst="rect">
            <a:avLst/>
          </a:prstGeom>
        </p:spPr>
      </p:pic>
      <p:sp>
        <p:nvSpPr>
          <p:cNvPr id="361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802880" y="3906298"/>
            <a:ext cx="4786312" cy="6096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710"/>
              </a:lnSpc>
            </a:pPr>
            <a:r>
              <a:rPr lang="en-US" sz="30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         Психологиялық жеңілдік</a:t>
            </a:r>
          </a:p>
        </p:txBody>
      </p:sp>
      <p:pic>
        <p:nvPicPr>
          <p:cNvPr id="36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7802880" y="3906298"/>
            <a:ext cx="600075" cy="600075"/>
          </a:xfrm>
          <a:prstGeom prst="rect">
            <a:avLst/>
          </a:prstGeom>
        </p:spPr>
      </p:pic>
      <p:sp>
        <p:nvSpPr>
          <p:cNvPr id="365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32420" y="4003453"/>
            <a:ext cx="37623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79"/>
              </a:lnSpc>
            </a:pPr>
            <a:r>
              <a:rPr lang="en-US" sz="2120" spc="-21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02</a:t>
            </a:r>
          </a:p>
        </p:txBody>
      </p:sp>
      <p:sp>
        <p:nvSpPr>
          <p:cNvPr id="367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248400" y="5005483"/>
            <a:ext cx="11310938" cy="981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Жүйені және қоғамды кінәлау арқылы адамды жауапкершіліктен босатуға тырысу.</a:t>
            </a:r>
          </a:p>
        </p:txBody>
      </p:sp>
      <p:pic>
        <p:nvPicPr>
          <p:cNvPr id="36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248400" y="6277261"/>
            <a:ext cx="1371600" cy="1371600"/>
          </a:xfrm>
          <a:prstGeom prst="rect">
            <a:avLst/>
          </a:prstGeom>
        </p:spPr>
      </p:pic>
      <p:pic>
        <p:nvPicPr>
          <p:cNvPr id="371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6591300" y="6620161"/>
            <a:ext cx="685800" cy="685800"/>
          </a:xfrm>
          <a:prstGeom prst="rect">
            <a:avLst/>
          </a:prstGeom>
        </p:spPr>
      </p:pic>
      <p:sp>
        <p:nvSpPr>
          <p:cNvPr id="373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802880" y="6663976"/>
            <a:ext cx="3919538" cy="6096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710"/>
              </a:lnSpc>
            </a:pPr>
            <a:r>
              <a:rPr lang="en-US" sz="300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         «Жаңа өмір» ұсыну</a:t>
            </a:r>
          </a:p>
        </p:txBody>
      </p:sp>
      <p:pic>
        <p:nvPicPr>
          <p:cNvPr id="37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7802880" y="6663976"/>
            <a:ext cx="600075" cy="600075"/>
          </a:xfrm>
          <a:prstGeom prst="rect">
            <a:avLst/>
          </a:prstGeom>
        </p:spPr>
      </p:pic>
      <p:sp>
        <p:nvSpPr>
          <p:cNvPr id="377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33372" y="6761131"/>
            <a:ext cx="3667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79"/>
              </a:lnSpc>
            </a:pPr>
            <a:r>
              <a:rPr lang="en-US" sz="2120" spc="-21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03</a:t>
            </a:r>
          </a:p>
        </p:txBody>
      </p:sp>
      <p:sp>
        <p:nvSpPr>
          <p:cNvPr id="379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60459" y="7763160"/>
            <a:ext cx="11685493" cy="449803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Жалған үміт пен әділдік орнайтын басқа әлем туралы қиялдарды ұялату.</a:t>
            </a:r>
          </a:p>
        </p:txBody>
      </p:sp>
      <p:sp>
        <p:nvSpPr>
          <p:cNvPr id="381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93610" y="695325"/>
            <a:ext cx="3881438" cy="1438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712"/>
              </a:lnSpc>
            </a:pPr>
            <a:r>
              <a:rPr lang="en-US" sz="4000" spc="-33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Арбаушылардың жалған уәделері</a:t>
            </a:r>
          </a:p>
        </p:txBody>
      </p:sp>
      <p:sp>
        <p:nvSpPr>
          <p:cNvPr id="383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2286000"/>
            <a:ext cx="3881438" cy="20383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050"/>
              </a:lnSpc>
            </a:pPr>
            <a:r>
              <a:rPr lang="en-US" sz="2700" dirty="0">
                <a:solidFill>
                  <a:srgbClr val="FFFFFF">
                    <a:alpha val="100000"/>
                  </a:srgbClr>
                </a:solidFill>
                <a:latin typeface="Outfit Light" panose="00000700000000000000" pitchFamily="2" charset="0"/>
              </a:rPr>
              <a:t>Манипуляция кезінде қолданылатын негізгі тетіктер мен жалған үміттер.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305112-7D80-265B-2168-8604058000E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52" y="6663975"/>
            <a:ext cx="3495100" cy="344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8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2438400" y="5143500"/>
            <a:ext cx="5143500" cy="5143500"/>
          </a:xfrm>
          <a:prstGeom prst="rect">
            <a:avLst/>
          </a:prstGeom>
        </p:spPr>
      </p:pic>
      <p:pic>
        <p:nvPicPr>
          <p:cNvPr id="390" name="9b24f874-a18c-49ca-aba8-d81728405aab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62000" y="762000"/>
            <a:ext cx="6057900" cy="8763000"/>
          </a:xfrm>
          <a:prstGeom prst="rect">
            <a:avLst/>
          </a:prstGeom>
        </p:spPr>
      </p:pic>
      <p:pic>
        <p:nvPicPr>
          <p:cNvPr id="39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62000" y="762000"/>
            <a:ext cx="1524000" cy="1524000"/>
          </a:xfrm>
          <a:prstGeom prst="rect">
            <a:avLst/>
          </a:prstGeom>
        </p:spPr>
      </p:pic>
      <p:pic>
        <p:nvPicPr>
          <p:cNvPr id="39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8382000" y="2476500"/>
            <a:ext cx="2476500" cy="2476500"/>
          </a:xfrm>
          <a:prstGeom prst="rect">
            <a:avLst/>
          </a:prstGeom>
        </p:spPr>
      </p:pic>
      <p:pic>
        <p:nvPicPr>
          <p:cNvPr id="396" name="icon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9001125" y="3095625"/>
            <a:ext cx="1238250" cy="1238250"/>
          </a:xfrm>
          <a:prstGeom prst="rect">
            <a:avLst/>
          </a:prstGeom>
        </p:spPr>
      </p:pic>
      <p:sp>
        <p:nvSpPr>
          <p:cNvPr id="398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382000" y="5524500"/>
            <a:ext cx="9177338" cy="8858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858"/>
              </a:lnSpc>
            </a:pPr>
            <a:r>
              <a:rPr lang="en-US" sz="5400" spc="-54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Экстремизм дегеніміз не?</a:t>
            </a:r>
          </a:p>
        </p:txBody>
      </p:sp>
      <p:sp>
        <p:nvSpPr>
          <p:cNvPr id="400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382000" y="6515100"/>
            <a:ext cx="9177338" cy="1438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F2F2F2">
                    <a:alpha val="100000"/>
                  </a:srgbClr>
                </a:solidFill>
                <a:latin typeface="Outfit Light" panose="00000700000000000000" pitchFamily="2" charset="0"/>
              </a:rPr>
              <a:t>Конституциялық құрылымды күшпен өзгертуге, егемендікті бұзуға және діни өшпенділікті қоздыруға бағытталған іс-әрекеттер.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5AE291-0A5D-2C60-13A7-3965F88236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8522" y="165454"/>
            <a:ext cx="4134678" cy="374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0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3143548" y="5143500"/>
            <a:ext cx="5143500" cy="5143500"/>
          </a:xfrm>
          <a:prstGeom prst="rect">
            <a:avLst/>
          </a:prstGeom>
        </p:spPr>
      </p:pic>
      <p:pic>
        <p:nvPicPr>
          <p:cNvPr id="40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524000" cy="762000"/>
          </a:xfrm>
          <a:prstGeom prst="rect">
            <a:avLst/>
          </a:prstGeom>
        </p:spPr>
      </p:pic>
      <p:pic>
        <p:nvPicPr>
          <p:cNvPr id="40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0" y="753999"/>
            <a:ext cx="762000" cy="762000"/>
          </a:xfrm>
          <a:prstGeom prst="rect">
            <a:avLst/>
          </a:prstGeom>
        </p:spPr>
      </p:pic>
      <p:pic>
        <p:nvPicPr>
          <p:cNvPr id="410" name="4f3f9d07-028d-43ed-a9fa-794ab16ae256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0934700" y="1333500"/>
            <a:ext cx="6591300" cy="7543800"/>
          </a:xfrm>
          <a:prstGeom prst="rect">
            <a:avLst/>
          </a:prstGeom>
        </p:spPr>
      </p:pic>
      <p:pic>
        <p:nvPicPr>
          <p:cNvPr id="41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6002000" y="1333500"/>
            <a:ext cx="1524000" cy="1524000"/>
          </a:xfrm>
          <a:prstGeom prst="rect">
            <a:avLst/>
          </a:prstGeom>
        </p:spPr>
      </p:pic>
      <p:sp>
        <p:nvSpPr>
          <p:cNvPr id="414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4152900"/>
            <a:ext cx="9405938" cy="8858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858"/>
              </a:lnSpc>
            </a:pPr>
            <a:r>
              <a:rPr lang="en-US" sz="5400" spc="-54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Терроризмнің заңдық мәні</a:t>
            </a:r>
          </a:p>
        </p:txBody>
      </p:sp>
      <p:sp>
        <p:nvSpPr>
          <p:cNvPr id="41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1999" y="5143500"/>
            <a:ext cx="9968753" cy="937116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4C4C4C">
                    <a:alpha val="100000"/>
                  </a:srgbClr>
                </a:solidFill>
                <a:latin typeface="Outfit Light" panose="00000700000000000000" pitchFamily="2" charset="0"/>
              </a:rPr>
              <a:t>Күш қолдану идеологиясы және халықты үрейлендіру арқылы мемлекеттік органдардың шешіміне әсер ету практикасы.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8C99B2-DF69-F650-9871-F507557DD0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264812"/>
            <a:ext cx="4382454" cy="326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2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3716000" y="0"/>
            <a:ext cx="4572000" cy="762000"/>
          </a:xfrm>
          <a:prstGeom prst="rect">
            <a:avLst/>
          </a:prstGeom>
        </p:spPr>
      </p:pic>
      <p:pic>
        <p:nvPicPr>
          <p:cNvPr id="42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9525857"/>
            <a:ext cx="2286000" cy="762000"/>
          </a:xfrm>
          <a:prstGeom prst="rect">
            <a:avLst/>
          </a:prstGeom>
        </p:spPr>
      </p:pic>
      <p:pic>
        <p:nvPicPr>
          <p:cNvPr id="42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0" y="8771858"/>
            <a:ext cx="1524000" cy="762000"/>
          </a:xfrm>
          <a:prstGeom prst="rect">
            <a:avLst/>
          </a:prstGeom>
        </p:spPr>
      </p:pic>
      <p:pic>
        <p:nvPicPr>
          <p:cNvPr id="42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0" y="8023955"/>
            <a:ext cx="762000" cy="762000"/>
          </a:xfrm>
          <a:prstGeom prst="rect">
            <a:avLst/>
          </a:prstGeom>
        </p:spPr>
      </p:pic>
      <p:pic>
        <p:nvPicPr>
          <p:cNvPr id="429" name="29b18fa7-c256-4d25-9e8b-ac6f762b979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6819900" y="1447800"/>
            <a:ext cx="4648200" cy="4686300"/>
          </a:xfrm>
          <a:prstGeom prst="rect">
            <a:avLst/>
          </a:prstGeom>
        </p:spPr>
      </p:pic>
      <p:pic>
        <p:nvPicPr>
          <p:cNvPr id="43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6819900" y="4610100"/>
            <a:ext cx="1524000" cy="1524000"/>
          </a:xfrm>
          <a:prstGeom prst="rect">
            <a:avLst/>
          </a:prstGeom>
        </p:spPr>
      </p:pic>
      <p:sp>
        <p:nvSpPr>
          <p:cNvPr id="433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380239" y="6454163"/>
            <a:ext cx="9560859" cy="865943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6858"/>
              </a:lnSpc>
            </a:pPr>
            <a:r>
              <a:rPr lang="en-US" sz="5400" spc="-54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Деструктивті мінез-құлық</a:t>
            </a:r>
          </a:p>
        </p:txBody>
      </p:sp>
      <p:sp>
        <p:nvSpPr>
          <p:cNvPr id="435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4400" y="7581900"/>
            <a:ext cx="16492538" cy="9620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807"/>
              </a:lnSpc>
            </a:pPr>
            <a:r>
              <a:rPr lang="en-US" sz="2700" dirty="0">
                <a:solidFill>
                  <a:srgbClr val="4C4C4C">
                    <a:alpha val="100000"/>
                  </a:srgbClr>
                </a:solidFill>
                <a:latin typeface="Outfit Light" panose="00000700000000000000" pitchFamily="2" charset="0"/>
              </a:rPr>
              <a:t>Әлеуметтік қарым-қатынастарды, материалдық нысандарды және психологиялық жағдайды бұзуға бағытталған теріс әрекеттер.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0F6769-D98F-B984-6FD9-231CD5A835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34140"/>
            <a:ext cx="4382454" cy="326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40" name="f6f46205-7d8d-4552-8821-6c96b0cc5e58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9646444" y="3505200"/>
            <a:ext cx="7620000" cy="6019800"/>
          </a:xfrm>
          <a:prstGeom prst="rect">
            <a:avLst/>
          </a:prstGeom>
        </p:spPr>
      </p:pic>
      <p:pic>
        <p:nvPicPr>
          <p:cNvPr id="44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6002000" y="3505200"/>
            <a:ext cx="1524000" cy="1524000"/>
          </a:xfrm>
          <a:prstGeom prst="rect">
            <a:avLst/>
          </a:prstGeom>
        </p:spPr>
      </p:pic>
      <p:pic>
        <p:nvPicPr>
          <p:cNvPr id="44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38100" y="38100"/>
            <a:ext cx="9067800" cy="10210800"/>
          </a:xfrm>
          <a:prstGeom prst="rect">
            <a:avLst/>
          </a:prstGeom>
        </p:spPr>
      </p:pic>
      <p:pic>
        <p:nvPicPr>
          <p:cNvPr id="44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495300" y="2387918"/>
            <a:ext cx="533400" cy="533400"/>
          </a:xfrm>
          <a:prstGeom prst="rect">
            <a:avLst/>
          </a:prstGeom>
        </p:spPr>
      </p:pic>
      <p:sp>
        <p:nvSpPr>
          <p:cNvPr id="448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2936" y="2474595"/>
            <a:ext cx="29051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35"/>
              </a:lnSpc>
            </a:pPr>
            <a:r>
              <a:rPr lang="en-US" sz="1890" spc="-42" dirty="0">
                <a:solidFill>
                  <a:srgbClr val="0E1F91">
                    <a:alpha val="100000"/>
                  </a:srgbClr>
                </a:solidFill>
                <a:latin typeface="Libre Bodoni Medium" panose="00000700000000000000" pitchFamily="2" charset="0"/>
              </a:rPr>
              <a:t>01</a:t>
            </a:r>
          </a:p>
        </p:txBody>
      </p:sp>
      <p:sp>
        <p:nvSpPr>
          <p:cNvPr id="450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42403" y="2740057"/>
            <a:ext cx="8610600" cy="104374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239"/>
              </a:lnSpc>
            </a:pPr>
            <a:r>
              <a:rPr lang="en-US" sz="2700" spc="-21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Біржақты және </a:t>
            </a:r>
            <a:r>
              <a:rPr lang="en-US" sz="2700" b="1" spc="-21" dirty="0">
                <a:solidFill>
                  <a:srgbClr val="FFFFFF"/>
                </a:solidFill>
                <a:latin typeface="Libre Bodoni Medium" panose="00000700000000000000" pitchFamily="2" charset="0"/>
              </a:rPr>
              <a:t>қатал</a:t>
            </a:r>
            <a:r>
              <a:rPr lang="en-US" sz="2700" spc="-21" dirty="0">
                <a:solidFill>
                  <a:srgbClr val="FFFFFF"/>
                </a:solidFill>
                <a:latin typeface="Libre Bodoni Medium" panose="00000700000000000000" pitchFamily="2" charset="0"/>
              </a:rPr>
              <a:t> діни көзқарастардың пайда болуы</a:t>
            </a:r>
          </a:p>
        </p:txBody>
      </p:sp>
      <p:pic>
        <p:nvPicPr>
          <p:cNvPr id="45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495300" y="3797713"/>
            <a:ext cx="8153400" cy="9525"/>
          </a:xfrm>
          <a:prstGeom prst="rect">
            <a:avLst/>
          </a:prstGeom>
        </p:spPr>
      </p:pic>
      <p:pic>
        <p:nvPicPr>
          <p:cNvPr id="45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495300" y="3992975"/>
            <a:ext cx="533400" cy="533400"/>
          </a:xfrm>
          <a:prstGeom prst="rect">
            <a:avLst/>
          </a:prstGeom>
        </p:spPr>
      </p:pic>
      <p:sp>
        <p:nvSpPr>
          <p:cNvPr id="456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13791" y="4079653"/>
            <a:ext cx="32861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35"/>
              </a:lnSpc>
            </a:pPr>
            <a:r>
              <a:rPr lang="en-US" sz="1890" spc="-42" dirty="0">
                <a:solidFill>
                  <a:srgbClr val="1E61F0">
                    <a:alpha val="100000"/>
                  </a:srgbClr>
                </a:solidFill>
                <a:latin typeface="Libre Bodoni Medium" panose="00000700000000000000" pitchFamily="2" charset="0"/>
              </a:rPr>
              <a:t>02</a:t>
            </a:r>
          </a:p>
        </p:txBody>
      </p:sp>
      <p:sp>
        <p:nvSpPr>
          <p:cNvPr id="458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95300" y="4678775"/>
            <a:ext cx="8186738" cy="1085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239"/>
              </a:lnSpc>
            </a:pPr>
            <a:r>
              <a:rPr lang="en-US" sz="2700" spc="-21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Өзін «таза», ал басқаларды </a:t>
            </a:r>
            <a:r>
              <a:rPr lang="en-US" sz="2700" b="1" spc="-21" dirty="0">
                <a:solidFill>
                  <a:srgbClr val="FFFFFF"/>
                </a:solidFill>
                <a:latin typeface="Libre Bodoni Medium" panose="00000700000000000000" pitchFamily="2" charset="0"/>
              </a:rPr>
              <a:t>«адасқан»</a:t>
            </a:r>
            <a:r>
              <a:rPr lang="en-US" sz="2700" spc="-21" dirty="0">
                <a:solidFill>
                  <a:srgbClr val="FFFFFF"/>
                </a:solidFill>
                <a:latin typeface="Libre Bodoni Medium" panose="00000700000000000000" pitchFamily="2" charset="0"/>
              </a:rPr>
              <a:t> немесе «кәпір» деп санау</a:t>
            </a:r>
          </a:p>
        </p:txBody>
      </p:sp>
      <p:pic>
        <p:nvPicPr>
          <p:cNvPr id="46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495300" y="5941219"/>
            <a:ext cx="8153400" cy="9525"/>
          </a:xfrm>
          <a:prstGeom prst="rect">
            <a:avLst/>
          </a:prstGeom>
        </p:spPr>
      </p:pic>
      <p:pic>
        <p:nvPicPr>
          <p:cNvPr id="46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495300" y="6136481"/>
            <a:ext cx="533400" cy="533400"/>
          </a:xfrm>
          <a:prstGeom prst="rect">
            <a:avLst/>
          </a:prstGeom>
        </p:spPr>
      </p:pic>
      <p:sp>
        <p:nvSpPr>
          <p:cNvPr id="464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14648" y="6223159"/>
            <a:ext cx="328612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35"/>
              </a:lnSpc>
            </a:pPr>
            <a:r>
              <a:rPr lang="en-US" sz="1890" spc="-42" dirty="0">
                <a:solidFill>
                  <a:srgbClr val="90D9E2">
                    <a:alpha val="100000"/>
                  </a:srgbClr>
                </a:solidFill>
                <a:latin typeface="Libre Bodoni Medium" panose="00000700000000000000" pitchFamily="2" charset="0"/>
              </a:rPr>
              <a:t>03</a:t>
            </a:r>
          </a:p>
        </p:txBody>
      </p:sp>
      <p:sp>
        <p:nvSpPr>
          <p:cNvPr id="466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95300" y="6822281"/>
            <a:ext cx="8186738" cy="1085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239"/>
              </a:lnSpc>
            </a:pPr>
            <a:r>
              <a:rPr lang="en-US" sz="2700" b="1" spc="-21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Зайырлы мемлекет</a:t>
            </a:r>
            <a:r>
              <a:rPr lang="en-US" sz="2700" spc="-21" dirty="0">
                <a:solidFill>
                  <a:srgbClr val="FFFFFF"/>
                </a:solidFill>
                <a:latin typeface="Libre Bodoni Medium" panose="00000700000000000000" pitchFamily="2" charset="0"/>
              </a:rPr>
              <a:t> құндылықтарын толықтай теріске шығару</a:t>
            </a:r>
          </a:p>
        </p:txBody>
      </p:sp>
      <p:sp>
        <p:nvSpPr>
          <p:cNvPr id="468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906000" y="731330"/>
            <a:ext cx="7653338" cy="1362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376"/>
              </a:lnSpc>
            </a:pPr>
            <a:r>
              <a:rPr lang="en-US" sz="4200" spc="-42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Идеологиялық радикалдану белгілері</a:t>
            </a:r>
          </a:p>
        </p:txBody>
      </p:sp>
      <p:sp>
        <p:nvSpPr>
          <p:cNvPr id="470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906000" y="2209800"/>
            <a:ext cx="7653338" cy="8477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384"/>
              </a:lnSpc>
            </a:pPr>
            <a:r>
              <a:rPr lang="en-US" sz="2400" dirty="0">
                <a:solidFill>
                  <a:srgbClr val="4C4C4C">
                    <a:alpha val="100000"/>
                  </a:srgbClr>
                </a:solidFill>
                <a:latin typeface="Outfit Light" panose="00000700000000000000" pitchFamily="2" charset="0"/>
              </a:rPr>
              <a:t>Адамның дүниетанымы мен көзқарасындағы күрт өзгерістерді қалай байқауға болады?</a:t>
            </a:r>
          </a:p>
        </p:txBody>
      </p:sp>
      <p:pic>
        <p:nvPicPr>
          <p:cNvPr id="47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6773525" y="8763000"/>
            <a:ext cx="1524000" cy="762000"/>
          </a:xfrm>
          <a:prstGeom prst="rect">
            <a:avLst/>
          </a:prstGeom>
        </p:spPr>
      </p:pic>
      <p:pic>
        <p:nvPicPr>
          <p:cNvPr id="47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6021050" y="9525000"/>
            <a:ext cx="2286000" cy="762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20A21F-7733-8415-5025-11BD894A86F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406" y="7407966"/>
            <a:ext cx="3399183" cy="261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7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8724900" y="1657350"/>
            <a:ext cx="4362450" cy="3838575"/>
          </a:xfrm>
          <a:prstGeom prst="rect">
            <a:avLst/>
          </a:prstGeom>
        </p:spPr>
      </p:pic>
      <p:pic>
        <p:nvPicPr>
          <p:cNvPr id="480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9029700" y="3279362"/>
            <a:ext cx="640080" cy="640080"/>
          </a:xfrm>
          <a:prstGeom prst="rect">
            <a:avLst/>
          </a:prstGeom>
        </p:spPr>
      </p:pic>
      <p:sp>
        <p:nvSpPr>
          <p:cNvPr id="482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029700" y="4224242"/>
            <a:ext cx="3786188" cy="981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38"/>
              </a:lnSpc>
            </a:pPr>
            <a:r>
              <a:rPr lang="en-US" sz="1800" b="1" dirty="0">
                <a:solidFill>
                  <a:srgbClr val="FFFFFF">
                    <a:alpha val="100000"/>
                  </a:srgbClr>
                </a:solidFill>
                <a:latin typeface="Outfit Light" panose="00000700000000000000" pitchFamily="2" charset="0"/>
              </a:rPr>
              <a:t>ОҚШАУЛАНУ</a:t>
            </a:r>
            <a:r>
              <a:rPr lang="en-US" sz="1800" dirty="0">
                <a:solidFill>
                  <a:srgbClr val="FFFFFF"/>
                </a:solidFill>
                <a:latin typeface="Outfit Light" panose="00000700000000000000" pitchFamily="2" charset="0"/>
              </a:rPr>
              <a:t> - ОТБАСЫНАН ЖӘНЕ ЕСКІ ДОСТАРЫНАН АЛШАҚТАУ</a:t>
            </a:r>
          </a:p>
        </p:txBody>
      </p:sp>
      <p:pic>
        <p:nvPicPr>
          <p:cNvPr id="48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3277850" y="762000"/>
            <a:ext cx="4362450" cy="3838575"/>
          </a:xfrm>
          <a:prstGeom prst="rect">
            <a:avLst/>
          </a:prstGeom>
        </p:spPr>
      </p:pic>
      <p:pic>
        <p:nvPicPr>
          <p:cNvPr id="486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3582650" y="2384012"/>
            <a:ext cx="640080" cy="640080"/>
          </a:xfrm>
          <a:prstGeom prst="rect">
            <a:avLst/>
          </a:prstGeom>
        </p:spPr>
      </p:pic>
      <p:sp>
        <p:nvSpPr>
          <p:cNvPr id="488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582650" y="3328892"/>
            <a:ext cx="3786188" cy="9810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38"/>
              </a:lnSpc>
            </a:pPr>
            <a:r>
              <a:rPr lang="en-US" sz="1800" dirty="0">
                <a:solidFill>
                  <a:srgbClr val="FFFFFF">
                    <a:alpha val="100000"/>
                  </a:srgbClr>
                </a:solidFill>
                <a:latin typeface="Outfit Light" panose="00000700000000000000" pitchFamily="2" charset="0"/>
              </a:rPr>
              <a:t>СЕБЕПСІЗ </a:t>
            </a:r>
            <a:r>
              <a:rPr lang="en-US" sz="1800" b="1" dirty="0">
                <a:solidFill>
                  <a:srgbClr val="FFFFFF"/>
                </a:solidFill>
                <a:latin typeface="Outfit Light" panose="00000700000000000000" pitchFamily="2" charset="0"/>
              </a:rPr>
              <a:t>АШУЛАНШАҚТЫҚ</a:t>
            </a:r>
            <a:r>
              <a:rPr lang="en-US" sz="1800" dirty="0">
                <a:solidFill>
                  <a:srgbClr val="FFFFFF"/>
                </a:solidFill>
                <a:latin typeface="Outfit Light" panose="00000700000000000000" pitchFamily="2" charset="0"/>
              </a:rPr>
              <a:t> ЖӘНЕ ҚОРШАҒАН ОРТАҒА АГРЕССИЯ</a:t>
            </a:r>
          </a:p>
        </p:txBody>
      </p:sp>
      <p:pic>
        <p:nvPicPr>
          <p:cNvPr id="49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8724900" y="5686425"/>
            <a:ext cx="4362450" cy="3838575"/>
          </a:xfrm>
          <a:prstGeom prst="rect">
            <a:avLst/>
          </a:prstGeom>
        </p:spPr>
      </p:pic>
      <p:pic>
        <p:nvPicPr>
          <p:cNvPr id="492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9029700" y="7630763"/>
            <a:ext cx="640080" cy="640080"/>
          </a:xfrm>
          <a:prstGeom prst="rect">
            <a:avLst/>
          </a:prstGeom>
        </p:spPr>
      </p:pic>
      <p:sp>
        <p:nvSpPr>
          <p:cNvPr id="494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029700" y="8575643"/>
            <a:ext cx="3786188" cy="657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38"/>
              </a:lnSpc>
            </a:pPr>
            <a:r>
              <a:rPr lang="en-US" sz="18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СЫРТҚЫ </a:t>
            </a:r>
            <a:r>
              <a:rPr lang="en-US" sz="1800" b="1" dirty="0">
                <a:solidFill>
                  <a:srgbClr val="232323"/>
                </a:solidFill>
                <a:latin typeface="Outfit Light" panose="00000700000000000000" pitchFamily="2" charset="0"/>
              </a:rPr>
              <a:t>КЕЛБЕТ ПЕН КИІМНІҢ</a:t>
            </a:r>
            <a:r>
              <a:rPr lang="en-US" sz="1800" dirty="0">
                <a:solidFill>
                  <a:srgbClr val="232323"/>
                </a:solidFill>
                <a:latin typeface="Outfit Light" panose="00000700000000000000" pitchFamily="2" charset="0"/>
              </a:rPr>
              <a:t> КҮРТ ӨЗГЕРУІ</a:t>
            </a:r>
          </a:p>
        </p:txBody>
      </p:sp>
      <p:pic>
        <p:nvPicPr>
          <p:cNvPr id="49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3277850" y="4791075"/>
            <a:ext cx="4362450" cy="3838575"/>
          </a:xfrm>
          <a:prstGeom prst="rect">
            <a:avLst/>
          </a:prstGeom>
        </p:spPr>
      </p:pic>
      <p:pic>
        <p:nvPicPr>
          <p:cNvPr id="498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3582650" y="6735413"/>
            <a:ext cx="640080" cy="640080"/>
          </a:xfrm>
          <a:prstGeom prst="rect">
            <a:avLst/>
          </a:prstGeom>
        </p:spPr>
      </p:pic>
      <p:sp>
        <p:nvSpPr>
          <p:cNvPr id="500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582650" y="7680293"/>
            <a:ext cx="3786188" cy="657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38"/>
              </a:lnSpc>
            </a:pPr>
            <a:r>
              <a:rPr lang="en-US" sz="1800" dirty="0">
                <a:solidFill>
                  <a:srgbClr val="232323">
                    <a:alpha val="100000"/>
                  </a:srgbClr>
                </a:solidFill>
                <a:latin typeface="Outfit Light" panose="00000700000000000000" pitchFamily="2" charset="0"/>
              </a:rPr>
              <a:t>ЖАСЫРЫН ӘРЕКЕТТЕР МЕН </a:t>
            </a:r>
            <a:r>
              <a:rPr lang="en-US" sz="1800" b="1" dirty="0">
                <a:solidFill>
                  <a:srgbClr val="232323"/>
                </a:solidFill>
                <a:latin typeface="Outfit Light" panose="00000700000000000000" pitchFamily="2" charset="0"/>
              </a:rPr>
              <a:t>КҮМӘНДІ ҚАРЖЫ</a:t>
            </a:r>
            <a:r>
              <a:rPr lang="en-US" sz="1800" dirty="0">
                <a:solidFill>
                  <a:srgbClr val="232323"/>
                </a:solidFill>
                <a:latin typeface="Outfit Light" panose="00000700000000000000" pitchFamily="2" charset="0"/>
              </a:rPr>
              <a:t> КӨЗДЕРІ</a:t>
            </a:r>
          </a:p>
        </p:txBody>
      </p:sp>
      <p:sp>
        <p:nvSpPr>
          <p:cNvPr id="502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4229100"/>
            <a:ext cx="7196138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376"/>
              </a:lnSpc>
            </a:pPr>
            <a:r>
              <a:rPr lang="en-US" sz="4200" spc="-42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Мінез-құлықтағы өзгерістер</a:t>
            </a:r>
          </a:p>
        </p:txBody>
      </p:sp>
      <p:sp>
        <p:nvSpPr>
          <p:cNvPr id="504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5029200"/>
            <a:ext cx="7196138" cy="9620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07"/>
              </a:lnSpc>
            </a:pPr>
            <a:r>
              <a:rPr lang="en-US" sz="2700" dirty="0">
                <a:solidFill>
                  <a:srgbClr val="4C4C4C">
                    <a:alpha val="100000"/>
                  </a:srgbClr>
                </a:solidFill>
                <a:latin typeface="Outfit Light" panose="00000700000000000000" pitchFamily="2" charset="0"/>
              </a:rPr>
              <a:t>Радикалды топтардың әсеріне түскен адамның күнделікті іс-әрекетіндегі белгілер.</a:t>
            </a:r>
          </a:p>
        </p:txBody>
      </p:sp>
      <p:pic>
        <p:nvPicPr>
          <p:cNvPr id="50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0" y="9525000"/>
            <a:ext cx="2286000" cy="762000"/>
          </a:xfrm>
          <a:prstGeom prst="rect">
            <a:avLst/>
          </a:prstGeom>
        </p:spPr>
      </p:pic>
      <p:pic>
        <p:nvPicPr>
          <p:cNvPr id="50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0" y="8763000"/>
            <a:ext cx="1524000" cy="762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7D0312-268E-8964-D090-0514623720A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97" y="403142"/>
            <a:ext cx="4382454" cy="326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1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5448300" cy="10287000"/>
          </a:xfrm>
          <a:prstGeom prst="rect">
            <a:avLst/>
          </a:prstGeom>
        </p:spPr>
      </p:pic>
      <p:pic>
        <p:nvPicPr>
          <p:cNvPr id="514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3924300" y="8763000"/>
            <a:ext cx="1524000" cy="1524000"/>
          </a:xfrm>
          <a:prstGeom prst="rect">
            <a:avLst/>
          </a:prstGeom>
        </p:spPr>
      </p:pic>
      <p:pic>
        <p:nvPicPr>
          <p:cNvPr id="51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6248400" y="6603968"/>
            <a:ext cx="11277600" cy="2924175"/>
          </a:xfrm>
          <a:prstGeom prst="rect">
            <a:avLst/>
          </a:prstGeom>
        </p:spPr>
      </p:pic>
      <p:sp>
        <p:nvSpPr>
          <p:cNvPr id="517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048500" y="7383304"/>
            <a:ext cx="10015538" cy="13716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376"/>
              </a:lnSpc>
            </a:pPr>
            <a:r>
              <a:rPr lang="en-US" sz="4200" spc="-42" dirty="0">
                <a:solidFill>
                  <a:srgbClr val="232323">
                    <a:alpha val="100000"/>
                  </a:srgbClr>
                </a:solidFill>
                <a:latin typeface="Libre Bodoni Medium" panose="00000700000000000000" pitchFamily="2" charset="0"/>
              </a:rPr>
              <a:t>Күмәнді діни </a:t>
            </a:r>
            <a:r>
              <a:rPr lang="en-US" sz="4200" b="1" spc="-42" dirty="0">
                <a:solidFill>
                  <a:srgbClr val="232323"/>
                </a:solidFill>
                <a:latin typeface="Libre Bodoni Medium" panose="00000700000000000000" pitchFamily="2" charset="0"/>
              </a:rPr>
              <a:t>уағыздарды</a:t>
            </a:r>
            <a:r>
              <a:rPr lang="en-US" sz="4200" spc="-42" dirty="0">
                <a:solidFill>
                  <a:srgbClr val="232323"/>
                </a:solidFill>
                <a:latin typeface="Libre Bodoni Medium" panose="00000700000000000000" pitchFamily="2" charset="0"/>
              </a:rPr>
              <a:t> тыңдау және тарату</a:t>
            </a:r>
          </a:p>
        </p:txBody>
      </p:sp>
      <p:pic>
        <p:nvPicPr>
          <p:cNvPr id="51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6248400" y="3682936"/>
            <a:ext cx="11277600" cy="2924175"/>
          </a:xfrm>
          <a:prstGeom prst="rect">
            <a:avLst/>
          </a:prstGeom>
        </p:spPr>
      </p:pic>
      <p:sp>
        <p:nvSpPr>
          <p:cNvPr id="519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048500" y="4462367"/>
            <a:ext cx="10015538" cy="13716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376"/>
              </a:lnSpc>
            </a:pPr>
            <a:r>
              <a:rPr lang="en-US" sz="4200" spc="-42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Әлеуметтік желілерде </a:t>
            </a:r>
            <a:r>
              <a:rPr lang="en-US" sz="4200" b="1" spc="-42" dirty="0">
                <a:solidFill>
                  <a:srgbClr val="FFFFFF"/>
                </a:solidFill>
                <a:latin typeface="Libre Bodoni Medium" panose="00000700000000000000" pitchFamily="2" charset="0"/>
              </a:rPr>
              <a:t>жалған есіммен</a:t>
            </a:r>
            <a:r>
              <a:rPr lang="en-US" sz="4200" spc="-42" dirty="0">
                <a:solidFill>
                  <a:srgbClr val="FFFFFF"/>
                </a:solidFill>
                <a:latin typeface="Libre Bodoni Medium" panose="00000700000000000000" pitchFamily="2" charset="0"/>
              </a:rPr>
              <a:t> (фейк) тіркелу</a:t>
            </a:r>
          </a:p>
        </p:txBody>
      </p:sp>
      <p:pic>
        <p:nvPicPr>
          <p:cNvPr id="52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1601450" y="6454712"/>
            <a:ext cx="571500" cy="314325"/>
          </a:xfrm>
          <a:prstGeom prst="rect">
            <a:avLst/>
          </a:prstGeom>
        </p:spPr>
      </p:pic>
      <p:pic>
        <p:nvPicPr>
          <p:cNvPr id="52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6248400" y="762000"/>
            <a:ext cx="11277600" cy="2924175"/>
          </a:xfrm>
          <a:prstGeom prst="rect">
            <a:avLst/>
          </a:prstGeom>
        </p:spPr>
      </p:pic>
      <p:sp>
        <p:nvSpPr>
          <p:cNvPr id="522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048500" y="1541431"/>
            <a:ext cx="10015538" cy="13716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376"/>
              </a:lnSpc>
            </a:pPr>
            <a:r>
              <a:rPr lang="en-US" sz="4200" spc="-42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Экстремистік сайттар мен </a:t>
            </a:r>
            <a:r>
              <a:rPr lang="en-US" sz="4200" b="1" spc="-42" dirty="0">
                <a:solidFill>
                  <a:srgbClr val="FFFFFF"/>
                </a:solidFill>
                <a:latin typeface="Libre Bodoni Medium" panose="00000700000000000000" pitchFamily="2" charset="0"/>
              </a:rPr>
              <a:t>жабық чаттарға</a:t>
            </a:r>
            <a:r>
              <a:rPr lang="en-US" sz="4200" spc="-42" dirty="0">
                <a:solidFill>
                  <a:srgbClr val="FFFFFF"/>
                </a:solidFill>
                <a:latin typeface="Libre Bodoni Medium" panose="00000700000000000000" pitchFamily="2" charset="0"/>
              </a:rPr>
              <a:t> жиі кіру</a:t>
            </a:r>
          </a:p>
        </p:txBody>
      </p:sp>
      <p:pic>
        <p:nvPicPr>
          <p:cNvPr id="52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1601450" y="3533775"/>
            <a:ext cx="571500" cy="314325"/>
          </a:xfrm>
          <a:prstGeom prst="rect">
            <a:avLst/>
          </a:prstGeom>
        </p:spPr>
      </p:pic>
      <p:sp>
        <p:nvSpPr>
          <p:cNvPr id="524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730282"/>
            <a:ext cx="3881438" cy="24765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4800" spc="-33" dirty="0">
                <a:solidFill>
                  <a:srgbClr val="FFFFFF">
                    <a:alpha val="100000"/>
                  </a:srgbClr>
                </a:solidFill>
                <a:latin typeface="Libre Bodoni Medium" panose="00000700000000000000" pitchFamily="2" charset="0"/>
              </a:rPr>
              <a:t>Цифрлық кеңістіктегі қауіп</a:t>
            </a:r>
          </a:p>
        </p:txBody>
      </p:sp>
      <p:sp>
        <p:nvSpPr>
          <p:cNvPr id="52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3314699"/>
            <a:ext cx="4336676" cy="153022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050"/>
              </a:lnSpc>
            </a:pPr>
            <a:r>
              <a:rPr lang="en-US" sz="2700" dirty="0">
                <a:solidFill>
                  <a:srgbClr val="FFFFFF">
                    <a:alpha val="100000"/>
                  </a:srgbClr>
                </a:solidFill>
                <a:latin typeface="Outfit Light" panose="00000700000000000000" pitchFamily="2" charset="0"/>
              </a:rPr>
              <a:t>Интернет пен әлеуметтік желілердегі арбау тетіктерін білу маңызды.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FC83F9-3B18-0E35-5901-776141B724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94" y="6769037"/>
            <a:ext cx="3279913" cy="326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205</TotalTime>
  <Words>863</Words>
  <Application>Microsoft Office PowerPoint</Application>
  <PresentationFormat>Произвольный</PresentationFormat>
  <Paragraphs>153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Libre Bodoni Medium</vt:lpstr>
      <vt:lpstr>Calibri</vt:lpstr>
      <vt:lpstr>Calibri Light</vt:lpstr>
      <vt:lpstr>Outfit Light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Exporter Version: 2.6.0.0, docId: 26085562, orderId: 10118354</dc:title>
  <dc:creator>Presentations.AI Exporter</dc:creator>
  <cp:lastModifiedBy>монин кгу</cp:lastModifiedBy>
  <cp:revision>7</cp:revision>
  <dcterms:created xsi:type="dcterms:W3CDTF">2026-01-18T13:31:27Z</dcterms:created>
  <dcterms:modified xsi:type="dcterms:W3CDTF">2026-07-01T11:02:39Z</dcterms:modified>
</cp:coreProperties>
</file>