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9.bin" ContentType="image/jpeg"/>
  <Override PartName="/ppt/media/image106.bin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12" r:id="rId3"/>
    <p:sldId id="335" r:id="rId4"/>
    <p:sldId id="344" r:id="rId5"/>
    <p:sldId id="375" r:id="rId6"/>
    <p:sldId id="396" r:id="rId7"/>
    <p:sldId id="412" r:id="rId8"/>
    <p:sldId id="433" r:id="rId9"/>
    <p:sldId id="457" r:id="rId10"/>
    <p:sldId id="489" r:id="rId11"/>
    <p:sldId id="511" r:id="rId12"/>
    <p:sldId id="530" r:id="rId13"/>
    <p:sldId id="554" r:id="rId14"/>
    <p:sldId id="578" r:id="rId15"/>
    <p:sldId id="606" r:id="rId16"/>
    <p:sldId id="633" r:id="rId17"/>
    <p:sldId id="643" r:id="rId18"/>
    <p:sldId id="660" r:id="rId19"/>
    <p:sldId id="688" r:id="rId20"/>
    <p:sldId id="708" r:id="rId21"/>
  </p:sldIdLst>
  <p:sldSz cx="18288000" cy="10287000"/>
  <p:notesSz cx="18288000" cy="10287000"/>
  <p:embeddedFontLst>
    <p:embeddedFont>
      <p:font typeface="Poppins SemiBold" panose="00000700000000000000" pitchFamily="2" charset="0"/>
      <p:regular r:id="rId22"/>
      <p:bold r:id="rId23"/>
    </p:embeddedFont>
    <p:embeddedFont>
      <p:font typeface="Roboto" panose="02000000000000000000" pitchFamily="2" charset="0"/>
      <p:regular r:id="rId24"/>
      <p:bold r:id="rId25"/>
      <p: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5000"/>
    </mc:Choice>
    <mc:Fallback xmlns="">
      <p:transition spd="slow" advTm="4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bin"/><Relationship Id="rId7" Type="http://schemas.openxmlformats.org/officeDocument/2006/relationships/image" Target="../media/image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bin"/><Relationship Id="rId5" Type="http://schemas.openxmlformats.org/officeDocument/2006/relationships/image" Target="../media/image4.bin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bin"/><Relationship Id="rId3" Type="http://schemas.openxmlformats.org/officeDocument/2006/relationships/image" Target="../media/image8.bin"/><Relationship Id="rId7" Type="http://schemas.openxmlformats.org/officeDocument/2006/relationships/image" Target="../media/image6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bin"/><Relationship Id="rId11" Type="http://schemas.openxmlformats.org/officeDocument/2006/relationships/image" Target="../media/image7.png"/><Relationship Id="rId5" Type="http://schemas.openxmlformats.org/officeDocument/2006/relationships/image" Target="../media/image10.bin"/><Relationship Id="rId10" Type="http://schemas.openxmlformats.org/officeDocument/2006/relationships/image" Target="../media/image66.bin"/><Relationship Id="rId4" Type="http://schemas.openxmlformats.org/officeDocument/2006/relationships/image" Target="../media/image24.bin"/><Relationship Id="rId9" Type="http://schemas.openxmlformats.org/officeDocument/2006/relationships/image" Target="../media/image6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bin"/><Relationship Id="rId3" Type="http://schemas.openxmlformats.org/officeDocument/2006/relationships/image" Target="../media/image8.bin"/><Relationship Id="rId7" Type="http://schemas.openxmlformats.org/officeDocument/2006/relationships/image" Target="../media/image6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bin"/><Relationship Id="rId5" Type="http://schemas.openxmlformats.org/officeDocument/2006/relationships/image" Target="../media/image9.bin"/><Relationship Id="rId10" Type="http://schemas.openxmlformats.org/officeDocument/2006/relationships/image" Target="../media/image7.png"/><Relationship Id="rId4" Type="http://schemas.openxmlformats.org/officeDocument/2006/relationships/image" Target="../media/image24.bin"/><Relationship Id="rId9" Type="http://schemas.openxmlformats.org/officeDocument/2006/relationships/image" Target="../media/image7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bin"/><Relationship Id="rId3" Type="http://schemas.openxmlformats.org/officeDocument/2006/relationships/image" Target="../media/image8.bin"/><Relationship Id="rId7" Type="http://schemas.openxmlformats.org/officeDocument/2006/relationships/image" Target="../media/image7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bin"/><Relationship Id="rId5" Type="http://schemas.openxmlformats.org/officeDocument/2006/relationships/image" Target="../media/image71.bin"/><Relationship Id="rId4" Type="http://schemas.openxmlformats.org/officeDocument/2006/relationships/image" Target="../media/image9.bin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bin"/><Relationship Id="rId13" Type="http://schemas.openxmlformats.org/officeDocument/2006/relationships/image" Target="../media/image82.bin"/><Relationship Id="rId3" Type="http://schemas.openxmlformats.org/officeDocument/2006/relationships/image" Target="../media/image8.bin"/><Relationship Id="rId7" Type="http://schemas.openxmlformats.org/officeDocument/2006/relationships/image" Target="../media/image76.bin"/><Relationship Id="rId12" Type="http://schemas.openxmlformats.org/officeDocument/2006/relationships/image" Target="../media/image8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bin"/><Relationship Id="rId11" Type="http://schemas.openxmlformats.org/officeDocument/2006/relationships/image" Target="../media/image80.bin"/><Relationship Id="rId5" Type="http://schemas.openxmlformats.org/officeDocument/2006/relationships/image" Target="../media/image9.bin"/><Relationship Id="rId15" Type="http://schemas.openxmlformats.org/officeDocument/2006/relationships/image" Target="../media/image7.png"/><Relationship Id="rId10" Type="http://schemas.openxmlformats.org/officeDocument/2006/relationships/image" Target="../media/image79.bin"/><Relationship Id="rId4" Type="http://schemas.openxmlformats.org/officeDocument/2006/relationships/image" Target="../media/image24.bin"/><Relationship Id="rId9" Type="http://schemas.openxmlformats.org/officeDocument/2006/relationships/image" Target="../media/image78.bin"/><Relationship Id="rId14" Type="http://schemas.openxmlformats.org/officeDocument/2006/relationships/image" Target="../media/image8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85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bin"/><Relationship Id="rId5" Type="http://schemas.openxmlformats.org/officeDocument/2006/relationships/image" Target="../media/image9.bin"/><Relationship Id="rId4" Type="http://schemas.openxmlformats.org/officeDocument/2006/relationships/image" Target="../media/image2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8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bin"/><Relationship Id="rId5" Type="http://schemas.openxmlformats.org/officeDocument/2006/relationships/image" Target="../media/image10.bin"/><Relationship Id="rId4" Type="http://schemas.openxmlformats.org/officeDocument/2006/relationships/image" Target="../media/image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9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bin"/><Relationship Id="rId5" Type="http://schemas.openxmlformats.org/officeDocument/2006/relationships/image" Target="../media/image89.bin"/><Relationship Id="rId4" Type="http://schemas.openxmlformats.org/officeDocument/2006/relationships/image" Target="../media/image8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7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bin"/><Relationship Id="rId5" Type="http://schemas.openxmlformats.org/officeDocument/2006/relationships/image" Target="../media/image9.bin"/><Relationship Id="rId4" Type="http://schemas.openxmlformats.org/officeDocument/2006/relationships/image" Target="../media/image2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bin"/><Relationship Id="rId13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94.bin"/><Relationship Id="rId12" Type="http://schemas.openxmlformats.org/officeDocument/2006/relationships/image" Target="../media/image9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bin"/><Relationship Id="rId11" Type="http://schemas.openxmlformats.org/officeDocument/2006/relationships/image" Target="../media/image97.bin"/><Relationship Id="rId5" Type="http://schemas.openxmlformats.org/officeDocument/2006/relationships/image" Target="../media/image9.bin"/><Relationship Id="rId10" Type="http://schemas.openxmlformats.org/officeDocument/2006/relationships/image" Target="../media/image96.bin"/><Relationship Id="rId4" Type="http://schemas.openxmlformats.org/officeDocument/2006/relationships/image" Target="../media/image24.bin"/><Relationship Id="rId9" Type="http://schemas.openxmlformats.org/officeDocument/2006/relationships/image" Target="../media/image9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bin"/><Relationship Id="rId3" Type="http://schemas.openxmlformats.org/officeDocument/2006/relationships/image" Target="../media/image8.bin"/><Relationship Id="rId7" Type="http://schemas.openxmlformats.org/officeDocument/2006/relationships/image" Target="../media/image10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bin"/><Relationship Id="rId5" Type="http://schemas.openxmlformats.org/officeDocument/2006/relationships/image" Target="../media/image99.bin"/><Relationship Id="rId10" Type="http://schemas.openxmlformats.org/officeDocument/2006/relationships/image" Target="../media/image7.png"/><Relationship Id="rId4" Type="http://schemas.openxmlformats.org/officeDocument/2006/relationships/image" Target="../media/image9.bin"/><Relationship Id="rId9" Type="http://schemas.openxmlformats.org/officeDocument/2006/relationships/image" Target="../media/image10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18.bin"/><Relationship Id="rId3" Type="http://schemas.openxmlformats.org/officeDocument/2006/relationships/image" Target="../media/image8.bin"/><Relationship Id="rId7" Type="http://schemas.openxmlformats.org/officeDocument/2006/relationships/image" Target="../media/image12.bin"/><Relationship Id="rId12" Type="http://schemas.openxmlformats.org/officeDocument/2006/relationships/image" Target="../media/image17.bin"/><Relationship Id="rId17" Type="http://schemas.openxmlformats.org/officeDocument/2006/relationships/image" Target="../media/image7.png"/><Relationship Id="rId2" Type="http://schemas.openxmlformats.org/officeDocument/2006/relationships/image" Target="../media/image1.bin"/><Relationship Id="rId16" Type="http://schemas.openxmlformats.org/officeDocument/2006/relationships/image" Target="../media/image2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bin"/><Relationship Id="rId11" Type="http://schemas.openxmlformats.org/officeDocument/2006/relationships/image" Target="../media/image16.bin"/><Relationship Id="rId5" Type="http://schemas.openxmlformats.org/officeDocument/2006/relationships/image" Target="../media/image10.bin"/><Relationship Id="rId15" Type="http://schemas.openxmlformats.org/officeDocument/2006/relationships/image" Target="../media/image20.bin"/><Relationship Id="rId10" Type="http://schemas.openxmlformats.org/officeDocument/2006/relationships/image" Target="../media/image15.bin"/><Relationship Id="rId4" Type="http://schemas.openxmlformats.org/officeDocument/2006/relationships/image" Target="../media/image9.bin"/><Relationship Id="rId9" Type="http://schemas.openxmlformats.org/officeDocument/2006/relationships/image" Target="../media/image14.bin"/><Relationship Id="rId14" Type="http://schemas.openxmlformats.org/officeDocument/2006/relationships/image" Target="../media/image19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7" Type="http://schemas.openxmlformats.org/officeDocument/2006/relationships/image" Target="../media/image10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bin"/><Relationship Id="rId5" Type="http://schemas.openxmlformats.org/officeDocument/2006/relationships/image" Target="../media/image105.bin"/><Relationship Id="rId4" Type="http://schemas.openxmlformats.org/officeDocument/2006/relationships/image" Target="../media/image10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bin"/><Relationship Id="rId7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bin"/><Relationship Id="rId5" Type="http://schemas.openxmlformats.org/officeDocument/2006/relationships/image" Target="../media/image22.bin"/><Relationship Id="rId4" Type="http://schemas.openxmlformats.org/officeDocument/2006/relationships/image" Target="../media/image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bin"/><Relationship Id="rId3" Type="http://schemas.openxmlformats.org/officeDocument/2006/relationships/image" Target="../media/image8.bin"/><Relationship Id="rId7" Type="http://schemas.openxmlformats.org/officeDocument/2006/relationships/image" Target="../media/image26.bin"/><Relationship Id="rId12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bin"/><Relationship Id="rId11" Type="http://schemas.openxmlformats.org/officeDocument/2006/relationships/image" Target="../media/image30.bin"/><Relationship Id="rId5" Type="http://schemas.openxmlformats.org/officeDocument/2006/relationships/image" Target="../media/image9.bin"/><Relationship Id="rId10" Type="http://schemas.openxmlformats.org/officeDocument/2006/relationships/image" Target="../media/image29.bin"/><Relationship Id="rId4" Type="http://schemas.openxmlformats.org/officeDocument/2006/relationships/image" Target="../media/image24.bin"/><Relationship Id="rId9" Type="http://schemas.openxmlformats.org/officeDocument/2006/relationships/image" Target="../media/image2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bin"/><Relationship Id="rId3" Type="http://schemas.openxmlformats.org/officeDocument/2006/relationships/image" Target="../media/image8.bin"/><Relationship Id="rId7" Type="http://schemas.openxmlformats.org/officeDocument/2006/relationships/image" Target="../media/image3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bin"/><Relationship Id="rId5" Type="http://schemas.openxmlformats.org/officeDocument/2006/relationships/image" Target="../media/image9.bin"/><Relationship Id="rId10" Type="http://schemas.openxmlformats.org/officeDocument/2006/relationships/image" Target="../media/image7.png"/><Relationship Id="rId4" Type="http://schemas.openxmlformats.org/officeDocument/2006/relationships/image" Target="../media/image24.bin"/><Relationship Id="rId9" Type="http://schemas.openxmlformats.org/officeDocument/2006/relationships/image" Target="../media/image3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bin"/><Relationship Id="rId3" Type="http://schemas.openxmlformats.org/officeDocument/2006/relationships/image" Target="../media/image35.bin"/><Relationship Id="rId7" Type="http://schemas.openxmlformats.org/officeDocument/2006/relationships/image" Target="../media/image3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bin"/><Relationship Id="rId11" Type="http://schemas.openxmlformats.org/officeDocument/2006/relationships/image" Target="../media/image7.png"/><Relationship Id="rId5" Type="http://schemas.openxmlformats.org/officeDocument/2006/relationships/image" Target="../media/image37.bin"/><Relationship Id="rId10" Type="http://schemas.openxmlformats.org/officeDocument/2006/relationships/image" Target="../media/image42.bin"/><Relationship Id="rId4" Type="http://schemas.openxmlformats.org/officeDocument/2006/relationships/image" Target="../media/image36.bin"/><Relationship Id="rId9" Type="http://schemas.openxmlformats.org/officeDocument/2006/relationships/image" Target="../media/image4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bin"/><Relationship Id="rId3" Type="http://schemas.openxmlformats.org/officeDocument/2006/relationships/image" Target="../media/image8.bin"/><Relationship Id="rId7" Type="http://schemas.openxmlformats.org/officeDocument/2006/relationships/image" Target="../media/image44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bin"/><Relationship Id="rId11" Type="http://schemas.openxmlformats.org/officeDocument/2006/relationships/image" Target="../media/image7.png"/><Relationship Id="rId5" Type="http://schemas.openxmlformats.org/officeDocument/2006/relationships/image" Target="../media/image9.bin"/><Relationship Id="rId10" Type="http://schemas.openxmlformats.org/officeDocument/2006/relationships/image" Target="../media/image47.bin"/><Relationship Id="rId4" Type="http://schemas.openxmlformats.org/officeDocument/2006/relationships/image" Target="../media/image24.bin"/><Relationship Id="rId9" Type="http://schemas.openxmlformats.org/officeDocument/2006/relationships/image" Target="../media/image4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bin"/><Relationship Id="rId13" Type="http://schemas.openxmlformats.org/officeDocument/2006/relationships/image" Target="../media/image7.png"/><Relationship Id="rId3" Type="http://schemas.openxmlformats.org/officeDocument/2006/relationships/image" Target="../media/image8.bin"/><Relationship Id="rId7" Type="http://schemas.openxmlformats.org/officeDocument/2006/relationships/image" Target="../media/image49.bin"/><Relationship Id="rId12" Type="http://schemas.openxmlformats.org/officeDocument/2006/relationships/image" Target="../media/image54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bin"/><Relationship Id="rId11" Type="http://schemas.openxmlformats.org/officeDocument/2006/relationships/image" Target="../media/image53.bin"/><Relationship Id="rId5" Type="http://schemas.openxmlformats.org/officeDocument/2006/relationships/image" Target="../media/image9.bin"/><Relationship Id="rId10" Type="http://schemas.openxmlformats.org/officeDocument/2006/relationships/image" Target="../media/image52.bin"/><Relationship Id="rId4" Type="http://schemas.openxmlformats.org/officeDocument/2006/relationships/image" Target="../media/image24.bin"/><Relationship Id="rId9" Type="http://schemas.openxmlformats.org/officeDocument/2006/relationships/image" Target="../media/image5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bin"/><Relationship Id="rId13" Type="http://schemas.openxmlformats.org/officeDocument/2006/relationships/image" Target="../media/image61.bin"/><Relationship Id="rId3" Type="http://schemas.openxmlformats.org/officeDocument/2006/relationships/image" Target="../media/image8.bin"/><Relationship Id="rId7" Type="http://schemas.openxmlformats.org/officeDocument/2006/relationships/image" Target="../media/image56.bin"/><Relationship Id="rId12" Type="http://schemas.openxmlformats.org/officeDocument/2006/relationships/image" Target="../media/image60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bin"/><Relationship Id="rId11" Type="http://schemas.openxmlformats.org/officeDocument/2006/relationships/image" Target="../media/image59.bin"/><Relationship Id="rId5" Type="http://schemas.openxmlformats.org/officeDocument/2006/relationships/image" Target="../media/image9.bin"/><Relationship Id="rId10" Type="http://schemas.openxmlformats.org/officeDocument/2006/relationships/image" Target="../media/image51.bin"/><Relationship Id="rId4" Type="http://schemas.openxmlformats.org/officeDocument/2006/relationships/image" Target="../media/image24.bin"/><Relationship Id="rId9" Type="http://schemas.openxmlformats.org/officeDocument/2006/relationships/image" Target="../media/image58.bin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98043" y="0"/>
            <a:ext cx="1789956" cy="10287000"/>
          </a:xfrm>
          <a:prstGeom prst="rect">
            <a:avLst/>
          </a:prstGeom>
        </p:spPr>
      </p:pic>
      <p:pic>
        <p:nvPicPr>
          <p:cNvPr id="3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323701" y="0"/>
            <a:ext cx="180975" cy="1647974"/>
          </a:xfrm>
          <a:prstGeom prst="rect">
            <a:avLst/>
          </a:prstGeom>
        </p:spPr>
      </p:pic>
      <p:pic>
        <p:nvPicPr>
          <p:cNvPr id="306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60000"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0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438495" y="3016091"/>
            <a:ext cx="13444538" cy="2438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9144"/>
              </a:lnSpc>
            </a:pPr>
            <a:r>
              <a:rPr lang="en-US" sz="7200" spc="-15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Діни экстремизм мен деструктивті ағымдардың қаупі</a:t>
            </a:r>
          </a:p>
        </p:txBody>
      </p:sp>
      <p:sp>
        <p:nvSpPr>
          <p:cNvPr id="30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438495" y="5558028"/>
            <a:ext cx="13444538" cy="752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19"/>
              </a:lnSpc>
            </a:pPr>
            <a:r>
              <a:rPr lang="en-US" sz="2100" spc="-10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Тарихи Отанына оралған қандастар үшін бейімделу және қауіпсіздік негіздері туралы түсіндірме</a:t>
            </a:r>
            <a:r>
              <a:rPr lang="en-US" sz="2100" spc="-10" dirty="0">
                <a:solidFill>
                  <a:srgbClr val="FFFFFF"/>
                </a:solidFill>
                <a:latin typeface="Roboto" panose="00000700000000000000" pitchFamily="2" charset="0"/>
              </a:rPr>
              <a:t>Болашағыңыз бен отбасыңыздың қауіпсіздігі үшін маңызды ақпарат</a:t>
            </a:r>
          </a:p>
        </p:txBody>
      </p:sp>
      <p:sp>
        <p:nvSpPr>
          <p:cNvPr id="310" name="Presenter Name-41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9010745"/>
            <a:ext cx="16797338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888"/>
              </a:lnSpc>
            </a:pPr>
            <a:r>
              <a:rPr lang="en-US" sz="2700" spc="-59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Алматы облысы Дін істері басқармасы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426FBE-A180-EFF7-D4A6-1B9056B829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457" y="6559826"/>
            <a:ext cx="4272818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5000">
        <p:checker/>
      </p:transition>
    </mc:Choice>
    <mc:Fallback xmlns="">
      <p:transition spd="slow" advTm="15000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4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4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7751476" y="0"/>
            <a:ext cx="180975" cy="1646337"/>
          </a:xfrm>
          <a:prstGeom prst="rect">
            <a:avLst/>
          </a:prstGeom>
        </p:spPr>
      </p:pic>
      <p:pic>
        <p:nvPicPr>
          <p:cNvPr id="4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1122521"/>
            <a:ext cx="1828800" cy="1828800"/>
          </a:xfrm>
          <a:prstGeom prst="rect">
            <a:avLst/>
          </a:prstGeom>
        </p:spPr>
      </p:pic>
      <p:pic>
        <p:nvPicPr>
          <p:cNvPr id="495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309402" y="1671161"/>
            <a:ext cx="731425" cy="731425"/>
          </a:xfrm>
          <a:prstGeom prst="rect">
            <a:avLst/>
          </a:prstGeom>
        </p:spPr>
      </p:pic>
      <p:sp>
        <p:nvSpPr>
          <p:cNvPr id="49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94171" y="1301782"/>
            <a:ext cx="36718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Радикалды контент</a:t>
            </a:r>
          </a:p>
        </p:txBody>
      </p:sp>
      <p:sp>
        <p:nvSpPr>
          <p:cNvPr id="49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94171" y="1777841"/>
            <a:ext cx="36718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Экстремистік видеоларды, сайттарды және чаттарды жиі қарау.</a:t>
            </a:r>
          </a:p>
        </p:txBody>
      </p:sp>
      <p:pic>
        <p:nvPicPr>
          <p:cNvPr id="4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3575018"/>
            <a:ext cx="5772150" cy="19050"/>
          </a:xfrm>
          <a:prstGeom prst="rect">
            <a:avLst/>
          </a:prstGeom>
        </p:spPr>
      </p:pic>
      <p:pic>
        <p:nvPicPr>
          <p:cNvPr id="4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684716" y="4220146"/>
            <a:ext cx="1828800" cy="1828800"/>
          </a:xfrm>
          <a:prstGeom prst="rect">
            <a:avLst/>
          </a:prstGeom>
        </p:spPr>
      </p:pic>
      <p:pic>
        <p:nvPicPr>
          <p:cNvPr id="500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3233356" y="4768786"/>
            <a:ext cx="731425" cy="731425"/>
          </a:xfrm>
          <a:prstGeom prst="rect">
            <a:avLst/>
          </a:prstGeom>
        </p:spPr>
      </p:pic>
      <p:sp>
        <p:nvSpPr>
          <p:cNvPr id="50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818221" y="4399407"/>
            <a:ext cx="36718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Желідегі белсенділік</a:t>
            </a:r>
          </a:p>
        </p:txBody>
      </p:sp>
      <p:sp>
        <p:nvSpPr>
          <p:cNvPr id="50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818221" y="4875466"/>
            <a:ext cx="36718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Радикалды топтарға қосылып, олардың идеяларын таратуға қатысу.</a:t>
            </a:r>
          </a:p>
        </p:txBody>
      </p:sp>
      <p:pic>
        <p:nvPicPr>
          <p:cNvPr id="5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2684716" y="6672644"/>
            <a:ext cx="5772150" cy="19050"/>
          </a:xfrm>
          <a:prstGeom prst="rect">
            <a:avLst/>
          </a:prstGeom>
        </p:spPr>
      </p:pic>
      <p:pic>
        <p:nvPicPr>
          <p:cNvPr id="5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608671" y="7317676"/>
            <a:ext cx="1828800" cy="1828800"/>
          </a:xfrm>
          <a:prstGeom prst="rect">
            <a:avLst/>
          </a:prstGeom>
        </p:spPr>
      </p:pic>
      <p:pic>
        <p:nvPicPr>
          <p:cNvPr id="505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5157406" y="7866412"/>
            <a:ext cx="731425" cy="731425"/>
          </a:xfrm>
          <a:prstGeom prst="rect">
            <a:avLst/>
          </a:prstGeom>
        </p:spPr>
      </p:pic>
      <p:sp>
        <p:nvSpPr>
          <p:cNvPr id="506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42271" y="7662672"/>
            <a:ext cx="36718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Жалған аккаунттар</a:t>
            </a:r>
          </a:p>
        </p:txBody>
      </p:sp>
      <p:sp>
        <p:nvSpPr>
          <p:cNvPr id="507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42271" y="8138732"/>
            <a:ext cx="367188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Өз тұлғасын жасырып, фейк есімдермен үгіт-насихат жүргізу.</a:t>
            </a:r>
          </a:p>
        </p:txBody>
      </p:sp>
      <p:sp>
        <p:nvSpPr>
          <p:cNvPr id="50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81969" y="4145661"/>
            <a:ext cx="6310312" cy="1476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Интернет арқылы радикалдану қаупі</a:t>
            </a:r>
          </a:p>
        </p:txBody>
      </p:sp>
      <p:sp>
        <p:nvSpPr>
          <p:cNvPr id="50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81969" y="5705284"/>
            <a:ext cx="63103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Әлеуметтік желілер мен сайттардағы виртуалды тұзақтар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BBCAA0-40BD-DF75-20C9-C74AB43F48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043" y="6694609"/>
            <a:ext cx="3086238" cy="27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5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5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516" name="circularbas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2396109"/>
            <a:ext cx="16735425" cy="7115175"/>
          </a:xfrm>
          <a:prstGeom prst="rect">
            <a:avLst/>
          </a:prstGeom>
        </p:spPr>
      </p:pic>
      <p:pic>
        <p:nvPicPr>
          <p:cNvPr id="51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FA15A9C4-8EAA-42E2-B914-A2C14594F32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337375" y="2394644"/>
            <a:ext cx="3581477" cy="7115013"/>
          </a:xfrm>
          <a:prstGeom prst="rect">
            <a:avLst/>
          </a:prstGeom>
        </p:spPr>
      </p:pic>
      <p:sp>
        <p:nvSpPr>
          <p:cNvPr id="518" name="imageNode0">
            <a:extLst>
              <a:ext uri="{FF2B5EF4-FFF2-40B4-BE49-F238E27FC236}">
                <a16:creationId xmlns:a16="http://schemas.microsoft.com/office/drawing/2014/main" id="{1433923A-BB6F-D532-1A58-F75E496E0296}"/>
              </a:ext>
            </a:extLst>
          </p:cNvPr>
          <p:cNvSpPr/>
          <p:nvPr/>
        </p:nvSpPr>
        <p:spPr>
          <a:xfrm>
            <a:off x="7558534" y="2573536"/>
            <a:ext cx="3163637" cy="6780928"/>
          </a:xfrm>
          <a:custGeom>
            <a:avLst/>
            <a:gdLst>
              <a:gd name="connsiteX0" fmla="*/ 2057028 w 2523380"/>
              <a:gd name="connsiteY0" fmla="*/ 5410270 h 5410340"/>
              <a:gd name="connsiteX1" fmla="*/ 313953 w 2523380"/>
              <a:gd name="connsiteY1" fmla="*/ 5410270 h 5410340"/>
              <a:gd name="connsiteX2" fmla="*/ 191080 w 2523380"/>
              <a:gd name="connsiteY2" fmla="*/ 5391220 h 5410340"/>
              <a:gd name="connsiteX3" fmla="*/ 9153 w 2523380"/>
              <a:gd name="connsiteY3" fmla="*/ 5175003 h 5410340"/>
              <a:gd name="connsiteX4" fmla="*/ 580 w 2523380"/>
              <a:gd name="connsiteY4" fmla="*/ 5053083 h 5410340"/>
              <a:gd name="connsiteX5" fmla="*/ 580 w 2523380"/>
              <a:gd name="connsiteY5" fmla="*/ 320110 h 5410340"/>
              <a:gd name="connsiteX6" fmla="*/ 9153 w 2523380"/>
              <a:gd name="connsiteY6" fmla="*/ 236290 h 5410340"/>
              <a:gd name="connsiteX7" fmla="*/ 191080 w 2523380"/>
              <a:gd name="connsiteY7" fmla="*/ 20073 h 5410340"/>
              <a:gd name="connsiteX8" fmla="*/ 313953 w 2523380"/>
              <a:gd name="connsiteY8" fmla="*/ 1023 h 5410340"/>
              <a:gd name="connsiteX9" fmla="*/ 553983 w 2523380"/>
              <a:gd name="connsiteY9" fmla="*/ 1023 h 5410340"/>
              <a:gd name="connsiteX10" fmla="*/ 615888 w 2523380"/>
              <a:gd name="connsiteY10" fmla="*/ 61023 h 5410340"/>
              <a:gd name="connsiteX11" fmla="*/ 615895 w 2523380"/>
              <a:gd name="connsiteY11" fmla="*/ 61983 h 5410340"/>
              <a:gd name="connsiteX12" fmla="*/ 617800 w 2523380"/>
              <a:gd name="connsiteY12" fmla="*/ 73413 h 5410340"/>
              <a:gd name="connsiteX13" fmla="*/ 620658 w 2523380"/>
              <a:gd name="connsiteY13" fmla="*/ 105798 h 5410340"/>
              <a:gd name="connsiteX14" fmla="*/ 714003 w 2523380"/>
              <a:gd name="connsiteY14" fmla="*/ 202000 h 5410340"/>
              <a:gd name="connsiteX15" fmla="*/ 746388 w 2523380"/>
              <a:gd name="connsiteY15" fmla="*/ 205810 h 5410340"/>
              <a:gd name="connsiteX16" fmla="*/ 1777945 w 2523380"/>
              <a:gd name="connsiteY16" fmla="*/ 205810 h 5410340"/>
              <a:gd name="connsiteX17" fmla="*/ 1809378 w 2523380"/>
              <a:gd name="connsiteY17" fmla="*/ 202000 h 5410340"/>
              <a:gd name="connsiteX18" fmla="*/ 1902723 w 2523380"/>
              <a:gd name="connsiteY18" fmla="*/ 104845 h 5410340"/>
              <a:gd name="connsiteX19" fmla="*/ 1906533 w 2523380"/>
              <a:gd name="connsiteY19" fmla="*/ 72460 h 5410340"/>
              <a:gd name="connsiteX20" fmla="*/ 1907485 w 2523380"/>
              <a:gd name="connsiteY20" fmla="*/ 61030 h 5410340"/>
              <a:gd name="connsiteX21" fmla="*/ 1968438 w 2523380"/>
              <a:gd name="connsiteY21" fmla="*/ 63 h 5410340"/>
              <a:gd name="connsiteX22" fmla="*/ 1969398 w 2523380"/>
              <a:gd name="connsiteY22" fmla="*/ 70 h 5410340"/>
              <a:gd name="connsiteX23" fmla="*/ 2209428 w 2523380"/>
              <a:gd name="connsiteY23" fmla="*/ 70 h 5410340"/>
              <a:gd name="connsiteX24" fmla="*/ 2332300 w 2523380"/>
              <a:gd name="connsiteY24" fmla="*/ 19120 h 5410340"/>
              <a:gd name="connsiteX25" fmla="*/ 2514228 w 2523380"/>
              <a:gd name="connsiteY25" fmla="*/ 235338 h 5410340"/>
              <a:gd name="connsiteX26" fmla="*/ 2522800 w 2523380"/>
              <a:gd name="connsiteY26" fmla="*/ 319158 h 5410340"/>
              <a:gd name="connsiteX27" fmla="*/ 2522800 w 2523380"/>
              <a:gd name="connsiteY27" fmla="*/ 5052131 h 5410340"/>
              <a:gd name="connsiteX28" fmla="*/ 2514228 w 2523380"/>
              <a:gd name="connsiteY28" fmla="*/ 5174050 h 5410340"/>
              <a:gd name="connsiteX29" fmla="*/ 2332300 w 2523380"/>
              <a:gd name="connsiteY29" fmla="*/ 5390268 h 5410340"/>
              <a:gd name="connsiteX30" fmla="*/ 2209428 w 2523380"/>
              <a:gd name="connsiteY30" fmla="*/ 5409318 h 5410340"/>
              <a:gd name="connsiteX31" fmla="*/ 2057028 w 2523380"/>
              <a:gd name="connsiteY31" fmla="*/ 5409318 h 541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523380" h="5410340">
                <a:moveTo>
                  <a:pt x="2057028" y="5410270"/>
                </a:moveTo>
                <a:lnTo>
                  <a:pt x="313953" y="5410270"/>
                </a:lnTo>
                <a:cubicBezTo>
                  <a:pt x="272200" y="5411094"/>
                  <a:pt x="230623" y="5404648"/>
                  <a:pt x="191080" y="5391220"/>
                </a:cubicBezTo>
                <a:cubicBezTo>
                  <a:pt x="92020" y="5353120"/>
                  <a:pt x="30108" y="5280731"/>
                  <a:pt x="9153" y="5175003"/>
                </a:cubicBezTo>
                <a:cubicBezTo>
                  <a:pt x="1531" y="5134839"/>
                  <a:pt x="-1347" y="5093918"/>
                  <a:pt x="580" y="5053083"/>
                </a:cubicBezTo>
                <a:lnTo>
                  <a:pt x="580" y="320110"/>
                </a:lnTo>
                <a:cubicBezTo>
                  <a:pt x="555" y="291950"/>
                  <a:pt x="3428" y="263862"/>
                  <a:pt x="9153" y="236290"/>
                </a:cubicBezTo>
                <a:cubicBezTo>
                  <a:pt x="30108" y="130563"/>
                  <a:pt x="92020" y="58173"/>
                  <a:pt x="191080" y="20073"/>
                </a:cubicBezTo>
                <a:cubicBezTo>
                  <a:pt x="230623" y="6645"/>
                  <a:pt x="272200" y="199"/>
                  <a:pt x="313953" y="1023"/>
                </a:cubicBezTo>
                <a:lnTo>
                  <a:pt x="553983" y="1023"/>
                </a:lnTo>
                <a:cubicBezTo>
                  <a:pt x="587646" y="497"/>
                  <a:pt x="615362" y="27359"/>
                  <a:pt x="615888" y="61023"/>
                </a:cubicBezTo>
                <a:cubicBezTo>
                  <a:pt x="615893" y="61343"/>
                  <a:pt x="615895" y="61663"/>
                  <a:pt x="615895" y="61983"/>
                </a:cubicBezTo>
                <a:cubicBezTo>
                  <a:pt x="616848" y="65793"/>
                  <a:pt x="616848" y="69603"/>
                  <a:pt x="617800" y="73413"/>
                </a:cubicBezTo>
                <a:cubicBezTo>
                  <a:pt x="617763" y="84272"/>
                  <a:pt x="618720" y="95112"/>
                  <a:pt x="620658" y="105798"/>
                </a:cubicBezTo>
                <a:cubicBezTo>
                  <a:pt x="628008" y="154523"/>
                  <a:pt x="665521" y="193185"/>
                  <a:pt x="714003" y="202000"/>
                </a:cubicBezTo>
                <a:cubicBezTo>
                  <a:pt x="724658" y="204263"/>
                  <a:pt x="735499" y="205538"/>
                  <a:pt x="746388" y="205810"/>
                </a:cubicBezTo>
                <a:lnTo>
                  <a:pt x="1777945" y="205810"/>
                </a:lnTo>
                <a:cubicBezTo>
                  <a:pt x="1788515" y="205481"/>
                  <a:pt x="1799035" y="204206"/>
                  <a:pt x="1809378" y="202000"/>
                </a:cubicBezTo>
                <a:cubicBezTo>
                  <a:pt x="1858153" y="193068"/>
                  <a:pt x="1895747" y="153938"/>
                  <a:pt x="1902723" y="104845"/>
                </a:cubicBezTo>
                <a:cubicBezTo>
                  <a:pt x="1904628" y="94368"/>
                  <a:pt x="1905580" y="83890"/>
                  <a:pt x="1906533" y="72460"/>
                </a:cubicBezTo>
                <a:cubicBezTo>
                  <a:pt x="1906379" y="68625"/>
                  <a:pt x="1906699" y="64786"/>
                  <a:pt x="1907485" y="61030"/>
                </a:cubicBezTo>
                <a:cubicBezTo>
                  <a:pt x="1907481" y="27363"/>
                  <a:pt x="1934770" y="67"/>
                  <a:pt x="1968438" y="63"/>
                </a:cubicBezTo>
                <a:cubicBezTo>
                  <a:pt x="1968758" y="63"/>
                  <a:pt x="1969078" y="65"/>
                  <a:pt x="1969398" y="70"/>
                </a:cubicBezTo>
                <a:lnTo>
                  <a:pt x="2209428" y="70"/>
                </a:lnTo>
                <a:cubicBezTo>
                  <a:pt x="2251180" y="-754"/>
                  <a:pt x="2292757" y="5692"/>
                  <a:pt x="2332300" y="19120"/>
                </a:cubicBezTo>
                <a:cubicBezTo>
                  <a:pt x="2431360" y="57220"/>
                  <a:pt x="2493273" y="129610"/>
                  <a:pt x="2514228" y="235338"/>
                </a:cubicBezTo>
                <a:cubicBezTo>
                  <a:pt x="2519952" y="262910"/>
                  <a:pt x="2522825" y="290998"/>
                  <a:pt x="2522800" y="319158"/>
                </a:cubicBezTo>
                <a:lnTo>
                  <a:pt x="2522800" y="5052131"/>
                </a:lnTo>
                <a:cubicBezTo>
                  <a:pt x="2524727" y="5092966"/>
                  <a:pt x="2521850" y="5133887"/>
                  <a:pt x="2514228" y="5174050"/>
                </a:cubicBezTo>
                <a:cubicBezTo>
                  <a:pt x="2493273" y="5279778"/>
                  <a:pt x="2431360" y="5352168"/>
                  <a:pt x="2332300" y="5390268"/>
                </a:cubicBezTo>
                <a:cubicBezTo>
                  <a:pt x="2292757" y="5403696"/>
                  <a:pt x="2251180" y="5410142"/>
                  <a:pt x="2209428" y="5409318"/>
                </a:cubicBezTo>
                <a:lnTo>
                  <a:pt x="2057028" y="5409318"/>
                </a:lnTo>
                <a:close/>
              </a:path>
            </a:pathLst>
          </a:custGeom>
          <a:blipFill rotWithShape="1">
            <a:blip r:embed="rId8">
              <a:alphaModFix/>
            </a:blip>
            <a:srcRect/>
            <a:stretch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5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143042" y="4330065"/>
            <a:ext cx="190500" cy="190500"/>
          </a:xfrm>
          <a:prstGeom prst="rect">
            <a:avLst/>
          </a:prstGeom>
        </p:spPr>
      </p:pic>
      <p:sp>
        <p:nvSpPr>
          <p:cNvPr id="52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24042" y="4054602"/>
            <a:ext cx="5005388" cy="752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Сана мен еріктің </a:t>
            </a:r>
            <a:r>
              <a:rPr lang="en-US" sz="2100" b="1" spc="-10" dirty="0">
                <a:solidFill>
                  <a:srgbClr val="FFFFFF"/>
                </a:solidFill>
                <a:latin typeface="Roboto" panose="00000700000000000000" pitchFamily="2" charset="0"/>
              </a:rPr>
              <a:t>манипуляцияға</a:t>
            </a:r>
            <a:r>
              <a:rPr lang="en-US" sz="2100" spc="-10" dirty="0">
                <a:solidFill>
                  <a:srgbClr val="FFFFFF"/>
                </a:solidFill>
                <a:latin typeface="Roboto" panose="00000700000000000000" pitchFamily="2" charset="0"/>
              </a:rPr>
              <a:t> түсіп, өз еркінен айырылуы</a:t>
            </a:r>
          </a:p>
        </p:txBody>
      </p:sp>
      <p:pic>
        <p:nvPicPr>
          <p:cNvPr id="5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143042" y="7378065"/>
            <a:ext cx="190500" cy="190500"/>
          </a:xfrm>
          <a:prstGeom prst="rect">
            <a:avLst/>
          </a:prstGeom>
        </p:spPr>
      </p:pic>
      <p:sp>
        <p:nvSpPr>
          <p:cNvPr id="52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24042" y="6917246"/>
            <a:ext cx="5005388" cy="1123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Агрессия мен </a:t>
            </a:r>
            <a:r>
              <a:rPr lang="en-US" sz="2100" b="1" spc="-10" dirty="0">
                <a:solidFill>
                  <a:srgbClr val="FFFFFF"/>
                </a:solidFill>
                <a:latin typeface="Roboto" panose="00000700000000000000" pitchFamily="2" charset="0"/>
              </a:rPr>
              <a:t>фанатизмнің</a:t>
            </a:r>
            <a:r>
              <a:rPr lang="en-US" sz="2100" spc="-10" dirty="0">
                <a:solidFill>
                  <a:srgbClr val="FFFFFF"/>
                </a:solidFill>
                <a:latin typeface="Roboto" panose="00000700000000000000" pitchFamily="2" charset="0"/>
              </a:rPr>
              <a:t> салдарынан психологиялық зардап шегу</a:t>
            </a:r>
          </a:p>
        </p:txBody>
      </p:sp>
      <p:pic>
        <p:nvPicPr>
          <p:cNvPr id="5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5913596" y="7378065"/>
            <a:ext cx="190500" cy="190500"/>
          </a:xfrm>
          <a:prstGeom prst="rect">
            <a:avLst/>
          </a:prstGeom>
        </p:spPr>
      </p:pic>
      <p:sp>
        <p:nvSpPr>
          <p:cNvPr id="52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102602"/>
            <a:ext cx="4995862" cy="752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19"/>
              </a:lnSpc>
            </a:pPr>
            <a:r>
              <a:rPr lang="en-US" sz="2100" spc="-10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Өмір мен </a:t>
            </a:r>
            <a:r>
              <a:rPr lang="en-US" sz="2100" b="1" spc="-10" dirty="0">
                <a:solidFill>
                  <a:srgbClr val="FFFFFF"/>
                </a:solidFill>
                <a:latin typeface="Roboto" panose="00000700000000000000" pitchFamily="2" charset="0"/>
              </a:rPr>
              <a:t>денсаулыққа</a:t>
            </a:r>
            <a:r>
              <a:rPr lang="en-US" sz="2100" spc="-10" dirty="0">
                <a:solidFill>
                  <a:srgbClr val="FFFFFF"/>
                </a:solidFill>
                <a:latin typeface="Roboto" panose="00000700000000000000" pitchFamily="2" charset="0"/>
              </a:rPr>
              <a:t> төнетін тікелей қауіп-қатерлер</a:t>
            </a:r>
          </a:p>
        </p:txBody>
      </p:sp>
      <p:pic>
        <p:nvPicPr>
          <p:cNvPr id="5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5913596" y="4330065"/>
            <a:ext cx="190500" cy="190500"/>
          </a:xfrm>
          <a:prstGeom prst="rect">
            <a:avLst/>
          </a:prstGeom>
        </p:spPr>
      </p:pic>
      <p:sp>
        <p:nvSpPr>
          <p:cNvPr id="52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054602"/>
            <a:ext cx="4995862" cy="752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19"/>
              </a:lnSpc>
            </a:pPr>
            <a:r>
              <a:rPr lang="en-US" sz="2100" spc="-10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Болашақтан айырылу: </a:t>
            </a:r>
            <a:r>
              <a:rPr lang="en-US" sz="2100" b="1" spc="-10" dirty="0">
                <a:solidFill>
                  <a:srgbClr val="FFFFFF"/>
                </a:solidFill>
                <a:latin typeface="Roboto" panose="00000700000000000000" pitchFamily="2" charset="0"/>
              </a:rPr>
              <a:t>білім алу</a:t>
            </a:r>
            <a:r>
              <a:rPr lang="en-US" sz="2100" spc="-10" dirty="0">
                <a:solidFill>
                  <a:srgbClr val="FFFFFF"/>
                </a:solidFill>
                <a:latin typeface="Roboto" panose="00000700000000000000" pitchFamily="2" charset="0"/>
              </a:rPr>
              <a:t> және жұмыс істеу мүмкіндігінің жойылуы</a:t>
            </a:r>
          </a:p>
        </p:txBody>
      </p:sp>
      <p:sp>
        <p:nvSpPr>
          <p:cNvPr id="52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Экстремизмнің жеке адамға зияны</a:t>
            </a:r>
          </a:p>
        </p:txBody>
      </p:sp>
      <p:sp>
        <p:nvSpPr>
          <p:cNvPr id="52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Тұлғаның рухани және әлеуметтік тұрғыдан күйреуі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3F755E-6513-BE93-CBC0-F010B2884C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3066" y="553544"/>
            <a:ext cx="3735595" cy="294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5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534" name="c20c1c0b-8093-4407-884f-2b8a3fedf41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888760" y="3080766"/>
            <a:ext cx="7610475" cy="6429375"/>
          </a:xfrm>
          <a:prstGeom prst="rect">
            <a:avLst/>
          </a:prstGeom>
        </p:spPr>
      </p:pic>
      <p:pic>
        <p:nvPicPr>
          <p:cNvPr id="5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38005" y="38005"/>
            <a:ext cx="9048750" cy="10191750"/>
          </a:xfrm>
          <a:prstGeom prst="rect">
            <a:avLst/>
          </a:prstGeom>
        </p:spPr>
      </p:pic>
      <p:pic>
        <p:nvPicPr>
          <p:cNvPr id="5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110" y="2148935"/>
            <a:ext cx="535484" cy="546050"/>
          </a:xfrm>
          <a:prstGeom prst="rect">
            <a:avLst/>
          </a:prstGeom>
        </p:spPr>
      </p:pic>
      <p:sp>
        <p:nvSpPr>
          <p:cNvPr id="537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3802" y="2175510"/>
            <a:ext cx="1476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sp>
        <p:nvSpPr>
          <p:cNvPr id="53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110" y="2834545"/>
            <a:ext cx="81676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Дін мен ұлт бойынша қоғамдағы </a:t>
            </a:r>
            <a:r>
              <a:rPr lang="en-US" sz="2100" b="1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алауыздықты</a:t>
            </a:r>
            <a:r>
              <a:rPr lang="en-US" sz="2100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 күшейту</a:t>
            </a:r>
          </a:p>
        </p:txBody>
      </p:sp>
      <p:pic>
        <p:nvPicPr>
          <p:cNvPr id="5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495110" y="3496342"/>
            <a:ext cx="8134350" cy="19050"/>
          </a:xfrm>
          <a:prstGeom prst="rect">
            <a:avLst/>
          </a:prstGeom>
        </p:spPr>
      </p:pic>
      <p:pic>
        <p:nvPicPr>
          <p:cNvPr id="5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110" y="3777424"/>
            <a:ext cx="535484" cy="546050"/>
          </a:xfrm>
          <a:prstGeom prst="rect">
            <a:avLst/>
          </a:prstGeom>
        </p:spPr>
      </p:pic>
      <p:sp>
        <p:nvSpPr>
          <p:cNvPr id="541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9893" y="3804094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sp>
        <p:nvSpPr>
          <p:cNvPr id="54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110" y="4463034"/>
            <a:ext cx="81676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Азаматтар арасындағы </a:t>
            </a:r>
            <a:r>
              <a:rPr lang="en-US" sz="2100" b="1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сенімсіздік</a:t>
            </a:r>
            <a:r>
              <a:rPr lang="en-US" sz="2100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 пен үрей сезімін тудыру</a:t>
            </a:r>
          </a:p>
        </p:txBody>
      </p:sp>
      <p:pic>
        <p:nvPicPr>
          <p:cNvPr id="5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495110" y="5124831"/>
            <a:ext cx="8134350" cy="19050"/>
          </a:xfrm>
          <a:prstGeom prst="rect">
            <a:avLst/>
          </a:prstGeom>
        </p:spPr>
      </p:pic>
      <p:pic>
        <p:nvPicPr>
          <p:cNvPr id="5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110" y="5405914"/>
            <a:ext cx="535484" cy="546050"/>
          </a:xfrm>
          <a:prstGeom prst="rect">
            <a:avLst/>
          </a:prstGeom>
        </p:spPr>
      </p:pic>
      <p:sp>
        <p:nvSpPr>
          <p:cNvPr id="545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893" y="5432584"/>
            <a:ext cx="2238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sp>
        <p:nvSpPr>
          <p:cNvPr id="546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110" y="6091523"/>
            <a:ext cx="81676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Тәжірибесі аз </a:t>
            </a:r>
            <a:r>
              <a:rPr lang="en-US" sz="2100" b="1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жастарды</a:t>
            </a:r>
            <a:r>
              <a:rPr lang="en-US" sz="2100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 теріс жолға түсіріп, алдау</a:t>
            </a:r>
          </a:p>
        </p:txBody>
      </p:sp>
      <p:pic>
        <p:nvPicPr>
          <p:cNvPr id="5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495110" y="6753320"/>
            <a:ext cx="8134350" cy="19050"/>
          </a:xfrm>
          <a:prstGeom prst="rect">
            <a:avLst/>
          </a:prstGeom>
        </p:spPr>
      </p:pic>
      <p:pic>
        <p:nvPicPr>
          <p:cNvPr id="5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110" y="7034403"/>
            <a:ext cx="535484" cy="546050"/>
          </a:xfrm>
          <a:prstGeom prst="rect">
            <a:avLst/>
          </a:prstGeom>
        </p:spPr>
      </p:pic>
      <p:sp>
        <p:nvSpPr>
          <p:cNvPr id="549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987" y="7061073"/>
            <a:ext cx="24288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4</a:t>
            </a:r>
          </a:p>
        </p:txBody>
      </p:sp>
      <p:sp>
        <p:nvSpPr>
          <p:cNvPr id="550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110" y="7720012"/>
            <a:ext cx="81676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Отбасы институты мен </a:t>
            </a:r>
            <a:r>
              <a:rPr lang="en-US" sz="2100" b="1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мәдениет</a:t>
            </a:r>
            <a:r>
              <a:rPr lang="en-US" sz="2100" spc="-38" dirty="0">
                <a:solidFill>
                  <a:srgbClr val="07071B"/>
                </a:solidFill>
                <a:latin typeface="Poppins SemiBold" panose="00000700000000000000" pitchFamily="2" charset="0"/>
              </a:rPr>
              <a:t> саласына теріс ықпал ету</a:t>
            </a:r>
          </a:p>
        </p:txBody>
      </p:sp>
      <p:sp>
        <p:nvSpPr>
          <p:cNvPr id="55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888760" y="731901"/>
            <a:ext cx="7643812" cy="1476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Экстремизмнің қоғамға тигізер қаупі</a:t>
            </a:r>
          </a:p>
        </p:txBody>
      </p:sp>
      <p:sp>
        <p:nvSpPr>
          <p:cNvPr id="55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888760" y="2320195"/>
            <a:ext cx="76438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Әлеуметтік тұрақтылық пен бірліктің бұзылуы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30D8E5-8773-60A0-B838-501DBAE85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226" y="8167593"/>
            <a:ext cx="2949359" cy="190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5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5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5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2396109"/>
            <a:ext cx="9029700" cy="3838575"/>
          </a:xfrm>
          <a:prstGeom prst="rect">
            <a:avLst/>
          </a:prstGeom>
        </p:spPr>
      </p:pic>
      <p:pic>
        <p:nvPicPr>
          <p:cNvPr id="560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2396109"/>
            <a:ext cx="9029700" cy="3838575"/>
          </a:xfrm>
          <a:prstGeom prst="rect">
            <a:avLst/>
          </a:prstGeom>
        </p:spPr>
      </p:pic>
      <p:pic>
        <p:nvPicPr>
          <p:cNvPr id="5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65000"/>
          </a:blip>
          <a:stretch/>
        </p:blipFill>
        <p:spPr>
          <a:xfrm>
            <a:off x="0" y="2396109"/>
            <a:ext cx="9029700" cy="3838575"/>
          </a:xfrm>
          <a:prstGeom prst="rect">
            <a:avLst/>
          </a:prstGeom>
        </p:spPr>
      </p:pic>
      <p:sp>
        <p:nvSpPr>
          <p:cNvPr id="56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81000" y="3917632"/>
            <a:ext cx="830103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Заңды билікті мойындамау және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конституциялық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 құрылымды бұзу әрекеттері</a:t>
            </a:r>
          </a:p>
        </p:txBody>
      </p:sp>
      <p:pic>
        <p:nvPicPr>
          <p:cNvPr id="5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224867" y="2396109"/>
            <a:ext cx="9029700" cy="3838575"/>
          </a:xfrm>
          <a:prstGeom prst="rect">
            <a:avLst/>
          </a:prstGeom>
        </p:spPr>
      </p:pic>
      <p:pic>
        <p:nvPicPr>
          <p:cNvPr id="564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224867" y="2396109"/>
            <a:ext cx="9029700" cy="3838575"/>
          </a:xfrm>
          <a:prstGeom prst="rect">
            <a:avLst/>
          </a:prstGeom>
        </p:spPr>
      </p:pic>
      <p:pic>
        <p:nvPicPr>
          <p:cNvPr id="5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65000"/>
          </a:blip>
          <a:stretch/>
        </p:blipFill>
        <p:spPr>
          <a:xfrm>
            <a:off x="9224867" y="2396109"/>
            <a:ext cx="9029700" cy="3838575"/>
          </a:xfrm>
          <a:prstGeom prst="rect">
            <a:avLst/>
          </a:prstGeom>
        </p:spPr>
      </p:pic>
      <p:sp>
        <p:nvSpPr>
          <p:cNvPr id="56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91146" y="4117753"/>
            <a:ext cx="613886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Террорлық актілер арқылы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қоғамдық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 тәртіпті іріту</a:t>
            </a:r>
          </a:p>
        </p:txBody>
      </p:sp>
      <p:pic>
        <p:nvPicPr>
          <p:cNvPr id="5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0" y="6429851"/>
            <a:ext cx="9029700" cy="3838575"/>
          </a:xfrm>
          <a:prstGeom prst="rect">
            <a:avLst/>
          </a:prstGeom>
        </p:spPr>
      </p:pic>
      <p:pic>
        <p:nvPicPr>
          <p:cNvPr id="568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0" y="6429851"/>
            <a:ext cx="9029700" cy="3838575"/>
          </a:xfrm>
          <a:prstGeom prst="rect">
            <a:avLst/>
          </a:prstGeom>
        </p:spPr>
      </p:pic>
      <p:pic>
        <p:nvPicPr>
          <p:cNvPr id="5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65000"/>
          </a:blip>
          <a:stretch/>
        </p:blipFill>
        <p:spPr>
          <a:xfrm>
            <a:off x="0" y="6429851"/>
            <a:ext cx="9029700" cy="3838575"/>
          </a:xfrm>
          <a:prstGeom prst="rect">
            <a:avLst/>
          </a:prstGeom>
        </p:spPr>
      </p:pic>
      <p:sp>
        <p:nvSpPr>
          <p:cNvPr id="57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4156" y="8151495"/>
            <a:ext cx="65770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Инвестицияның азаюы және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экономикалық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 шығындар</a:t>
            </a:r>
          </a:p>
        </p:txBody>
      </p:sp>
      <p:pic>
        <p:nvPicPr>
          <p:cNvPr id="5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9224867" y="6429851"/>
            <a:ext cx="9029700" cy="3838575"/>
          </a:xfrm>
          <a:prstGeom prst="rect">
            <a:avLst/>
          </a:prstGeom>
        </p:spPr>
      </p:pic>
      <p:pic>
        <p:nvPicPr>
          <p:cNvPr id="572" name="image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9224867" y="6429851"/>
            <a:ext cx="9029700" cy="3838575"/>
          </a:xfrm>
          <a:prstGeom prst="rect">
            <a:avLst/>
          </a:prstGeom>
        </p:spPr>
      </p:pic>
      <p:pic>
        <p:nvPicPr>
          <p:cNvPr id="57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65000"/>
          </a:blip>
          <a:stretch/>
        </p:blipFill>
        <p:spPr>
          <a:xfrm>
            <a:off x="9224867" y="6429851"/>
            <a:ext cx="9029700" cy="3838575"/>
          </a:xfrm>
          <a:prstGeom prst="rect">
            <a:avLst/>
          </a:prstGeom>
        </p:spPr>
      </p:pic>
      <p:sp>
        <p:nvSpPr>
          <p:cNvPr id="57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44536" y="8151495"/>
            <a:ext cx="522446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Елдің халықаралық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беделіне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 нұқсан келтіру</a:t>
            </a:r>
          </a:p>
        </p:txBody>
      </p:sp>
      <p:sp>
        <p:nvSpPr>
          <p:cNvPr id="57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Мемлекетке төнетін қауіп-қатерлер</a:t>
            </a:r>
          </a:p>
        </p:txBody>
      </p:sp>
      <p:sp>
        <p:nvSpPr>
          <p:cNvPr id="57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Ұлттық қауіпсіздік пен конституциялық құрылымға шабуыл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D238A5-BA5F-0EE3-5A24-48A4A1A950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2696" y="216338"/>
            <a:ext cx="3195026" cy="234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5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5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5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5739289"/>
            <a:ext cx="4038600" cy="3771900"/>
          </a:xfrm>
          <a:prstGeom prst="rect">
            <a:avLst/>
          </a:prstGeom>
        </p:spPr>
      </p:pic>
      <p:sp>
        <p:nvSpPr>
          <p:cNvPr id="584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5466" y="6425089"/>
            <a:ext cx="3462338" cy="1104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8661"/>
              </a:lnSpc>
            </a:pPr>
            <a:r>
              <a:rPr lang="en-US" sz="6415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18</a:t>
            </a:r>
          </a:p>
        </p:txBody>
      </p:sp>
      <p:sp>
        <p:nvSpPr>
          <p:cNvPr id="58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5466" y="7829645"/>
            <a:ext cx="3462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Тәуелсіздік жылдарынан бастап орын алған жалпы террорлық актілер саны.</a:t>
            </a:r>
          </a:p>
        </p:txBody>
      </p:sp>
      <p:pic>
        <p:nvPicPr>
          <p:cNvPr id="5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366742" y="5548789"/>
            <a:ext cx="2828925" cy="495300"/>
          </a:xfrm>
          <a:prstGeom prst="rect">
            <a:avLst/>
          </a:prstGeom>
        </p:spPr>
      </p:pic>
      <p:sp>
        <p:nvSpPr>
          <p:cNvPr id="58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71542" y="5624894"/>
            <a:ext cx="225266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500" spc="-27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Террорлық іс-әрекеттер</a:t>
            </a:r>
          </a:p>
        </p:txBody>
      </p:sp>
      <p:pic>
        <p:nvPicPr>
          <p:cNvPr id="5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92052" y="5739289"/>
            <a:ext cx="4038600" cy="3771900"/>
          </a:xfrm>
          <a:prstGeom prst="rect">
            <a:avLst/>
          </a:prstGeom>
        </p:spPr>
      </p:pic>
      <p:sp>
        <p:nvSpPr>
          <p:cNvPr id="589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296757" y="6425089"/>
            <a:ext cx="3462338" cy="1104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8661"/>
              </a:lnSpc>
            </a:pPr>
            <a:r>
              <a:rPr lang="en-US" sz="6415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106</a:t>
            </a:r>
          </a:p>
        </p:txBody>
      </p:sp>
      <p:sp>
        <p:nvSpPr>
          <p:cNvPr id="59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296757" y="7829645"/>
            <a:ext cx="3462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Радикалды әрекеттердің салдарынан өмірі қиылған азаматтардың жалпы саны.</a:t>
            </a:r>
          </a:p>
        </p:txBody>
      </p:sp>
      <p:pic>
        <p:nvPicPr>
          <p:cNvPr id="5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5598128" y="5548789"/>
            <a:ext cx="2828925" cy="495300"/>
          </a:xfrm>
          <a:prstGeom prst="rect">
            <a:avLst/>
          </a:prstGeom>
        </p:spPr>
      </p:pic>
      <p:sp>
        <p:nvSpPr>
          <p:cNvPr id="59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902833" y="5624894"/>
            <a:ext cx="225266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500" spc="-27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Қаза тапқандар</a:t>
            </a:r>
          </a:p>
        </p:txBody>
      </p:sp>
      <p:pic>
        <p:nvPicPr>
          <p:cNvPr id="5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223343" y="5739289"/>
            <a:ext cx="4038600" cy="3771900"/>
          </a:xfrm>
          <a:prstGeom prst="rect">
            <a:avLst/>
          </a:prstGeom>
        </p:spPr>
      </p:pic>
      <p:sp>
        <p:nvSpPr>
          <p:cNvPr id="594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28143" y="6425089"/>
            <a:ext cx="3462338" cy="1104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8661"/>
              </a:lnSpc>
            </a:pPr>
            <a:r>
              <a:rPr lang="en-US" sz="6415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17</a:t>
            </a:r>
          </a:p>
        </p:txBody>
      </p:sp>
      <p:sp>
        <p:nvSpPr>
          <p:cNvPr id="595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28143" y="7829645"/>
            <a:ext cx="3462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Қызметтік борышын өтеу кезінде қаза тапқан арнайы қызмет өкілдері.</a:t>
            </a:r>
          </a:p>
        </p:txBody>
      </p:sp>
      <p:pic>
        <p:nvPicPr>
          <p:cNvPr id="5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829419" y="5548789"/>
            <a:ext cx="2828925" cy="495300"/>
          </a:xfrm>
          <a:prstGeom prst="rect">
            <a:avLst/>
          </a:prstGeom>
        </p:spPr>
      </p:pic>
      <p:sp>
        <p:nvSpPr>
          <p:cNvPr id="59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34219" y="5624894"/>
            <a:ext cx="225266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500" spc="-27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Құқық қорғаушылар</a:t>
            </a:r>
          </a:p>
        </p:txBody>
      </p:sp>
      <p:pic>
        <p:nvPicPr>
          <p:cNvPr id="5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3454729" y="5739289"/>
            <a:ext cx="4038600" cy="3771900"/>
          </a:xfrm>
          <a:prstGeom prst="rect">
            <a:avLst/>
          </a:prstGeom>
        </p:spPr>
      </p:pic>
      <p:sp>
        <p:nvSpPr>
          <p:cNvPr id="599" name="$50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59529" y="6425089"/>
            <a:ext cx="3462338" cy="1104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8661"/>
              </a:lnSpc>
            </a:pPr>
            <a:r>
              <a:rPr lang="en-US" sz="6415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12</a:t>
            </a:r>
          </a:p>
        </p:txBody>
      </p:sp>
      <p:sp>
        <p:nvSpPr>
          <p:cNvPr id="600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59529" y="7829645"/>
            <a:ext cx="34623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Еш жазықсыз оқиға орнында қаза болған қарапайым халық өкілдері.</a:t>
            </a:r>
          </a:p>
        </p:txBody>
      </p:sp>
      <p:pic>
        <p:nvPicPr>
          <p:cNvPr id="6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4060805" y="5548789"/>
            <a:ext cx="2828925" cy="495300"/>
          </a:xfrm>
          <a:prstGeom prst="rect">
            <a:avLst/>
          </a:prstGeom>
        </p:spPr>
      </p:pic>
      <p:sp>
        <p:nvSpPr>
          <p:cNvPr id="60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365510" y="5624894"/>
            <a:ext cx="225266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1500" spc="-27" dirty="0">
                <a:solidFill>
                  <a:srgbClr val="07071B">
                    <a:alpha val="100000"/>
                  </a:srgbClr>
                </a:solidFill>
                <a:latin typeface="Poppins SemiBold" panose="00000700000000000000" pitchFamily="2" charset="0"/>
              </a:rPr>
              <a:t>Бейбіт тұрғындар</a:t>
            </a:r>
          </a:p>
        </p:txBody>
      </p:sp>
      <p:sp>
        <p:nvSpPr>
          <p:cNvPr id="60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Қазақстандағы террорлық актілердің салдары</a:t>
            </a:r>
          </a:p>
        </p:txBody>
      </p:sp>
      <p:sp>
        <p:nvSpPr>
          <p:cNvPr id="60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Тәуелсіздік жылдарындағы қайғылы оқиғалардың статистикасы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1D95FD-F8C1-3C11-4934-77BA4E2013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922" y="500317"/>
            <a:ext cx="3191054" cy="28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6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6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323701" y="0"/>
            <a:ext cx="180975" cy="1646337"/>
          </a:xfrm>
          <a:prstGeom prst="rect">
            <a:avLst/>
          </a:prstGeom>
        </p:spPr>
      </p:pic>
      <p:pic>
        <p:nvPicPr>
          <p:cNvPr id="6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796974" y="1383316"/>
            <a:ext cx="535484" cy="546050"/>
          </a:xfrm>
          <a:prstGeom prst="rect">
            <a:avLst/>
          </a:prstGeom>
        </p:spPr>
      </p:pic>
      <p:sp>
        <p:nvSpPr>
          <p:cNvPr id="61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5667" y="1409890"/>
            <a:ext cx="1476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sp>
        <p:nvSpPr>
          <p:cNvPr id="61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12969" y="1246156"/>
            <a:ext cx="61102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174-бап</a:t>
            </a:r>
          </a:p>
        </p:txBody>
      </p:sp>
      <p:sp>
        <p:nvSpPr>
          <p:cNvPr id="614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12969" y="1722310"/>
            <a:ext cx="61102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Әлеуметтік, ұлттық немесе діни алауыздықты қоздыру.</a:t>
            </a:r>
          </a:p>
        </p:txBody>
      </p:sp>
      <p:pic>
        <p:nvPicPr>
          <p:cNvPr id="6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796974" y="2801112"/>
            <a:ext cx="6791325" cy="19050"/>
          </a:xfrm>
          <a:prstGeom prst="rect">
            <a:avLst/>
          </a:prstGeom>
        </p:spPr>
      </p:pic>
      <p:pic>
        <p:nvPicPr>
          <p:cNvPr id="6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766429" y="3706273"/>
            <a:ext cx="535484" cy="546050"/>
          </a:xfrm>
          <a:prstGeom prst="rect">
            <a:avLst/>
          </a:prstGeom>
        </p:spPr>
      </p:pic>
      <p:sp>
        <p:nvSpPr>
          <p:cNvPr id="617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41308" y="3732943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sp>
        <p:nvSpPr>
          <p:cNvPr id="61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82518" y="3569208"/>
            <a:ext cx="61102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182-бап</a:t>
            </a:r>
          </a:p>
        </p:txBody>
      </p:sp>
      <p:sp>
        <p:nvSpPr>
          <p:cNvPr id="61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82518" y="4045268"/>
            <a:ext cx="61102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Экстремистік топ құру немесе оған қатысу.</a:t>
            </a:r>
          </a:p>
        </p:txBody>
      </p:sp>
      <p:pic>
        <p:nvPicPr>
          <p:cNvPr id="6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766429" y="5124164"/>
            <a:ext cx="6791325" cy="19050"/>
          </a:xfrm>
          <a:prstGeom prst="rect">
            <a:avLst/>
          </a:prstGeom>
        </p:spPr>
      </p:pic>
      <p:pic>
        <p:nvPicPr>
          <p:cNvPr id="6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736169" y="6029325"/>
            <a:ext cx="535484" cy="546050"/>
          </a:xfrm>
          <a:prstGeom prst="rect">
            <a:avLst/>
          </a:prstGeom>
        </p:spPr>
      </p:pic>
      <p:sp>
        <p:nvSpPr>
          <p:cNvPr id="62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952" y="6055995"/>
            <a:ext cx="2238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sp>
        <p:nvSpPr>
          <p:cNvPr id="62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452164" y="5726620"/>
            <a:ext cx="61102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258-бап</a:t>
            </a:r>
          </a:p>
        </p:txBody>
      </p:sp>
      <p:sp>
        <p:nvSpPr>
          <p:cNvPr id="62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452164" y="6202680"/>
            <a:ext cx="611028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Террористік немесе экстремистік әрекетті қаржыландыру.</a:t>
            </a:r>
          </a:p>
        </p:txBody>
      </p:sp>
      <p:pic>
        <p:nvPicPr>
          <p:cNvPr id="6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736169" y="7447216"/>
            <a:ext cx="6791325" cy="19050"/>
          </a:xfrm>
          <a:prstGeom prst="rect">
            <a:avLst/>
          </a:prstGeom>
        </p:spPr>
      </p:pic>
      <p:pic>
        <p:nvPicPr>
          <p:cNvPr id="6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0705910" y="8352377"/>
            <a:ext cx="535484" cy="546050"/>
          </a:xfrm>
          <a:prstGeom prst="rect">
            <a:avLst/>
          </a:prstGeom>
        </p:spPr>
      </p:pic>
      <p:sp>
        <p:nvSpPr>
          <p:cNvPr id="627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866787" y="8379047"/>
            <a:ext cx="24288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4</a:t>
            </a:r>
          </a:p>
        </p:txBody>
      </p:sp>
      <p:sp>
        <p:nvSpPr>
          <p:cNvPr id="62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21904" y="8215312"/>
            <a:ext cx="61102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260-бап</a:t>
            </a:r>
          </a:p>
        </p:txBody>
      </p:sp>
      <p:sp>
        <p:nvSpPr>
          <p:cNvPr id="629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21904" y="8691372"/>
            <a:ext cx="61102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Террористік немесе экстремистік даярлықтан өту.</a:t>
            </a:r>
          </a:p>
        </p:txBody>
      </p:sp>
      <p:sp>
        <p:nvSpPr>
          <p:cNvPr id="63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3993547"/>
            <a:ext cx="6234112" cy="1476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Қылмыстық жауапкершілік</a:t>
            </a:r>
          </a:p>
        </p:txBody>
      </p:sp>
      <p:sp>
        <p:nvSpPr>
          <p:cNvPr id="63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5553075"/>
            <a:ext cx="6234112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Теріс әрекеттер үшін ҚР Қылмыстық кодексінде қарастырылған жазалар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FCB0AB-A0D1-7D09-27A9-C38626D2F5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03" y="6878956"/>
            <a:ext cx="3181603" cy="304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6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3771900" cy="10267950"/>
          </a:xfrm>
          <a:prstGeom prst="rect">
            <a:avLst/>
          </a:prstGeom>
        </p:spPr>
      </p:pic>
      <p:pic>
        <p:nvPicPr>
          <p:cNvPr id="6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4484248" y="0"/>
            <a:ext cx="3803750" cy="10267950"/>
          </a:xfrm>
          <a:prstGeom prst="rect">
            <a:avLst/>
          </a:prstGeom>
        </p:spPr>
      </p:pic>
      <p:pic>
        <p:nvPicPr>
          <p:cNvPr id="6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825657" y="0"/>
            <a:ext cx="2371725" cy="10267950"/>
          </a:xfrm>
          <a:prstGeom prst="rect">
            <a:avLst/>
          </a:prstGeom>
        </p:spPr>
      </p:pic>
      <p:pic>
        <p:nvPicPr>
          <p:cNvPr id="6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3766363" y="-19050"/>
            <a:ext cx="2371725" cy="10267950"/>
          </a:xfrm>
          <a:prstGeom prst="rect">
            <a:avLst/>
          </a:prstGeom>
        </p:spPr>
      </p:pic>
      <p:sp>
        <p:nvSpPr>
          <p:cNvPr id="64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678204" y="3780377"/>
            <a:ext cx="8853488" cy="1809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6858"/>
              </a:lnSpc>
            </a:pPr>
            <a:r>
              <a:rPr lang="en-US" sz="5400" spc="-119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Зайырлы мемлекет — еркіндік кепілі</a:t>
            </a:r>
          </a:p>
        </p:txBody>
      </p:sp>
      <p:sp>
        <p:nvSpPr>
          <p:cNvPr id="64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678204" y="5705284"/>
            <a:ext cx="8853488" cy="733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919"/>
              </a:lnSpc>
            </a:pPr>
            <a:r>
              <a:rPr lang="en-US" sz="2100" spc="-10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Зайырлылық принципі дінге қарсылық емес, әр азаматтың діни сенім бостандығын тең деңгейде қорғауды білдіреді.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76DD51-B579-44A2-3376-3F233BDB0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8766" y="6559826"/>
            <a:ext cx="3904979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5000">
        <p14:flip dir="r"/>
      </p:transition>
    </mc:Choice>
    <mc:Fallback xmlns="">
      <p:transition spd="slow" advTm="4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6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6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64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35BE045B-3464-497C-A0E9-4AE8998B0A81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0" y="2395984"/>
            <a:ext cx="5814864" cy="7112198"/>
          </a:xfrm>
          <a:prstGeom prst="rect">
            <a:avLst/>
          </a:prstGeom>
        </p:spPr>
      </p:pic>
      <p:sp>
        <p:nvSpPr>
          <p:cNvPr id="64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2875693"/>
            <a:ext cx="54340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Сыни ойлау</a:t>
            </a:r>
          </a:p>
        </p:txBody>
      </p:sp>
      <p:sp>
        <p:nvSpPr>
          <p:cNvPr id="65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3351752"/>
            <a:ext cx="54340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Ақпаратты талдау және манипуляцияны ажырату.</a:t>
            </a:r>
          </a:p>
        </p:txBody>
      </p:sp>
      <p:sp>
        <p:nvSpPr>
          <p:cNvPr id="65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4653724"/>
            <a:ext cx="48529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Медиа сауаттылық</a:t>
            </a:r>
          </a:p>
        </p:txBody>
      </p:sp>
      <p:sp>
        <p:nvSpPr>
          <p:cNvPr id="65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5129784"/>
            <a:ext cx="48529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Интернеттегі жалған ақпаратты тексере білу.</a:t>
            </a:r>
          </a:p>
        </p:txBody>
      </p:sp>
      <p:sp>
        <p:nvSpPr>
          <p:cNvPr id="65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6431852"/>
            <a:ext cx="37290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Эмоцияны бақылау</a:t>
            </a:r>
          </a:p>
        </p:txBody>
      </p:sp>
      <p:sp>
        <p:nvSpPr>
          <p:cNvPr id="65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6907911"/>
            <a:ext cx="372903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Күйзеліс пен ашуға бой алдырмау.</a:t>
            </a:r>
          </a:p>
        </p:txBody>
      </p:sp>
      <p:sp>
        <p:nvSpPr>
          <p:cNvPr id="655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8209883"/>
            <a:ext cx="46624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Цифрлық қауіпсіздік</a:t>
            </a:r>
          </a:p>
        </p:txBody>
      </p:sp>
      <p:sp>
        <p:nvSpPr>
          <p:cNvPr id="65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38284" y="8685943"/>
            <a:ext cx="46624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Желідегі күмәнді байланыстардан сақтану.</a:t>
            </a:r>
          </a:p>
        </p:txBody>
      </p:sp>
      <p:sp>
        <p:nvSpPr>
          <p:cNvPr id="65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Төзімділік дағдыларын қалыптастыру</a:t>
            </a:r>
          </a:p>
        </p:txBody>
      </p:sp>
      <p:sp>
        <p:nvSpPr>
          <p:cNvPr id="65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Экстремизм ықпалынан қорғайтын ішкі қасиеттер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E2CD27-DF99-C030-C585-8AC68BCE8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278" y="6464737"/>
            <a:ext cx="4272818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6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6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6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2396109"/>
            <a:ext cx="5219700" cy="320040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66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2396109"/>
            <a:ext cx="5219700" cy="320040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178302" y="5406104"/>
            <a:ext cx="535484" cy="546050"/>
          </a:xfrm>
          <a:prstGeom prst="rect">
            <a:avLst/>
          </a:prstGeom>
        </p:spPr>
      </p:pic>
      <p:sp>
        <p:nvSpPr>
          <p:cNvPr id="668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386995" y="5432679"/>
            <a:ext cx="1476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sp>
        <p:nvSpPr>
          <p:cNvPr id="66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825109"/>
            <a:ext cx="52530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Ашық қарым-қатынас</a:t>
            </a:r>
          </a:p>
        </p:txBody>
      </p:sp>
      <p:sp>
        <p:nvSpPr>
          <p:cNvPr id="67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6339459"/>
            <a:ext cx="525303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Баламен сенімге негізделген сұхбат жүргізу.</a:t>
            </a:r>
          </a:p>
        </p:txBody>
      </p:sp>
      <p:pic>
        <p:nvPicPr>
          <p:cNvPr id="6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6238875" y="2396109"/>
            <a:ext cx="19050" cy="7115175"/>
          </a:xfrm>
          <a:prstGeom prst="rect">
            <a:avLst/>
          </a:prstGeom>
        </p:spPr>
      </p:pic>
      <p:pic>
        <p:nvPicPr>
          <p:cNvPr id="6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519958" y="2396109"/>
            <a:ext cx="5219700" cy="4619625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73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519958" y="2396109"/>
            <a:ext cx="5219700" cy="4619625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937593" y="6828568"/>
            <a:ext cx="535484" cy="546050"/>
          </a:xfrm>
          <a:prstGeom prst="rect">
            <a:avLst/>
          </a:prstGeom>
        </p:spPr>
      </p:pic>
      <p:sp>
        <p:nvSpPr>
          <p:cNvPr id="675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12377" y="6855142"/>
            <a:ext cx="21431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sp>
        <p:nvSpPr>
          <p:cNvPr id="67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19958" y="7247572"/>
            <a:ext cx="52530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Шартсыз махаббат</a:t>
            </a:r>
          </a:p>
        </p:txBody>
      </p:sp>
      <p:sp>
        <p:nvSpPr>
          <p:cNvPr id="67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19958" y="7761922"/>
            <a:ext cx="52530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Баланы бар болғаны үшін қабылдау және қолдау.</a:t>
            </a:r>
          </a:p>
        </p:txBody>
      </p:sp>
      <p:pic>
        <p:nvPicPr>
          <p:cNvPr id="6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1998166" y="2396109"/>
            <a:ext cx="19050" cy="7115175"/>
          </a:xfrm>
          <a:prstGeom prst="rect">
            <a:avLst/>
          </a:prstGeom>
        </p:spPr>
      </p:pic>
      <p:pic>
        <p:nvPicPr>
          <p:cNvPr id="6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279344" y="2396109"/>
            <a:ext cx="5219700" cy="320040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80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2279344" y="2396109"/>
            <a:ext cx="5219700" cy="320040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4696980" y="5406104"/>
            <a:ext cx="535484" cy="546050"/>
          </a:xfrm>
          <a:prstGeom prst="rect">
            <a:avLst/>
          </a:prstGeom>
        </p:spPr>
      </p:pic>
      <p:sp>
        <p:nvSpPr>
          <p:cNvPr id="68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867763" y="5432679"/>
            <a:ext cx="22383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sp>
        <p:nvSpPr>
          <p:cNvPr id="68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79344" y="5825109"/>
            <a:ext cx="52530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Желіні бақылау</a:t>
            </a:r>
          </a:p>
        </p:txBody>
      </p:sp>
      <p:sp>
        <p:nvSpPr>
          <p:cNvPr id="684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79344" y="6339459"/>
            <a:ext cx="52530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Баланың интернеттегі белсенділігіне назар аудару.</a:t>
            </a:r>
          </a:p>
        </p:txBody>
      </p:sp>
      <p:sp>
        <p:nvSpPr>
          <p:cNvPr id="68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Отбасы мен ата-ананың рөлі</a:t>
            </a:r>
          </a:p>
        </p:txBody>
      </p:sp>
      <p:sp>
        <p:nvSpPr>
          <p:cNvPr id="68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Радикалданудың алдын алудағы ең басты қорған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99227E-6173-AED2-AE3C-8D6C0B2954E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70" y="7098029"/>
            <a:ext cx="3232764" cy="297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45000">
        <p14:switch dir="r"/>
      </p:transition>
    </mc:Choice>
    <mc:Fallback xmlns="">
      <p:transition spd="slow" advTm="4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6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692" name="8164e94b-53e3-45da-8d1c-4717ccba0ac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28575" y="-797518"/>
            <a:ext cx="8591550" cy="10267950"/>
          </a:xfrm>
          <a:prstGeom prst="rect">
            <a:avLst/>
          </a:prstGeom>
        </p:spPr>
      </p:pic>
      <p:pic>
        <p:nvPicPr>
          <p:cNvPr id="694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325344" y="3427768"/>
            <a:ext cx="548545" cy="548545"/>
          </a:xfrm>
          <a:prstGeom prst="rect">
            <a:avLst/>
          </a:prstGeom>
        </p:spPr>
      </p:pic>
      <p:sp>
        <p:nvSpPr>
          <p:cNvPr id="69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44539" y="3600831"/>
            <a:ext cx="74437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Абай Құнанбаев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— адамгершілік пен әділеттілік негіздері</a:t>
            </a:r>
          </a:p>
        </p:txBody>
      </p:sp>
      <p:pic>
        <p:nvPicPr>
          <p:cNvPr id="697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5780341" y="5145120"/>
            <a:ext cx="548545" cy="548545"/>
          </a:xfrm>
          <a:prstGeom prst="rect">
            <a:avLst/>
          </a:prstGeom>
        </p:spPr>
      </p:pic>
      <p:sp>
        <p:nvSpPr>
          <p:cNvPr id="69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44539" y="5350859"/>
            <a:ext cx="74437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Абылай хан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— ел бірлігі мен ынтымақтастық үлгісі</a:t>
            </a:r>
          </a:p>
        </p:txBody>
      </p:sp>
      <p:pic>
        <p:nvPicPr>
          <p:cNvPr id="700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5488592" y="6895243"/>
            <a:ext cx="548545" cy="548545"/>
          </a:xfrm>
          <a:prstGeom prst="rect">
            <a:avLst/>
          </a:prstGeom>
        </p:spPr>
      </p:pic>
      <p:sp>
        <p:nvSpPr>
          <p:cNvPr id="70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44539" y="7100888"/>
            <a:ext cx="74437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Шоқан Уәлиханов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— ұлттық мұра мен білім жолы</a:t>
            </a:r>
          </a:p>
        </p:txBody>
      </p:sp>
      <p:pic>
        <p:nvPicPr>
          <p:cNvPr id="703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7125330" y="8645366"/>
            <a:ext cx="548545" cy="548545"/>
          </a:xfrm>
          <a:prstGeom prst="rect">
            <a:avLst/>
          </a:prstGeom>
        </p:spPr>
      </p:pic>
      <p:sp>
        <p:nvSpPr>
          <p:cNvPr id="70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44539" y="8851011"/>
            <a:ext cx="74437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Мейірімділік пен </a:t>
            </a:r>
            <a:r>
              <a:rPr lang="en-US" sz="1800" b="1" spc="-9" dirty="0">
                <a:solidFill>
                  <a:srgbClr val="FFFFFF"/>
                </a:solidFill>
                <a:latin typeface="Roboto" panose="00000700000000000000" pitchFamily="2" charset="0"/>
              </a:rPr>
              <a:t>қонақжайлылық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— халқымыздың басты қасиеті</a:t>
            </a:r>
          </a:p>
        </p:txBody>
      </p:sp>
      <p:sp>
        <p:nvSpPr>
          <p:cNvPr id="70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18308" y="731901"/>
            <a:ext cx="8215312" cy="1476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Ұлттық және рухани құндылықтар</a:t>
            </a:r>
          </a:p>
        </p:txBody>
      </p:sp>
      <p:sp>
        <p:nvSpPr>
          <p:cNvPr id="70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18308" y="2320195"/>
            <a:ext cx="82153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Қазақ халқының тарихы мен мәдениетіндегі ізгілік негіздері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757643-1C74-7ABB-CACF-635F9E818A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4" y="7170704"/>
            <a:ext cx="3750298" cy="294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>
        <p14:prism isContent="1"/>
      </p:transition>
    </mc:Choice>
    <mc:Fallback xmlns="">
      <p:transition spd="slow" advTm="4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3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3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323701" y="0"/>
            <a:ext cx="180975" cy="1646337"/>
          </a:xfrm>
          <a:prstGeom prst="rect">
            <a:avLst/>
          </a:prstGeom>
        </p:spPr>
      </p:pic>
      <p:pic>
        <p:nvPicPr>
          <p:cNvPr id="3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796974" y="7322534"/>
            <a:ext cx="9696450" cy="2181225"/>
          </a:xfrm>
          <a:prstGeom prst="rect">
            <a:avLst/>
          </a:prstGeom>
        </p:spPr>
      </p:pic>
      <p:sp>
        <p:nvSpPr>
          <p:cNvPr id="31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59924" y="8249698"/>
            <a:ext cx="69770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Болашаққа Деген Сенімсіздік Пен </a:t>
            </a:r>
            <a:r>
              <a:rPr lang="en-US" sz="1800" b="1" spc="-9" dirty="0">
                <a:solidFill>
                  <a:srgbClr val="07071B"/>
                </a:solidFill>
                <a:latin typeface="Roboto" panose="00000700000000000000" pitchFamily="2" charset="0"/>
              </a:rPr>
              <a:t>эмоционалдық</a:t>
            </a:r>
            <a:r>
              <a:rPr lang="en-US" sz="1800" spc="-9" dirty="0">
                <a:solidFill>
                  <a:srgbClr val="07071B"/>
                </a:solidFill>
                <a:latin typeface="Roboto" panose="00000700000000000000" pitchFamily="2" charset="0"/>
              </a:rPr>
              <a:t> Шаршау</a:t>
            </a:r>
          </a:p>
        </p:txBody>
      </p:sp>
      <p:pic>
        <p:nvPicPr>
          <p:cNvPr id="319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292179" y="7684008"/>
            <a:ext cx="1462945" cy="1462945"/>
          </a:xfrm>
          <a:prstGeom prst="rect">
            <a:avLst/>
          </a:prstGeom>
        </p:spPr>
      </p:pic>
      <p:pic>
        <p:nvPicPr>
          <p:cNvPr id="3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796974" y="5135213"/>
            <a:ext cx="9696450" cy="2181225"/>
          </a:xfrm>
          <a:prstGeom prst="rect">
            <a:avLst/>
          </a:prstGeom>
        </p:spPr>
      </p:pic>
      <p:sp>
        <p:nvSpPr>
          <p:cNvPr id="32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59924" y="6062472"/>
            <a:ext cx="69770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Жаңа Ортадағы Түсініспеушіліктер Мен </a:t>
            </a:r>
            <a:r>
              <a:rPr lang="en-US" sz="1800" b="1" spc="-9" dirty="0">
                <a:solidFill>
                  <a:srgbClr val="07071B"/>
                </a:solidFill>
                <a:latin typeface="Roboto" panose="00000700000000000000" pitchFamily="2" charset="0"/>
              </a:rPr>
              <a:t>жалғыздық</a:t>
            </a:r>
            <a:r>
              <a:rPr lang="en-US" sz="1800" spc="-9" dirty="0">
                <a:solidFill>
                  <a:srgbClr val="07071B"/>
                </a:solidFill>
                <a:latin typeface="Roboto" panose="00000700000000000000" pitchFamily="2" charset="0"/>
              </a:rPr>
              <a:t> Сезімі</a:t>
            </a:r>
          </a:p>
        </p:txBody>
      </p:sp>
      <p:pic>
        <p:nvPicPr>
          <p:cNvPr id="32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8292179" y="5496687"/>
            <a:ext cx="1462945" cy="1462945"/>
          </a:xfrm>
          <a:prstGeom prst="rect">
            <a:avLst/>
          </a:prstGeom>
        </p:spPr>
      </p:pic>
      <p:pic>
        <p:nvPicPr>
          <p:cNvPr id="3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2360497" y="7168896"/>
            <a:ext cx="571500" cy="314325"/>
          </a:xfrm>
          <a:prstGeom prst="rect">
            <a:avLst/>
          </a:prstGeom>
        </p:spPr>
      </p:pic>
      <p:pic>
        <p:nvPicPr>
          <p:cNvPr id="3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7796974" y="2947988"/>
            <a:ext cx="9696450" cy="2181225"/>
          </a:xfrm>
          <a:prstGeom prst="rect">
            <a:avLst/>
          </a:prstGeom>
        </p:spPr>
      </p:pic>
      <p:sp>
        <p:nvSpPr>
          <p:cNvPr id="32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59924" y="3875151"/>
            <a:ext cx="69770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Жұмысқа Орналасу Және Әлеуметтік Жүйеге Үйрену </a:t>
            </a:r>
            <a:r>
              <a:rPr lang="en-US" sz="1800" b="1" spc="-9" dirty="0">
                <a:solidFill>
                  <a:srgbClr val="07071B"/>
                </a:solidFill>
                <a:latin typeface="Roboto" panose="00000700000000000000" pitchFamily="2" charset="0"/>
              </a:rPr>
              <a:t>мәселелері</a:t>
            </a:r>
          </a:p>
        </p:txBody>
      </p:sp>
      <p:pic>
        <p:nvPicPr>
          <p:cNvPr id="32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8292179" y="3309461"/>
            <a:ext cx="1462945" cy="1462945"/>
          </a:xfrm>
          <a:prstGeom prst="rect">
            <a:avLst/>
          </a:prstGeom>
        </p:spPr>
      </p:pic>
      <p:pic>
        <p:nvPicPr>
          <p:cNvPr id="3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2360497" y="4981575"/>
            <a:ext cx="571500" cy="314325"/>
          </a:xfrm>
          <a:prstGeom prst="rect">
            <a:avLst/>
          </a:prstGeom>
        </p:spPr>
      </p:pic>
      <p:pic>
        <p:nvPicPr>
          <p:cNvPr id="3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7796974" y="760666"/>
            <a:ext cx="9696450" cy="2181225"/>
          </a:xfrm>
          <a:prstGeom prst="rect">
            <a:avLst/>
          </a:prstGeom>
        </p:spPr>
      </p:pic>
      <p:sp>
        <p:nvSpPr>
          <p:cNvPr id="32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059924" y="1687830"/>
            <a:ext cx="69770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Тілдік Айырмашылықтар Мен Құжат Рәсімдеудегі </a:t>
            </a:r>
            <a:r>
              <a:rPr lang="en-US" sz="1800" b="1" spc="-9" dirty="0">
                <a:solidFill>
                  <a:srgbClr val="07071B"/>
                </a:solidFill>
                <a:latin typeface="Roboto" panose="00000700000000000000" pitchFamily="2" charset="0"/>
              </a:rPr>
              <a:t>кедергілер</a:t>
            </a:r>
          </a:p>
        </p:txBody>
      </p:sp>
      <p:pic>
        <p:nvPicPr>
          <p:cNvPr id="330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8292179" y="1122140"/>
            <a:ext cx="1462945" cy="1462945"/>
          </a:xfrm>
          <a:prstGeom prst="rect">
            <a:avLst/>
          </a:prstGeom>
        </p:spPr>
      </p:pic>
      <p:pic>
        <p:nvPicPr>
          <p:cNvPr id="3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</a:blip>
          <a:stretch/>
        </p:blipFill>
        <p:spPr>
          <a:xfrm>
            <a:off x="12360497" y="2794349"/>
            <a:ext cx="571500" cy="314325"/>
          </a:xfrm>
          <a:prstGeom prst="rect">
            <a:avLst/>
          </a:prstGeom>
        </p:spPr>
      </p:pic>
      <p:sp>
        <p:nvSpPr>
          <p:cNvPr id="33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3993547"/>
            <a:ext cx="6234112" cy="1476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Бейімделу кезеңіндегі негізгі қиындықтар</a:t>
            </a:r>
          </a:p>
        </p:txBody>
      </p:sp>
      <p:sp>
        <p:nvSpPr>
          <p:cNvPr id="33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5553075"/>
            <a:ext cx="6234112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Жаңа ортаға үйрену кезінде кездесетін әлеуметтік және психологиялық кедергілер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C07B93-F93E-F00B-1BB4-917E00047C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8" y="6503504"/>
            <a:ext cx="4272818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938585" y="0"/>
            <a:ext cx="11349418" cy="10287000"/>
          </a:xfrm>
          <a:prstGeom prst="rect">
            <a:avLst/>
          </a:prstGeom>
        </p:spPr>
      </p:pic>
      <p:pic>
        <p:nvPicPr>
          <p:cNvPr id="7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323552" y="0"/>
            <a:ext cx="180975" cy="1714797"/>
          </a:xfrm>
          <a:prstGeom prst="rect">
            <a:avLst/>
          </a:prstGeom>
        </p:spPr>
      </p:pic>
      <p:pic>
        <p:nvPicPr>
          <p:cNvPr id="713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82893" y="0"/>
            <a:ext cx="8705106" cy="10287000"/>
          </a:xfrm>
          <a:prstGeom prst="rect">
            <a:avLst/>
          </a:prstGeom>
        </p:spPr>
      </p:pic>
      <p:sp>
        <p:nvSpPr>
          <p:cNvPr id="71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434620"/>
            <a:ext cx="8091488" cy="1828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119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Қауіпсіздік — ортақ жауапкершілік</a:t>
            </a:r>
          </a:p>
        </p:txBody>
      </p:sp>
      <p:sp>
        <p:nvSpPr>
          <p:cNvPr id="71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369528"/>
            <a:ext cx="8091488" cy="1495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Бейбітшілік пен тұрақтылықты сақтау — әр азаматтың қасиетті борышы.</a:t>
            </a:r>
            <a:r>
              <a:rPr lang="en-US" sz="2100" spc="-10" dirty="0">
                <a:solidFill>
                  <a:srgbClr val="F1F1F2"/>
                </a:solidFill>
                <a:latin typeface="Roboto" panose="00000700000000000000" pitchFamily="2" charset="0"/>
              </a:rPr>
              <a:t>Біздің мақсатымыз — білімді, еңбекқор және бірлігі бекем ұрпақ тәрбиелеу.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67B581-32BA-1EEC-87D7-7799D804CD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350" y="6713588"/>
            <a:ext cx="3126788" cy="310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00">
        <p14:ferris dir="l"/>
      </p:transition>
    </mc:Choice>
    <mc:Fallback xmlns="">
      <p:transition spd="slow" advTm="4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3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3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819204" y="1331214"/>
            <a:ext cx="6543675" cy="75342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340" name="fc58db98-88f7-4228-9854-f1e61e7f765a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5819204" y="1331214"/>
            <a:ext cx="6543675" cy="7534275"/>
          </a:xfrm>
          <a:prstGeom prst="rect">
            <a:avLst/>
          </a:prstGeom>
          <a:effectLst>
            <a:outerShdw blurRad="28575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34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002119"/>
            <a:ext cx="4291012" cy="2200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Өтпелі кезеңдегі осалдық пен тәуекелдер</a:t>
            </a:r>
          </a:p>
        </p:txBody>
      </p:sp>
      <p:sp>
        <p:nvSpPr>
          <p:cNvPr id="34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159740" y="3765328"/>
            <a:ext cx="4367212" cy="2657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Неліктен деструктивті ағымдар жаңадан келген азаматтарды нысанаға алады?</a:t>
            </a:r>
            <a:r>
              <a:rPr lang="en-US" sz="1800" spc="-9" dirty="0">
                <a:solidFill>
                  <a:srgbClr val="F1F1F2"/>
                </a:solidFill>
                <a:latin typeface="Roboto" panose="00000700000000000000" pitchFamily="2" charset="0"/>
              </a:rPr>
              <a:t>Эмоционалдық тұрғыдан күрделі сәттерде адам </a:t>
            </a:r>
            <a:r>
              <a:rPr lang="en-US" sz="1800" b="1" spc="-9" dirty="0">
                <a:solidFill>
                  <a:srgbClr val="F1F1F2"/>
                </a:solidFill>
                <a:latin typeface="Roboto" panose="00000700000000000000" pitchFamily="2" charset="0"/>
              </a:rPr>
              <a:t>жалған қамқорлыққа</a:t>
            </a:r>
            <a:r>
              <a:rPr lang="en-US" sz="1800" spc="-9" dirty="0">
                <a:solidFill>
                  <a:srgbClr val="F1F1F2"/>
                </a:solidFill>
                <a:latin typeface="Roboto" panose="00000700000000000000" pitchFamily="2" charset="0"/>
              </a:rPr>
              <a:t> тез алданады. Деструктивті топтар осы осалдықты пайдаланып, өз тұзағына түсіруді көздейді.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0BCEEC-361A-F15A-A928-23F9D7A2E2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941" y="6422803"/>
            <a:ext cx="4272818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3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3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349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522476" y="3187256"/>
            <a:ext cx="971550" cy="971550"/>
          </a:xfrm>
          <a:prstGeom prst="rect">
            <a:avLst/>
          </a:prstGeom>
        </p:spPr>
      </p:pic>
      <p:sp>
        <p:nvSpPr>
          <p:cNvPr id="35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3271076"/>
            <a:ext cx="147304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Жалған бауырмалдық</a:t>
            </a:r>
          </a:p>
        </p:txBody>
      </p:sp>
      <p:sp>
        <p:nvSpPr>
          <p:cNvPr id="35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3747135"/>
            <a:ext cx="147304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«Біз — сенің шынайы бауырларыңбыз» деп эмоционалдық байланыс орнатады.</a:t>
            </a:r>
          </a:p>
        </p:txBody>
      </p:sp>
      <p:pic>
        <p:nvPicPr>
          <p:cNvPr id="3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3446336"/>
            <a:ext cx="459284" cy="469850"/>
          </a:xfrm>
          <a:prstGeom prst="rect">
            <a:avLst/>
          </a:prstGeom>
        </p:spPr>
      </p:pic>
      <p:sp>
        <p:nvSpPr>
          <p:cNvPr id="353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451" y="3469196"/>
            <a:ext cx="12858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pic>
        <p:nvPicPr>
          <p:cNvPr id="3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4424362"/>
            <a:ext cx="16735425" cy="19050"/>
          </a:xfrm>
          <a:prstGeom prst="rect">
            <a:avLst/>
          </a:prstGeom>
        </p:spPr>
      </p:pic>
      <p:pic>
        <p:nvPicPr>
          <p:cNvPr id="355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522476" y="4705445"/>
            <a:ext cx="971550" cy="971550"/>
          </a:xfrm>
          <a:prstGeom prst="rect">
            <a:avLst/>
          </a:prstGeom>
        </p:spPr>
      </p:pic>
      <p:sp>
        <p:nvSpPr>
          <p:cNvPr id="35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4789265"/>
            <a:ext cx="147304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Қоғамға қарсы қою</a:t>
            </a:r>
          </a:p>
        </p:txBody>
      </p:sp>
      <p:sp>
        <p:nvSpPr>
          <p:cNvPr id="35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5265420"/>
            <a:ext cx="147304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«Сені бұл қоғам қабылдамайды» деп адамды оқшаулауға тырысады.</a:t>
            </a:r>
          </a:p>
        </p:txBody>
      </p:sp>
      <p:pic>
        <p:nvPicPr>
          <p:cNvPr id="3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4964620"/>
            <a:ext cx="459284" cy="469850"/>
          </a:xfrm>
          <a:prstGeom prst="rect">
            <a:avLst/>
          </a:prstGeom>
        </p:spPr>
      </p:pic>
      <p:sp>
        <p:nvSpPr>
          <p:cNvPr id="35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0495" y="4987385"/>
            <a:ext cx="19526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pic>
        <p:nvPicPr>
          <p:cNvPr id="3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5942552"/>
            <a:ext cx="16735425" cy="19050"/>
          </a:xfrm>
          <a:prstGeom prst="rect">
            <a:avLst/>
          </a:prstGeom>
        </p:spPr>
      </p:pic>
      <p:pic>
        <p:nvPicPr>
          <p:cNvPr id="361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522476" y="6223635"/>
            <a:ext cx="971550" cy="971550"/>
          </a:xfrm>
          <a:prstGeom prst="rect">
            <a:avLst/>
          </a:prstGeom>
        </p:spPr>
      </p:pic>
      <p:sp>
        <p:nvSpPr>
          <p:cNvPr id="36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6307455"/>
            <a:ext cx="147304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Мемлекетке сенімсіздік</a:t>
            </a:r>
          </a:p>
        </p:txBody>
      </p:sp>
      <p:sp>
        <p:nvSpPr>
          <p:cNvPr id="36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6783610"/>
            <a:ext cx="147304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«Мемлекет сені алдап отыр» деп заңды билікке қарсы үгіттейді.</a:t>
            </a:r>
          </a:p>
        </p:txBody>
      </p:sp>
      <p:pic>
        <p:nvPicPr>
          <p:cNvPr id="3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6482810"/>
            <a:ext cx="459284" cy="469850"/>
          </a:xfrm>
          <a:prstGeom prst="rect">
            <a:avLst/>
          </a:prstGeom>
        </p:spPr>
      </p:pic>
      <p:sp>
        <p:nvSpPr>
          <p:cNvPr id="365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7066" y="6505575"/>
            <a:ext cx="19526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pic>
        <p:nvPicPr>
          <p:cNvPr id="36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7460742"/>
            <a:ext cx="16735425" cy="19050"/>
          </a:xfrm>
          <a:prstGeom prst="rect">
            <a:avLst/>
          </a:prstGeom>
        </p:spPr>
      </p:pic>
      <p:pic>
        <p:nvPicPr>
          <p:cNvPr id="367" name="image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522476" y="7741920"/>
            <a:ext cx="971550" cy="971550"/>
          </a:xfrm>
          <a:prstGeom prst="rect">
            <a:avLst/>
          </a:prstGeom>
        </p:spPr>
      </p:pic>
      <p:sp>
        <p:nvSpPr>
          <p:cNvPr id="36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7825740"/>
            <a:ext cx="147304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Жалған әділдік</a:t>
            </a:r>
          </a:p>
        </p:txBody>
      </p:sp>
      <p:sp>
        <p:nvSpPr>
          <p:cNvPr id="369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802636" y="8301800"/>
            <a:ext cx="147304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«Нағыз әділдік бізде ғана бар» деп өтірік уәделер береді.</a:t>
            </a:r>
          </a:p>
        </p:txBody>
      </p:sp>
      <p:pic>
        <p:nvPicPr>
          <p:cNvPr id="3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8001000"/>
            <a:ext cx="459284" cy="469850"/>
          </a:xfrm>
          <a:prstGeom prst="rect">
            <a:avLst/>
          </a:prstGeom>
        </p:spPr>
      </p:pic>
      <p:sp>
        <p:nvSpPr>
          <p:cNvPr id="371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8398" y="8023860"/>
            <a:ext cx="21431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4</a:t>
            </a:r>
          </a:p>
        </p:txBody>
      </p:sp>
      <p:sp>
        <p:nvSpPr>
          <p:cNvPr id="37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Арбау әдістері</a:t>
            </a:r>
          </a:p>
        </p:txBody>
      </p:sp>
      <p:sp>
        <p:nvSpPr>
          <p:cNvPr id="37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Деструктивті ағымдардың адамды психологиялық тұрғыдан баурап алу тәсілдері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A05CE7-87F6-E64A-EA8D-6AA4A77CA6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857" y="534142"/>
            <a:ext cx="4103959" cy="349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3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3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38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44237" y="2396109"/>
            <a:ext cx="8367617" cy="7112318"/>
          </a:xfrm>
          <a:prstGeom prst="rect">
            <a:avLst/>
          </a:prstGeom>
        </p:spPr>
      </p:pic>
      <p:pic>
        <p:nvPicPr>
          <p:cNvPr id="3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198489" y="3863245"/>
            <a:ext cx="611684" cy="622250"/>
          </a:xfrm>
          <a:prstGeom prst="rect">
            <a:avLst/>
          </a:prstGeom>
        </p:spPr>
      </p:pic>
      <p:sp>
        <p:nvSpPr>
          <p:cNvPr id="38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36995" y="3893630"/>
            <a:ext cx="1666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sp>
        <p:nvSpPr>
          <p:cNvPr id="38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3598640"/>
            <a:ext cx="511016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Оқшаулау</a:t>
            </a:r>
          </a:p>
        </p:txBody>
      </p:sp>
      <p:sp>
        <p:nvSpPr>
          <p:cNvPr id="384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4074795"/>
            <a:ext cx="511016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Адамды отбасынан, достарынан және бұрынғы ортасынан ажырату.</a:t>
            </a:r>
          </a:p>
        </p:txBody>
      </p:sp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1436001" y="5641372"/>
            <a:ext cx="611684" cy="622250"/>
          </a:xfrm>
          <a:prstGeom prst="rect">
            <a:avLst/>
          </a:prstGeom>
        </p:spPr>
      </p:pic>
      <p:sp>
        <p:nvSpPr>
          <p:cNvPr id="38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635740" y="5671852"/>
            <a:ext cx="242888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dirty="0">
                <a:solidFill>
                  <a:srgbClr val="D5D5D9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sp>
        <p:nvSpPr>
          <p:cNvPr id="38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28195" y="5376862"/>
            <a:ext cx="51196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Тәуекелге итеру</a:t>
            </a:r>
          </a:p>
        </p:txBody>
      </p:sp>
      <p:sp>
        <p:nvSpPr>
          <p:cNvPr id="38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28195" y="5852922"/>
            <a:ext cx="511968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Мемлекетке және заңды билікке қарсы әрекеттерге тарту.</a:t>
            </a:r>
          </a:p>
        </p:txBody>
      </p:sp>
      <p:pic>
        <p:nvPicPr>
          <p:cNvPr id="3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6198489" y="7419404"/>
            <a:ext cx="611684" cy="622250"/>
          </a:xfrm>
          <a:prstGeom prst="rect">
            <a:avLst/>
          </a:prstGeom>
        </p:spPr>
      </p:pic>
      <p:sp>
        <p:nvSpPr>
          <p:cNvPr id="390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93656" y="7449884"/>
            <a:ext cx="252412" cy="561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2880" dirty="0">
                <a:solidFill>
                  <a:srgbClr val="ACACB3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sp>
        <p:nvSpPr>
          <p:cNvPr id="39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7154799"/>
            <a:ext cx="511016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Идеологияға бағындыру</a:t>
            </a:r>
          </a:p>
        </p:txBody>
      </p:sp>
      <p:sp>
        <p:nvSpPr>
          <p:cNvPr id="392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" y="7630954"/>
            <a:ext cx="511016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Тек бір ғана радикалды идеологияға толық тәуелді ету.</a:t>
            </a:r>
          </a:p>
        </p:txBody>
      </p:sp>
      <p:sp>
        <p:nvSpPr>
          <p:cNvPr id="39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Экстремистік ұйымдардың негізгі мақсаттары</a:t>
            </a:r>
          </a:p>
        </p:txBody>
      </p:sp>
      <p:sp>
        <p:nvSpPr>
          <p:cNvPr id="39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Адамды бақылауға алу және идеологияға тәуелді ету стратегиясы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0EA12A-7F52-64A3-04B9-6807C054E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854" y="6866667"/>
            <a:ext cx="3960883" cy="31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98" name="4f736fd4-9f98-4eb0-933f-d5f43f37c1a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3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tretch/>
        </p:blipFill>
        <p:spPr>
          <a:xfrm>
            <a:off x="0" y="0"/>
            <a:ext cx="18259425" cy="10267950"/>
          </a:xfrm>
          <a:prstGeom prst="rect">
            <a:avLst/>
          </a:prstGeom>
        </p:spPr>
      </p:pic>
      <p:pic>
        <p:nvPicPr>
          <p:cNvPr id="4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796974" y="0"/>
            <a:ext cx="10458450" cy="3419475"/>
          </a:xfrm>
          <a:prstGeom prst="rect">
            <a:avLst/>
          </a:prstGeom>
        </p:spPr>
      </p:pic>
      <p:pic>
        <p:nvPicPr>
          <p:cNvPr id="401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177974" y="1290638"/>
            <a:ext cx="841248" cy="841248"/>
          </a:xfrm>
          <a:prstGeom prst="rect">
            <a:avLst/>
          </a:prstGeom>
        </p:spPr>
      </p:pic>
      <p:sp>
        <p:nvSpPr>
          <p:cNvPr id="40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23927" y="1379792"/>
            <a:ext cx="81486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Терроризм</a:t>
            </a:r>
            <a:r>
              <a:rPr lang="en-US" sz="1800" spc="-9" dirty="0">
                <a:solidFill>
                  <a:srgbClr val="07071B"/>
                </a:solidFill>
                <a:latin typeface="Roboto" panose="00000700000000000000" pitchFamily="2" charset="0"/>
              </a:rPr>
              <a:t> — Күш Қолдану Идеологиясы Мен Халықты Үрейлендіру Практикасы</a:t>
            </a:r>
          </a:p>
        </p:txBody>
      </p:sp>
      <p:pic>
        <p:nvPicPr>
          <p:cNvPr id="4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796974" y="3422523"/>
            <a:ext cx="10458450" cy="3419475"/>
          </a:xfrm>
          <a:prstGeom prst="rect">
            <a:avLst/>
          </a:prstGeom>
        </p:spPr>
      </p:pic>
      <p:pic>
        <p:nvPicPr>
          <p:cNvPr id="404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177974" y="4713256"/>
            <a:ext cx="841248" cy="841248"/>
          </a:xfrm>
          <a:prstGeom prst="rect">
            <a:avLst/>
          </a:prstGeom>
        </p:spPr>
      </p:pic>
      <p:sp>
        <p:nvSpPr>
          <p:cNvPr id="40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23927" y="4802314"/>
            <a:ext cx="81486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Экстремизм</a:t>
            </a:r>
            <a:r>
              <a:rPr lang="en-US" sz="1800" spc="-9" dirty="0">
                <a:solidFill>
                  <a:srgbClr val="07071B"/>
                </a:solidFill>
                <a:latin typeface="Roboto" panose="00000700000000000000" pitchFamily="2" charset="0"/>
              </a:rPr>
              <a:t> — Конституциялық Құрылысты Күшпен Өзгертуге Бағытталған Іс-әрекет</a:t>
            </a:r>
          </a:p>
        </p:txBody>
      </p:sp>
      <p:pic>
        <p:nvPicPr>
          <p:cNvPr id="4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796974" y="6845236"/>
            <a:ext cx="10458450" cy="3419475"/>
          </a:xfrm>
          <a:prstGeom prst="rect">
            <a:avLst/>
          </a:prstGeom>
        </p:spPr>
      </p:pic>
      <p:pic>
        <p:nvPicPr>
          <p:cNvPr id="407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8177974" y="8135969"/>
            <a:ext cx="841248" cy="841248"/>
          </a:xfrm>
          <a:prstGeom prst="rect">
            <a:avLst/>
          </a:prstGeom>
        </p:spPr>
      </p:pic>
      <p:sp>
        <p:nvSpPr>
          <p:cNvPr id="408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23927" y="8225028"/>
            <a:ext cx="81486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07071B">
                    <a:alpha val="100000"/>
                  </a:srgbClr>
                </a:solidFill>
                <a:latin typeface="Roboto" panose="00000700000000000000" pitchFamily="2" charset="0"/>
              </a:rPr>
              <a:t>Деструктивтілік</a:t>
            </a:r>
            <a:r>
              <a:rPr lang="en-US" sz="1800" spc="-9" dirty="0">
                <a:solidFill>
                  <a:srgbClr val="07071B"/>
                </a:solidFill>
                <a:latin typeface="Roboto" panose="00000700000000000000" pitchFamily="2" charset="0"/>
              </a:rPr>
              <a:t> — Бұзу, Жою Және Бүлдіруге Бағытталған Теріс Мінез-құлық</a:t>
            </a:r>
          </a:p>
        </p:txBody>
      </p:sp>
      <p:sp>
        <p:nvSpPr>
          <p:cNvPr id="40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3773996"/>
            <a:ext cx="6234112" cy="2200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Негізгі ұғымдар: терроризм және экстремизм</a:t>
            </a:r>
          </a:p>
        </p:txBody>
      </p:sp>
      <p:sp>
        <p:nvSpPr>
          <p:cNvPr id="41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6085618"/>
            <a:ext cx="623411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Қауіпті құбылыстардың мәні мен анықтамалары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621058-9914-1B9B-3A10-D43D000E88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1" y="6722543"/>
            <a:ext cx="3907873" cy="32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4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4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41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2396109"/>
            <a:ext cx="16734854" cy="7112318"/>
          </a:xfrm>
          <a:prstGeom prst="rect">
            <a:avLst/>
          </a:prstGeom>
        </p:spPr>
      </p:pic>
      <p:pic>
        <p:nvPicPr>
          <p:cNvPr id="4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3607880" y="3461861"/>
            <a:ext cx="1038225" cy="1038225"/>
          </a:xfrm>
          <a:prstGeom prst="rect">
            <a:avLst/>
          </a:prstGeom>
        </p:spPr>
      </p:pic>
      <p:pic>
        <p:nvPicPr>
          <p:cNvPr id="419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918776" y="3772757"/>
            <a:ext cx="414433" cy="414433"/>
          </a:xfrm>
          <a:prstGeom prst="rect">
            <a:avLst/>
          </a:prstGeom>
        </p:spPr>
      </p:pic>
      <p:sp>
        <p:nvSpPr>
          <p:cNvPr id="42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015776" y="4680776"/>
            <a:ext cx="45577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Экстремизм</a:t>
            </a:r>
          </a:p>
        </p:txBody>
      </p:sp>
      <p:sp>
        <p:nvSpPr>
          <p:cNvPr id="42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015776" y="5156930"/>
            <a:ext cx="45577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Радикалды идеялар мен көзқарастардың қалыптасуы.</a:t>
            </a:r>
          </a:p>
        </p:txBody>
      </p:sp>
      <p:pic>
        <p:nvPicPr>
          <p:cNvPr id="4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457533" y="3284125"/>
            <a:ext cx="1038225" cy="1038225"/>
          </a:xfrm>
          <a:prstGeom prst="rect">
            <a:avLst/>
          </a:prstGeom>
        </p:spPr>
      </p:pic>
      <p:pic>
        <p:nvPicPr>
          <p:cNvPr id="423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8768429" y="3595021"/>
            <a:ext cx="414433" cy="414433"/>
          </a:xfrm>
          <a:prstGeom prst="rect">
            <a:avLst/>
          </a:prstGeom>
        </p:spPr>
      </p:pic>
      <p:sp>
        <p:nvSpPr>
          <p:cNvPr id="42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65430" y="4503039"/>
            <a:ext cx="45577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Терроризм</a:t>
            </a:r>
          </a:p>
        </p:txBody>
      </p:sp>
      <p:sp>
        <p:nvSpPr>
          <p:cNvPr id="42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65430" y="4979098"/>
            <a:ext cx="45577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Экстремизмнің ең қауіпті, күш қолдану түрі.</a:t>
            </a:r>
          </a:p>
        </p:txBody>
      </p:sp>
      <p:pic>
        <p:nvPicPr>
          <p:cNvPr id="4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3298424" y="2928652"/>
            <a:ext cx="1038225" cy="1038225"/>
          </a:xfrm>
          <a:prstGeom prst="rect">
            <a:avLst/>
          </a:prstGeom>
        </p:spPr>
      </p:pic>
      <p:pic>
        <p:nvPicPr>
          <p:cNvPr id="427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609320" y="3239452"/>
            <a:ext cx="414433" cy="414433"/>
          </a:xfrm>
          <a:prstGeom prst="rect">
            <a:avLst/>
          </a:prstGeom>
        </p:spPr>
      </p:pic>
      <p:sp>
        <p:nvSpPr>
          <p:cNvPr id="428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706320" y="4147471"/>
            <a:ext cx="45577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Деструктивтілік</a:t>
            </a:r>
          </a:p>
        </p:txBody>
      </p:sp>
      <p:sp>
        <p:nvSpPr>
          <p:cNvPr id="429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706320" y="4623626"/>
            <a:ext cx="45577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Мақсатқа жету үшін қолданылатын жою әрекеттері.</a:t>
            </a:r>
          </a:p>
        </p:txBody>
      </p:sp>
      <p:sp>
        <p:nvSpPr>
          <p:cNvPr id="43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Бұл ұғымдар қалай байланысқан?</a:t>
            </a:r>
          </a:p>
        </p:txBody>
      </p:sp>
      <p:sp>
        <p:nvSpPr>
          <p:cNvPr id="43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Идеологиядан нақты қылмыстық әрекетке дейінгі жол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FF5D59-2616-8985-B4FF-4C12B1FE52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3" y="334777"/>
            <a:ext cx="3555606" cy="294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4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4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4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122896" y="3671126"/>
            <a:ext cx="1371600" cy="1371600"/>
          </a:xfrm>
          <a:prstGeom prst="rect">
            <a:avLst/>
          </a:prstGeom>
        </p:spPr>
      </p:pic>
      <p:pic>
        <p:nvPicPr>
          <p:cNvPr id="439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534281" y="4082510"/>
            <a:ext cx="548545" cy="548545"/>
          </a:xfrm>
          <a:prstGeom prst="rect">
            <a:avLst/>
          </a:prstGeom>
        </p:spPr>
      </p:pic>
      <p:sp>
        <p:nvSpPr>
          <p:cNvPr id="44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5347430"/>
            <a:ext cx="81295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Бұрын қызықпаған діни мәселелерге </a:t>
            </a:r>
            <a:r>
              <a:rPr lang="en-US" sz="1800" b="1" spc="-9" dirty="0">
                <a:solidFill>
                  <a:srgbClr val="FFFFFF"/>
                </a:solidFill>
                <a:latin typeface="Roboto" panose="00000700000000000000" pitchFamily="2" charset="0"/>
              </a:rPr>
              <a:t>радикалды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түрде бет бұру</a:t>
            </a:r>
          </a:p>
        </p:txBody>
      </p:sp>
      <p:pic>
        <p:nvPicPr>
          <p:cNvPr id="4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9108948" y="3671126"/>
            <a:ext cx="19050" cy="2276475"/>
          </a:xfrm>
          <a:prstGeom prst="rect">
            <a:avLst/>
          </a:prstGeom>
        </p:spPr>
      </p:pic>
      <p:pic>
        <p:nvPicPr>
          <p:cNvPr id="4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0666" y="5933122"/>
            <a:ext cx="8639175" cy="19050"/>
          </a:xfrm>
          <a:prstGeom prst="rect">
            <a:avLst/>
          </a:prstGeom>
        </p:spPr>
      </p:pic>
      <p:pic>
        <p:nvPicPr>
          <p:cNvPr id="4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61690" y="3671126"/>
            <a:ext cx="1371600" cy="1371600"/>
          </a:xfrm>
          <a:prstGeom prst="rect">
            <a:avLst/>
          </a:prstGeom>
        </p:spPr>
      </p:pic>
      <p:pic>
        <p:nvPicPr>
          <p:cNvPr id="444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173075" y="4082510"/>
            <a:ext cx="548545" cy="548545"/>
          </a:xfrm>
          <a:prstGeom prst="rect">
            <a:avLst/>
          </a:prstGeom>
        </p:spPr>
      </p:pic>
      <p:sp>
        <p:nvSpPr>
          <p:cNvPr id="44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9460" y="5347430"/>
            <a:ext cx="81295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Өзгенің пікіріне құлақ аспау және </a:t>
            </a:r>
            <a:r>
              <a:rPr lang="en-US" sz="1800" b="1" spc="-9" dirty="0">
                <a:solidFill>
                  <a:srgbClr val="FFFFFF"/>
                </a:solidFill>
                <a:latin typeface="Roboto" panose="00000700000000000000" pitchFamily="2" charset="0"/>
              </a:rPr>
              <a:t>сын көзбен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қарамау</a:t>
            </a:r>
          </a:p>
        </p:txBody>
      </p:sp>
      <p:pic>
        <p:nvPicPr>
          <p:cNvPr id="4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399460" y="5933122"/>
            <a:ext cx="8639175" cy="19050"/>
          </a:xfrm>
          <a:prstGeom prst="rect">
            <a:avLst/>
          </a:prstGeom>
        </p:spPr>
      </p:pic>
      <p:pic>
        <p:nvPicPr>
          <p:cNvPr id="4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122896" y="6223635"/>
            <a:ext cx="1371600" cy="1371600"/>
          </a:xfrm>
          <a:prstGeom prst="rect">
            <a:avLst/>
          </a:prstGeom>
        </p:spPr>
      </p:pic>
      <p:pic>
        <p:nvPicPr>
          <p:cNvPr id="448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4534281" y="6635115"/>
            <a:ext cx="548545" cy="548545"/>
          </a:xfrm>
          <a:prstGeom prst="rect">
            <a:avLst/>
          </a:prstGeom>
        </p:spPr>
      </p:pic>
      <p:sp>
        <p:nvSpPr>
          <p:cNvPr id="44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7899940"/>
            <a:ext cx="81295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Өзін «таза», ал өзгелерді </a:t>
            </a:r>
            <a:r>
              <a:rPr lang="en-US" sz="1800" b="1" spc="-9" dirty="0">
                <a:solidFill>
                  <a:srgbClr val="FFFFFF"/>
                </a:solidFill>
                <a:latin typeface="Roboto" panose="00000700000000000000" pitchFamily="2" charset="0"/>
              </a:rPr>
              <a:t>«адасқан»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немесе «кәпір» деп санау</a:t>
            </a:r>
          </a:p>
        </p:txBody>
      </p:sp>
      <p:pic>
        <p:nvPicPr>
          <p:cNvPr id="4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9108948" y="5952268"/>
            <a:ext cx="19050" cy="2276475"/>
          </a:xfrm>
          <a:prstGeom prst="rect">
            <a:avLst/>
          </a:prstGeom>
        </p:spPr>
      </p:pic>
      <p:pic>
        <p:nvPicPr>
          <p:cNvPr id="4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61690" y="6223635"/>
            <a:ext cx="1371600" cy="1371600"/>
          </a:xfrm>
          <a:prstGeom prst="rect">
            <a:avLst/>
          </a:prstGeom>
        </p:spPr>
      </p:pic>
      <p:pic>
        <p:nvPicPr>
          <p:cNvPr id="452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173075" y="6635115"/>
            <a:ext cx="548545" cy="548545"/>
          </a:xfrm>
          <a:prstGeom prst="rect">
            <a:avLst/>
          </a:prstGeom>
        </p:spPr>
      </p:pic>
      <p:sp>
        <p:nvSpPr>
          <p:cNvPr id="45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9460" y="7899940"/>
            <a:ext cx="812958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FFFFF">
                    <a:alpha val="100000"/>
                  </a:srgbClr>
                </a:solidFill>
                <a:latin typeface="Roboto" panose="00000700000000000000" pitchFamily="2" charset="0"/>
              </a:rPr>
              <a:t>Қалыптасқан құндылықтарды кенеттен </a:t>
            </a:r>
            <a:r>
              <a:rPr lang="en-US" sz="1800" b="1" spc="-9" dirty="0">
                <a:solidFill>
                  <a:srgbClr val="FFFFFF"/>
                </a:solidFill>
                <a:latin typeface="Roboto" panose="00000700000000000000" pitchFamily="2" charset="0"/>
              </a:rPr>
              <a:t>теріске</a:t>
            </a:r>
            <a:r>
              <a:rPr lang="en-US" sz="1800" spc="-9" dirty="0">
                <a:solidFill>
                  <a:srgbClr val="FFFFFF"/>
                </a:solidFill>
                <a:latin typeface="Roboto" panose="00000700000000000000" pitchFamily="2" charset="0"/>
              </a:rPr>
              <a:t> шығару</a:t>
            </a:r>
          </a:p>
        </p:txBody>
      </p:sp>
      <p:sp>
        <p:nvSpPr>
          <p:cNvPr id="45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Радикалданудың алғашқы белгілері</a:t>
            </a:r>
          </a:p>
        </p:txBody>
      </p:sp>
      <p:sp>
        <p:nvSpPr>
          <p:cNvPr id="45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Адамның дүниетанымы мен көзқарасындағы қауіпті өзгерістер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AE9B1C-0D33-AE42-079E-25D6B82B66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290" y="318293"/>
            <a:ext cx="3960882" cy="311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59425" cy="10287000"/>
          </a:xfrm>
          <a:prstGeom prst="rect">
            <a:avLst/>
          </a:prstGeom>
        </p:spPr>
      </p:pic>
      <p:pic>
        <p:nvPicPr>
          <p:cNvPr id="4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781324" cy="10267950"/>
          </a:xfrm>
          <a:prstGeom prst="rect">
            <a:avLst/>
          </a:prstGeom>
        </p:spPr>
      </p:pic>
      <p:pic>
        <p:nvPicPr>
          <p:cNvPr id="4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470211" y="0"/>
            <a:ext cx="1817787" cy="10267950"/>
          </a:xfrm>
          <a:prstGeom prst="rect">
            <a:avLst/>
          </a:prstGeom>
        </p:spPr>
      </p:pic>
      <p:pic>
        <p:nvPicPr>
          <p:cNvPr id="4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2396109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63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0666" y="2396109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46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4881562"/>
            <a:ext cx="81295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          Отбасы мен ескі достардан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оқшауланып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, тек жаңа топпен араласу</a:t>
            </a:r>
          </a:p>
        </p:txBody>
      </p:sp>
      <p:pic>
        <p:nvPicPr>
          <p:cNvPr id="4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4881562"/>
            <a:ext cx="402134" cy="412700"/>
          </a:xfrm>
          <a:prstGeom prst="rect">
            <a:avLst/>
          </a:prstGeom>
        </p:spPr>
      </p:pic>
      <p:sp>
        <p:nvSpPr>
          <p:cNvPr id="46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1239" y="4910995"/>
            <a:ext cx="414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1</a:t>
            </a:r>
          </a:p>
        </p:txBody>
      </p:sp>
      <p:pic>
        <p:nvPicPr>
          <p:cNvPr id="4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08948" y="2396109"/>
            <a:ext cx="19050" cy="3552825"/>
          </a:xfrm>
          <a:prstGeom prst="rect">
            <a:avLst/>
          </a:prstGeom>
        </p:spPr>
      </p:pic>
      <p:pic>
        <p:nvPicPr>
          <p:cNvPr id="4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60666" y="5933122"/>
            <a:ext cx="8639175" cy="19050"/>
          </a:xfrm>
          <a:prstGeom prst="rect">
            <a:avLst/>
          </a:prstGeom>
        </p:spPr>
      </p:pic>
      <p:pic>
        <p:nvPicPr>
          <p:cNvPr id="4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399460" y="2396109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70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399460" y="2396109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47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9460" y="4883848"/>
            <a:ext cx="81295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          Кездесулер мен телефондағы әңгімелерді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жасыруға</a:t>
            </a:r>
            <a:r>
              <a:rPr lang="en-US" sz="2100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 тырысу</a:t>
            </a:r>
          </a:p>
        </p:txBody>
      </p:sp>
      <p:pic>
        <p:nvPicPr>
          <p:cNvPr id="4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9399460" y="4883848"/>
            <a:ext cx="402134" cy="412700"/>
          </a:xfrm>
          <a:prstGeom prst="rect">
            <a:avLst/>
          </a:prstGeom>
        </p:spPr>
      </p:pic>
      <p:sp>
        <p:nvSpPr>
          <p:cNvPr id="473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10033" y="4913281"/>
            <a:ext cx="414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2</a:t>
            </a:r>
          </a:p>
        </p:txBody>
      </p:sp>
      <p:pic>
        <p:nvPicPr>
          <p:cNvPr id="4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399460" y="5933122"/>
            <a:ext cx="8639175" cy="19050"/>
          </a:xfrm>
          <a:prstGeom prst="rect">
            <a:avLst/>
          </a:prstGeom>
        </p:spPr>
      </p:pic>
      <p:pic>
        <p:nvPicPr>
          <p:cNvPr id="4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0666" y="6223826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76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760666" y="6223826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47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0666" y="8711565"/>
            <a:ext cx="81295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          Кез келген сынға немесе басқа пікірге тез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ашулану</a:t>
            </a:r>
          </a:p>
        </p:txBody>
      </p:sp>
      <p:pic>
        <p:nvPicPr>
          <p:cNvPr id="4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0666" y="8711565"/>
            <a:ext cx="402134" cy="412700"/>
          </a:xfrm>
          <a:prstGeom prst="rect">
            <a:avLst/>
          </a:prstGeom>
        </p:spPr>
      </p:pic>
      <p:sp>
        <p:nvSpPr>
          <p:cNvPr id="479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1239" y="8740997"/>
            <a:ext cx="414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3</a:t>
            </a:r>
          </a:p>
        </p:txBody>
      </p:sp>
      <p:pic>
        <p:nvPicPr>
          <p:cNvPr id="4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9108948" y="5952458"/>
            <a:ext cx="19050" cy="3552825"/>
          </a:xfrm>
          <a:prstGeom prst="rect">
            <a:avLst/>
          </a:prstGeom>
        </p:spPr>
      </p:pic>
      <p:pic>
        <p:nvPicPr>
          <p:cNvPr id="4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399460" y="6223826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482" name="image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9399460" y="6223826"/>
            <a:ext cx="8096250" cy="2305050"/>
          </a:xfrm>
          <a:prstGeom prst="rect">
            <a:avLst/>
          </a:prstGeom>
          <a:effectLst>
            <a:outerShdw blurRad="1143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48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399460" y="8711565"/>
            <a:ext cx="81295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          Сыртқы келбеттің радикалды діни талаптарға сай </a:t>
            </a:r>
            <a:r>
              <a:rPr lang="en-US" sz="2100" b="1" spc="-38" dirty="0">
                <a:solidFill>
                  <a:srgbClr val="FFFFFF"/>
                </a:solidFill>
                <a:latin typeface="Poppins SemiBold" panose="00000700000000000000" pitchFamily="2" charset="0"/>
              </a:rPr>
              <a:t>өзгеруі</a:t>
            </a:r>
          </a:p>
        </p:txBody>
      </p:sp>
      <p:pic>
        <p:nvPicPr>
          <p:cNvPr id="4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9399460" y="8711565"/>
            <a:ext cx="402134" cy="412700"/>
          </a:xfrm>
          <a:prstGeom prst="rect">
            <a:avLst/>
          </a:prstGeom>
        </p:spPr>
      </p:pic>
      <p:sp>
        <p:nvSpPr>
          <p:cNvPr id="485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10033" y="8740997"/>
            <a:ext cx="414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4</a:t>
            </a:r>
          </a:p>
        </p:txBody>
      </p:sp>
      <p:sp>
        <p:nvSpPr>
          <p:cNvPr id="48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727805"/>
            <a:ext cx="151685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Мінез-құлықтағы күрт өзгерістер</a:t>
            </a:r>
          </a:p>
        </p:txBody>
      </p:sp>
      <p:sp>
        <p:nvSpPr>
          <p:cNvPr id="48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9433" y="1597628"/>
            <a:ext cx="151685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F1F1F2">
                    <a:alpha val="100000"/>
                  </a:srgbClr>
                </a:solidFill>
                <a:latin typeface="Roboto" panose="00000700000000000000" pitchFamily="2" charset="0"/>
              </a:rPr>
              <a:t>Күнделікті өмірде байқалатын сыртқы және әрекеттік белгілер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C4C2D0-CA8A-9CFC-F99B-18CB3A97F0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66" y="66245"/>
            <a:ext cx="3159491" cy="221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5000">
        <p159:morph option="byObject"/>
      </p:transition>
    </mc:Choice>
    <mc:Fallback xmlns="">
      <p:transition spd="slow" advTm="4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816</Words>
  <Application>Microsoft Office PowerPoint</Application>
  <PresentationFormat>Произвольный</PresentationFormat>
  <Paragraphs>154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Calibri</vt:lpstr>
      <vt:lpstr>Poppins SemiBold</vt:lpstr>
      <vt:lpstr>Calibri Light</vt:lpstr>
      <vt:lpstr>Roboto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26720606, orderId: 10144370</dc:title>
  <dc:creator>Presentations.AI Exporter</dc:creator>
  <cp:lastModifiedBy>монин кгу</cp:lastModifiedBy>
  <cp:revision>4</cp:revision>
  <dcterms:created xsi:type="dcterms:W3CDTF">2026-02-06T12:33:38Z</dcterms:created>
  <dcterms:modified xsi:type="dcterms:W3CDTF">2026-07-01T11:24:27Z</dcterms:modified>
</cp:coreProperties>
</file>