
<file path=[Content_Types].xml><?xml version="1.0" encoding="utf-8"?>
<Types xmlns="http://schemas.openxmlformats.org/package/2006/content-types">
  <Default Extension="bin" ContentType="image/png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.bin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301" r:id="rId2"/>
    <p:sldId id="326" r:id="rId3"/>
    <p:sldId id="389" r:id="rId4"/>
    <p:sldId id="452" r:id="rId5"/>
    <p:sldId id="484" r:id="rId6"/>
    <p:sldId id="524" r:id="rId7"/>
    <p:sldId id="605" r:id="rId8"/>
    <p:sldId id="660" r:id="rId9"/>
    <p:sldId id="733" r:id="rId10"/>
    <p:sldId id="796" r:id="rId11"/>
    <p:sldId id="817" r:id="rId12"/>
    <p:sldId id="870" r:id="rId13"/>
    <p:sldId id="943" r:id="rId14"/>
  </p:sldIdLst>
  <p:sldSz cx="18288000" cy="10287000"/>
  <p:notesSz cx="18288000" cy="10287000"/>
  <p:embeddedFontLst>
    <p:embeddedFont>
      <p:font typeface="Poppins SemiBold" panose="020B0502040204020203" pitchFamily="2" charset="0"/>
      <p:regular r:id="rId15"/>
      <p:bold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4757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3150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699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8595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955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9658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1391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0817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6754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0941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880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8CEAE-9ACF-4870-96B2-2FDD755B4008}" type="datetimeFigureOut">
              <a:rPr lang="en-IN" smtClean="0"/>
              <a:t>01-07-2026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4AC96-115D-4CF4-9B0B-0F2A89887B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8084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bin"/><Relationship Id="rId3" Type="http://schemas.openxmlformats.org/officeDocument/2006/relationships/image" Target="../media/image2.bin"/><Relationship Id="rId7" Type="http://schemas.openxmlformats.org/officeDocument/2006/relationships/image" Target="../media/image6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bin"/><Relationship Id="rId11" Type="http://schemas.openxmlformats.org/officeDocument/2006/relationships/image" Target="../media/image10.png"/><Relationship Id="rId5" Type="http://schemas.openxmlformats.org/officeDocument/2006/relationships/image" Target="../media/image4.bin"/><Relationship Id="rId10" Type="http://schemas.openxmlformats.org/officeDocument/2006/relationships/image" Target="../media/image9.bin"/><Relationship Id="rId4" Type="http://schemas.openxmlformats.org/officeDocument/2006/relationships/image" Target="../media/image3.bin"/><Relationship Id="rId9" Type="http://schemas.openxmlformats.org/officeDocument/2006/relationships/image" Target="../media/image8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bin"/><Relationship Id="rId7" Type="http://schemas.openxmlformats.org/officeDocument/2006/relationships/image" Target="../media/image5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bin"/><Relationship Id="rId5" Type="http://schemas.openxmlformats.org/officeDocument/2006/relationships/image" Target="../media/image49.bin"/><Relationship Id="rId4" Type="http://schemas.openxmlformats.org/officeDocument/2006/relationships/image" Target="../media/image1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3" Type="http://schemas.openxmlformats.org/officeDocument/2006/relationships/image" Target="../media/image9.bin"/><Relationship Id="rId7" Type="http://schemas.openxmlformats.org/officeDocument/2006/relationships/image" Target="../media/image1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bin"/><Relationship Id="rId11" Type="http://schemas.openxmlformats.org/officeDocument/2006/relationships/image" Target="../media/image10.png"/><Relationship Id="rId5" Type="http://schemas.openxmlformats.org/officeDocument/2006/relationships/image" Target="../media/image7.bin"/><Relationship Id="rId10" Type="http://schemas.openxmlformats.org/officeDocument/2006/relationships/image" Target="../media/image52.bin"/><Relationship Id="rId4" Type="http://schemas.openxmlformats.org/officeDocument/2006/relationships/image" Target="../media/image11.bin"/><Relationship Id="rId9" Type="http://schemas.openxmlformats.org/officeDocument/2006/relationships/image" Target="../media/image1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13" Type="http://schemas.openxmlformats.org/officeDocument/2006/relationships/image" Target="../media/image55.bin"/><Relationship Id="rId3" Type="http://schemas.openxmlformats.org/officeDocument/2006/relationships/image" Target="../media/image9.bin"/><Relationship Id="rId7" Type="http://schemas.openxmlformats.org/officeDocument/2006/relationships/image" Target="../media/image12.bin"/><Relationship Id="rId12" Type="http://schemas.openxmlformats.org/officeDocument/2006/relationships/image" Target="../media/image54.bin"/><Relationship Id="rId17" Type="http://schemas.openxmlformats.org/officeDocument/2006/relationships/image" Target="../media/image10.png"/><Relationship Id="rId2" Type="http://schemas.openxmlformats.org/officeDocument/2006/relationships/image" Target="../media/image1.bin"/><Relationship Id="rId16" Type="http://schemas.openxmlformats.org/officeDocument/2006/relationships/image" Target="../media/image58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bin"/><Relationship Id="rId11" Type="http://schemas.openxmlformats.org/officeDocument/2006/relationships/image" Target="../media/image28.bin"/><Relationship Id="rId5" Type="http://schemas.openxmlformats.org/officeDocument/2006/relationships/image" Target="../media/image7.bin"/><Relationship Id="rId15" Type="http://schemas.openxmlformats.org/officeDocument/2006/relationships/image" Target="../media/image57.bin"/><Relationship Id="rId10" Type="http://schemas.openxmlformats.org/officeDocument/2006/relationships/image" Target="../media/image53.bin"/><Relationship Id="rId4" Type="http://schemas.openxmlformats.org/officeDocument/2006/relationships/image" Target="../media/image11.bin"/><Relationship Id="rId9" Type="http://schemas.openxmlformats.org/officeDocument/2006/relationships/image" Target="../media/image14.bin"/><Relationship Id="rId14" Type="http://schemas.openxmlformats.org/officeDocument/2006/relationships/image" Target="../media/image56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bin"/><Relationship Id="rId3" Type="http://schemas.openxmlformats.org/officeDocument/2006/relationships/image" Target="../media/image8.bin"/><Relationship Id="rId7" Type="http://schemas.openxmlformats.org/officeDocument/2006/relationships/image" Target="../media/image61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bin"/><Relationship Id="rId11" Type="http://schemas.openxmlformats.org/officeDocument/2006/relationships/image" Target="../media/image64.png"/><Relationship Id="rId5" Type="http://schemas.openxmlformats.org/officeDocument/2006/relationships/image" Target="../media/image59.bin"/><Relationship Id="rId10" Type="http://schemas.openxmlformats.org/officeDocument/2006/relationships/image" Target="../media/image63.bin"/><Relationship Id="rId4" Type="http://schemas.openxmlformats.org/officeDocument/2006/relationships/image" Target="../media/image7.bin"/><Relationship Id="rId9" Type="http://schemas.openxmlformats.org/officeDocument/2006/relationships/image" Target="../media/image6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13" Type="http://schemas.openxmlformats.org/officeDocument/2006/relationships/image" Target="../media/image18.bin"/><Relationship Id="rId3" Type="http://schemas.openxmlformats.org/officeDocument/2006/relationships/image" Target="../media/image9.bin"/><Relationship Id="rId7" Type="http://schemas.openxmlformats.org/officeDocument/2006/relationships/image" Target="../media/image12.bin"/><Relationship Id="rId12" Type="http://schemas.openxmlformats.org/officeDocument/2006/relationships/image" Target="../media/image17.bin"/><Relationship Id="rId2" Type="http://schemas.openxmlformats.org/officeDocument/2006/relationships/image" Target="../media/image1.bin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bin"/><Relationship Id="rId11" Type="http://schemas.openxmlformats.org/officeDocument/2006/relationships/image" Target="../media/image16.bin"/><Relationship Id="rId5" Type="http://schemas.openxmlformats.org/officeDocument/2006/relationships/image" Target="../media/image7.bin"/><Relationship Id="rId15" Type="http://schemas.openxmlformats.org/officeDocument/2006/relationships/image" Target="../media/image20.bin"/><Relationship Id="rId10" Type="http://schemas.openxmlformats.org/officeDocument/2006/relationships/image" Target="../media/image15.bin"/><Relationship Id="rId4" Type="http://schemas.openxmlformats.org/officeDocument/2006/relationships/image" Target="../media/image11.bin"/><Relationship Id="rId9" Type="http://schemas.openxmlformats.org/officeDocument/2006/relationships/image" Target="../media/image14.bin"/><Relationship Id="rId14" Type="http://schemas.openxmlformats.org/officeDocument/2006/relationships/image" Target="../media/image1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3" Type="http://schemas.openxmlformats.org/officeDocument/2006/relationships/image" Target="../media/image9.bin"/><Relationship Id="rId7" Type="http://schemas.openxmlformats.org/officeDocument/2006/relationships/image" Target="../media/image12.bin"/><Relationship Id="rId12" Type="http://schemas.openxmlformats.org/officeDocument/2006/relationships/image" Target="../media/image10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bin"/><Relationship Id="rId11" Type="http://schemas.openxmlformats.org/officeDocument/2006/relationships/image" Target="../media/image22.bin"/><Relationship Id="rId5" Type="http://schemas.openxmlformats.org/officeDocument/2006/relationships/image" Target="../media/image7.bin"/><Relationship Id="rId10" Type="http://schemas.openxmlformats.org/officeDocument/2006/relationships/image" Target="../media/image21.bin"/><Relationship Id="rId4" Type="http://schemas.openxmlformats.org/officeDocument/2006/relationships/image" Target="../media/image11.bin"/><Relationship Id="rId9" Type="http://schemas.openxmlformats.org/officeDocument/2006/relationships/image" Target="../media/image1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3" Type="http://schemas.openxmlformats.org/officeDocument/2006/relationships/image" Target="../media/image9.bin"/><Relationship Id="rId7" Type="http://schemas.openxmlformats.org/officeDocument/2006/relationships/image" Target="../media/image1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bin"/><Relationship Id="rId11" Type="http://schemas.openxmlformats.org/officeDocument/2006/relationships/image" Target="../media/image10.png"/><Relationship Id="rId5" Type="http://schemas.openxmlformats.org/officeDocument/2006/relationships/image" Target="../media/image7.bin"/><Relationship Id="rId10" Type="http://schemas.openxmlformats.org/officeDocument/2006/relationships/image" Target="../media/image23.bin"/><Relationship Id="rId4" Type="http://schemas.openxmlformats.org/officeDocument/2006/relationships/image" Target="../media/image11.bin"/><Relationship Id="rId9" Type="http://schemas.openxmlformats.org/officeDocument/2006/relationships/image" Target="../media/image1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3" Type="http://schemas.openxmlformats.org/officeDocument/2006/relationships/image" Target="../media/image9.bin"/><Relationship Id="rId7" Type="http://schemas.openxmlformats.org/officeDocument/2006/relationships/image" Target="../media/image1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bin"/><Relationship Id="rId11" Type="http://schemas.openxmlformats.org/officeDocument/2006/relationships/image" Target="../media/image10.png"/><Relationship Id="rId5" Type="http://schemas.openxmlformats.org/officeDocument/2006/relationships/image" Target="../media/image7.bin"/><Relationship Id="rId10" Type="http://schemas.openxmlformats.org/officeDocument/2006/relationships/image" Target="../media/image24.bin"/><Relationship Id="rId4" Type="http://schemas.openxmlformats.org/officeDocument/2006/relationships/image" Target="../media/image11.bin"/><Relationship Id="rId9" Type="http://schemas.openxmlformats.org/officeDocument/2006/relationships/image" Target="../media/image1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bin"/><Relationship Id="rId13" Type="http://schemas.openxmlformats.org/officeDocument/2006/relationships/image" Target="../media/image10.png"/><Relationship Id="rId3" Type="http://schemas.openxmlformats.org/officeDocument/2006/relationships/image" Target="../media/image25.bin"/><Relationship Id="rId7" Type="http://schemas.openxmlformats.org/officeDocument/2006/relationships/image" Target="../media/image29.bin"/><Relationship Id="rId12" Type="http://schemas.openxmlformats.org/officeDocument/2006/relationships/image" Target="../media/image33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bin"/><Relationship Id="rId11" Type="http://schemas.openxmlformats.org/officeDocument/2006/relationships/image" Target="../media/image32.bin"/><Relationship Id="rId5" Type="http://schemas.openxmlformats.org/officeDocument/2006/relationships/image" Target="../media/image27.bin"/><Relationship Id="rId10" Type="http://schemas.openxmlformats.org/officeDocument/2006/relationships/image" Target="../media/image31.bin"/><Relationship Id="rId4" Type="http://schemas.openxmlformats.org/officeDocument/2006/relationships/image" Target="../media/image26.bin"/><Relationship Id="rId9" Type="http://schemas.openxmlformats.org/officeDocument/2006/relationships/image" Target="../media/image3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13" Type="http://schemas.openxmlformats.org/officeDocument/2006/relationships/image" Target="../media/image37.bin"/><Relationship Id="rId3" Type="http://schemas.openxmlformats.org/officeDocument/2006/relationships/image" Target="../media/image9.bin"/><Relationship Id="rId7" Type="http://schemas.openxmlformats.org/officeDocument/2006/relationships/image" Target="../media/image12.bin"/><Relationship Id="rId12" Type="http://schemas.openxmlformats.org/officeDocument/2006/relationships/image" Target="../media/image36.bin"/><Relationship Id="rId2" Type="http://schemas.openxmlformats.org/officeDocument/2006/relationships/image" Target="../media/image1.bin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bin"/><Relationship Id="rId11" Type="http://schemas.openxmlformats.org/officeDocument/2006/relationships/image" Target="../media/image35.bin"/><Relationship Id="rId5" Type="http://schemas.openxmlformats.org/officeDocument/2006/relationships/image" Target="../media/image7.bin"/><Relationship Id="rId15" Type="http://schemas.openxmlformats.org/officeDocument/2006/relationships/image" Target="../media/image39.bin"/><Relationship Id="rId10" Type="http://schemas.openxmlformats.org/officeDocument/2006/relationships/image" Target="../media/image34.bin"/><Relationship Id="rId4" Type="http://schemas.openxmlformats.org/officeDocument/2006/relationships/image" Target="../media/image11.bin"/><Relationship Id="rId9" Type="http://schemas.openxmlformats.org/officeDocument/2006/relationships/image" Target="../media/image14.bin"/><Relationship Id="rId14" Type="http://schemas.openxmlformats.org/officeDocument/2006/relationships/image" Target="../media/image3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13" Type="http://schemas.openxmlformats.org/officeDocument/2006/relationships/image" Target="../media/image10.png"/><Relationship Id="rId3" Type="http://schemas.openxmlformats.org/officeDocument/2006/relationships/image" Target="../media/image9.bin"/><Relationship Id="rId7" Type="http://schemas.openxmlformats.org/officeDocument/2006/relationships/image" Target="../media/image12.bin"/><Relationship Id="rId12" Type="http://schemas.openxmlformats.org/officeDocument/2006/relationships/image" Target="../media/image42.bin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bin"/><Relationship Id="rId11" Type="http://schemas.openxmlformats.org/officeDocument/2006/relationships/image" Target="../media/image41.bin"/><Relationship Id="rId5" Type="http://schemas.openxmlformats.org/officeDocument/2006/relationships/image" Target="../media/image7.bin"/><Relationship Id="rId10" Type="http://schemas.openxmlformats.org/officeDocument/2006/relationships/image" Target="../media/image40.bin"/><Relationship Id="rId4" Type="http://schemas.openxmlformats.org/officeDocument/2006/relationships/image" Target="../media/image11.bin"/><Relationship Id="rId9" Type="http://schemas.openxmlformats.org/officeDocument/2006/relationships/image" Target="../media/image1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bin"/><Relationship Id="rId13" Type="http://schemas.openxmlformats.org/officeDocument/2006/relationships/image" Target="../media/image46.bin"/><Relationship Id="rId3" Type="http://schemas.openxmlformats.org/officeDocument/2006/relationships/image" Target="../media/image9.bin"/><Relationship Id="rId7" Type="http://schemas.openxmlformats.org/officeDocument/2006/relationships/image" Target="../media/image12.bin"/><Relationship Id="rId12" Type="http://schemas.openxmlformats.org/officeDocument/2006/relationships/image" Target="../media/image45.bin"/><Relationship Id="rId2" Type="http://schemas.openxmlformats.org/officeDocument/2006/relationships/image" Target="../media/image1.bin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bin"/><Relationship Id="rId11" Type="http://schemas.openxmlformats.org/officeDocument/2006/relationships/image" Target="../media/image44.bin"/><Relationship Id="rId5" Type="http://schemas.openxmlformats.org/officeDocument/2006/relationships/image" Target="../media/image7.bin"/><Relationship Id="rId15" Type="http://schemas.openxmlformats.org/officeDocument/2006/relationships/image" Target="../media/image48.bin"/><Relationship Id="rId10" Type="http://schemas.openxmlformats.org/officeDocument/2006/relationships/image" Target="../media/image43.bin"/><Relationship Id="rId4" Type="http://schemas.openxmlformats.org/officeDocument/2006/relationships/image" Target="../media/image11.bin"/><Relationship Id="rId9" Type="http://schemas.openxmlformats.org/officeDocument/2006/relationships/image" Target="../media/image14.bin"/><Relationship Id="rId14" Type="http://schemas.openxmlformats.org/officeDocument/2006/relationships/image" Target="../media/image4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-3334" y="0"/>
            <a:ext cx="18288000" cy="10287000"/>
          </a:xfrm>
          <a:prstGeom prst="rect">
            <a:avLst/>
          </a:prstGeom>
        </p:spPr>
      </p:pic>
      <p:pic>
        <p:nvPicPr>
          <p:cNvPr id="303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0826591" y="0"/>
            <a:ext cx="7458075" cy="10287000"/>
          </a:xfrm>
          <a:prstGeom prst="rect">
            <a:avLst/>
          </a:prstGeom>
        </p:spPr>
      </p:pic>
      <p:pic>
        <p:nvPicPr>
          <p:cNvPr id="30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0826506" y="1828800"/>
            <a:ext cx="1828651" cy="914251"/>
          </a:xfrm>
          <a:prstGeom prst="rect">
            <a:avLst/>
          </a:prstGeom>
        </p:spPr>
      </p:pic>
      <p:pic>
        <p:nvPicPr>
          <p:cNvPr id="307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9912106" y="0"/>
            <a:ext cx="914251" cy="1828651"/>
          </a:xfrm>
          <a:prstGeom prst="rect">
            <a:avLst/>
          </a:prstGeom>
        </p:spPr>
      </p:pic>
      <p:pic>
        <p:nvPicPr>
          <p:cNvPr id="309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9912191" y="2743200"/>
            <a:ext cx="914251" cy="914251"/>
          </a:xfrm>
          <a:prstGeom prst="rect">
            <a:avLst/>
          </a:prstGeom>
        </p:spPr>
      </p:pic>
      <p:sp>
        <p:nvSpPr>
          <p:cNvPr id="31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914305"/>
            <a:ext cx="8120062" cy="44005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58"/>
              </a:lnSpc>
            </a:pPr>
            <a:r>
              <a:rPr lang="en-US" sz="5400" spc="-119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Әйелдердің қоғамдағы рөлі арқылы деструктивті діни ағымдарға қарсы тұру және зайырлылық қағидаларын нығайту</a:t>
            </a:r>
          </a:p>
        </p:txBody>
      </p:sp>
      <p:sp>
        <p:nvSpPr>
          <p:cNvPr id="31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5414867"/>
            <a:ext cx="8120062" cy="752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19"/>
              </a:lnSpc>
            </a:pPr>
            <a:r>
              <a:rPr lang="en-US" sz="2100" spc="-10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Қоғамдағы әйелдердің белсенділігін арттырып, зайырлы қоғамды нығайту жолдары</a:t>
            </a:r>
          </a:p>
        </p:txBody>
      </p:sp>
      <p:sp>
        <p:nvSpPr>
          <p:cNvPr id="315" name="Presenter Name-449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8858440"/>
            <a:ext cx="8120062" cy="523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2700" spc="-59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Алматы облыс Дін істері басқармасы</a:t>
            </a:r>
          </a:p>
        </p:txBody>
      </p:sp>
      <p:pic>
        <p:nvPicPr>
          <p:cNvPr id="3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15239333" y="8763286"/>
            <a:ext cx="762000" cy="762000"/>
          </a:xfrm>
          <a:prstGeom prst="rect">
            <a:avLst/>
          </a:prstGeom>
        </p:spPr>
      </p:pic>
      <p:pic>
        <p:nvPicPr>
          <p:cNvPr id="3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6764476" y="7238810"/>
            <a:ext cx="800100" cy="1524000"/>
          </a:xfrm>
          <a:prstGeom prst="rect">
            <a:avLst/>
          </a:prstGeom>
        </p:spPr>
      </p:pic>
      <p:pic>
        <p:nvPicPr>
          <p:cNvPr id="3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6764448" y="8763149"/>
            <a:ext cx="1523553" cy="762000"/>
          </a:xfrm>
          <a:prstGeom prst="rect">
            <a:avLst/>
          </a:prstGeom>
        </p:spPr>
      </p:pic>
      <p:pic>
        <p:nvPicPr>
          <p:cNvPr id="3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6002000" y="9524714"/>
            <a:ext cx="762000" cy="762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BDF7E0-604E-BA44-C87F-F7552D84B3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221" y="6167342"/>
            <a:ext cx="4177757" cy="31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0" y="9508141"/>
            <a:ext cx="762000" cy="762000"/>
          </a:xfrm>
          <a:prstGeom prst="rect">
            <a:avLst/>
          </a:prstGeom>
        </p:spPr>
      </p:pic>
      <p:pic>
        <p:nvPicPr>
          <p:cNvPr id="80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7495044" y="0"/>
            <a:ext cx="762000" cy="762000"/>
          </a:xfrm>
          <a:prstGeom prst="rect">
            <a:avLst/>
          </a:prstGeom>
        </p:spPr>
      </p:pic>
      <p:pic>
        <p:nvPicPr>
          <p:cNvPr id="80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4962620" y="4414742"/>
            <a:ext cx="8324850" cy="5872258"/>
          </a:xfrm>
          <a:prstGeom prst="rect">
            <a:avLst/>
          </a:prstGeom>
        </p:spPr>
      </p:pic>
      <p:pic>
        <p:nvPicPr>
          <p:cNvPr id="80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870025" y="3416052"/>
            <a:ext cx="14516100" cy="6870948"/>
          </a:xfrm>
          <a:prstGeom prst="rect">
            <a:avLst/>
          </a:prstGeom>
        </p:spPr>
      </p:pic>
      <p:pic>
        <p:nvPicPr>
          <p:cNvPr id="806" name="fbabb57a-1b7f-4556-9ae1-16f3eabfb27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0" y="1939766"/>
            <a:ext cx="18259425" cy="8324850"/>
          </a:xfrm>
          <a:prstGeom prst="rect">
            <a:avLst/>
          </a:prstGeom>
        </p:spPr>
      </p:pic>
      <p:sp>
        <p:nvSpPr>
          <p:cNvPr id="80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570548"/>
            <a:ext cx="16463962" cy="7048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265"/>
              </a:lnSpc>
            </a:pPr>
            <a:r>
              <a:rPr lang="en-US" sz="39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Әйелдердің рухани және әлеуметтік рөлі қоғам тұрақтылығын нығайтады</a:t>
            </a:r>
          </a:p>
        </p:txBody>
      </p:sp>
      <p:sp>
        <p:nvSpPr>
          <p:cNvPr id="810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4805458"/>
            <a:ext cx="5005388" cy="1123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919"/>
              </a:lnSpc>
            </a:pPr>
            <a:r>
              <a:rPr lang="en-US" sz="2100" spc="-10" dirty="0">
                <a:solidFill>
                  <a:srgbClr val="000000">
                    <a:alpha val="100000"/>
                  </a:srgbClr>
                </a:solidFill>
                <a:latin typeface="Roboto" panose="00000700000000000000" pitchFamily="2" charset="0"/>
              </a:rPr>
              <a:t>Ұлттық мәдениетті жеткізу арқылы ұрпаққа </a:t>
            </a:r>
            <a:r>
              <a:rPr lang="en-US" sz="2100" b="1" spc="-10" dirty="0">
                <a:solidFill>
                  <a:srgbClr val="000000"/>
                </a:solidFill>
                <a:latin typeface="Roboto" panose="00000700000000000000" pitchFamily="2" charset="0"/>
              </a:rPr>
              <a:t>рухани құндылықтарды</a:t>
            </a:r>
            <a:r>
              <a:rPr lang="en-US" sz="2100" spc="-10" dirty="0">
                <a:solidFill>
                  <a:srgbClr val="000000"/>
                </a:solidFill>
                <a:latin typeface="Roboto" panose="00000700000000000000" pitchFamily="2" charset="0"/>
              </a:rPr>
              <a:t> сенімді түрде беру</a:t>
            </a:r>
          </a:p>
        </p:txBody>
      </p:sp>
      <p:sp>
        <p:nvSpPr>
          <p:cNvPr id="811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486799" y="4805458"/>
            <a:ext cx="5005388" cy="11239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19"/>
              </a:lnSpc>
            </a:pPr>
            <a:r>
              <a:rPr lang="en-US" sz="2100" spc="-10" dirty="0">
                <a:solidFill>
                  <a:srgbClr val="000000">
                    <a:alpha val="100000"/>
                  </a:srgbClr>
                </a:solidFill>
                <a:latin typeface="Roboto" panose="00000700000000000000" pitchFamily="2" charset="0"/>
              </a:rPr>
              <a:t>Отбасы институтын нығайту арқылы қоғамның </a:t>
            </a:r>
            <a:r>
              <a:rPr lang="en-US" sz="2100" b="1" spc="-10" dirty="0">
                <a:solidFill>
                  <a:srgbClr val="000000"/>
                </a:solidFill>
                <a:latin typeface="Roboto" panose="00000700000000000000" pitchFamily="2" charset="0"/>
              </a:rPr>
              <a:t>ішкі тұрақтылығын қамтамасыз ету</a:t>
            </a:r>
          </a:p>
        </p:txBody>
      </p:sp>
      <p:sp>
        <p:nvSpPr>
          <p:cNvPr id="812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98671" y="7452170"/>
            <a:ext cx="3586162" cy="1495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919"/>
              </a:lnSpc>
            </a:pPr>
            <a:r>
              <a:rPr lang="en-US" sz="2100" spc="-10" dirty="0">
                <a:solidFill>
                  <a:srgbClr val="000000">
                    <a:alpha val="100000"/>
                  </a:srgbClr>
                </a:solidFill>
                <a:latin typeface="Roboto" panose="00000700000000000000" pitchFamily="2" charset="0"/>
              </a:rPr>
              <a:t>Радикалды идеологияға қарсы иммунитет қалыптастыруда әйелдердің </a:t>
            </a:r>
            <a:r>
              <a:rPr lang="en-US" sz="2100" b="1" spc="-10" dirty="0">
                <a:solidFill>
                  <a:srgbClr val="000000"/>
                </a:solidFill>
                <a:latin typeface="Roboto" panose="00000700000000000000" pitchFamily="2" charset="0"/>
              </a:rPr>
              <a:t>тәрбиелік рөлі</a:t>
            </a:r>
          </a:p>
        </p:txBody>
      </p:sp>
      <p:sp>
        <p:nvSpPr>
          <p:cNvPr id="813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902880" y="7452170"/>
            <a:ext cx="3586162" cy="14954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919"/>
              </a:lnSpc>
            </a:pPr>
            <a:r>
              <a:rPr lang="en-US" sz="2100" spc="-10" dirty="0">
                <a:solidFill>
                  <a:srgbClr val="000000">
                    <a:alpha val="100000"/>
                  </a:srgbClr>
                </a:solidFill>
                <a:latin typeface="Roboto" panose="00000700000000000000" pitchFamily="2" charset="0"/>
              </a:rPr>
              <a:t>Әлеуметтік белсенділікті арттыру арқылы </a:t>
            </a:r>
            <a:r>
              <a:rPr lang="en-US" sz="2100" b="1" spc="-10" dirty="0">
                <a:solidFill>
                  <a:srgbClr val="000000"/>
                </a:solidFill>
                <a:latin typeface="Roboto" panose="00000700000000000000" pitchFamily="2" charset="0"/>
              </a:rPr>
              <a:t>зайырлы қоғамның дамуына ықпал ету</a:t>
            </a:r>
          </a:p>
        </p:txBody>
      </p:sp>
      <p:sp>
        <p:nvSpPr>
          <p:cNvPr id="814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369409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Әйелдердің мәдени-рухани құндылықтарды насихаттап, радикалды идеологияға қарсы тұрудағы тәрбиелік қызметі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26FAD7-1936-9A88-EF17-40DE1B4EBD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9305" y="1712309"/>
            <a:ext cx="3943839" cy="307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15974187" y="3356896"/>
            <a:ext cx="762000" cy="762000"/>
          </a:xfrm>
          <a:prstGeom prst="rect">
            <a:avLst/>
          </a:prstGeom>
        </p:spPr>
      </p:pic>
      <p:pic>
        <p:nvPicPr>
          <p:cNvPr id="8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"/>
          </a:blip>
          <a:stretch/>
        </p:blipFill>
        <p:spPr>
          <a:xfrm>
            <a:off x="16735425" y="2595848"/>
            <a:ext cx="1524000" cy="762000"/>
          </a:xfrm>
          <a:prstGeom prst="rect">
            <a:avLst/>
          </a:prstGeom>
        </p:spPr>
      </p:pic>
      <p:pic>
        <p:nvPicPr>
          <p:cNvPr id="8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"/>
          </a:blip>
          <a:stretch/>
        </p:blipFill>
        <p:spPr>
          <a:xfrm>
            <a:off x="16735425" y="1074039"/>
            <a:ext cx="800100" cy="1524000"/>
          </a:xfrm>
          <a:prstGeom prst="rect">
            <a:avLst/>
          </a:prstGeom>
        </p:spPr>
      </p:pic>
      <p:pic>
        <p:nvPicPr>
          <p:cNvPr id="8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7000"/>
          </a:blip>
          <a:stretch/>
        </p:blipFill>
        <p:spPr>
          <a:xfrm>
            <a:off x="15212854" y="2595848"/>
            <a:ext cx="762000" cy="762000"/>
          </a:xfrm>
          <a:prstGeom prst="rect">
            <a:avLst/>
          </a:prstGeom>
        </p:spPr>
      </p:pic>
      <p:pic>
        <p:nvPicPr>
          <p:cNvPr id="8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"/>
          </a:blip>
          <a:stretch/>
        </p:blipFill>
        <p:spPr>
          <a:xfrm>
            <a:off x="2282000" y="2234374"/>
            <a:ext cx="762000" cy="762000"/>
          </a:xfrm>
          <a:prstGeom prst="rect">
            <a:avLst/>
          </a:prstGeom>
        </p:spPr>
      </p:pic>
      <p:pic>
        <p:nvPicPr>
          <p:cNvPr id="82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"/>
          </a:blip>
          <a:stretch/>
        </p:blipFill>
        <p:spPr>
          <a:xfrm>
            <a:off x="0" y="0"/>
            <a:ext cx="1524000" cy="1581150"/>
          </a:xfrm>
          <a:prstGeom prst="rect">
            <a:avLst/>
          </a:prstGeom>
        </p:spPr>
      </p:pic>
      <p:pic>
        <p:nvPicPr>
          <p:cNvPr id="8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761143" y="2263140"/>
            <a:ext cx="762000" cy="762000"/>
          </a:xfrm>
          <a:prstGeom prst="rect">
            <a:avLst/>
          </a:prstGeom>
        </p:spPr>
      </p:pic>
      <p:pic>
        <p:nvPicPr>
          <p:cNvPr id="83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tretch/>
        </p:blipFill>
        <p:spPr>
          <a:xfrm>
            <a:off x="1520666" y="741331"/>
            <a:ext cx="762000" cy="1524000"/>
          </a:xfrm>
          <a:prstGeom prst="rect">
            <a:avLst/>
          </a:prstGeom>
        </p:spPr>
      </p:pic>
      <p:pic>
        <p:nvPicPr>
          <p:cNvPr id="8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2781" y="2624328"/>
            <a:ext cx="5345609" cy="3279725"/>
          </a:xfrm>
          <a:prstGeom prst="rect">
            <a:avLst/>
          </a:prstGeom>
        </p:spPr>
      </p:pic>
      <p:sp>
        <p:nvSpPr>
          <p:cNvPr id="83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1381" y="3255550"/>
            <a:ext cx="492918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Діни сауаттылық – экстремизмге қарсы негізгі фактор</a:t>
            </a:r>
          </a:p>
        </p:txBody>
      </p:sp>
      <p:sp>
        <p:nvSpPr>
          <p:cNvPr id="839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1381" y="4093559"/>
            <a:ext cx="492918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Азаматтардың дін туралы дұрыс түсінігі олардың радикалдық идеологияларға қарсы тұру қабілетін арттырады, қоғамдағы тұрақтылық пен қауіпсіздікті нығайтады.</a:t>
            </a:r>
          </a:p>
        </p:txBody>
      </p:sp>
      <p:pic>
        <p:nvPicPr>
          <p:cNvPr id="8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6452997" y="2624328"/>
            <a:ext cx="5345609" cy="3279725"/>
          </a:xfrm>
          <a:prstGeom prst="rect">
            <a:avLst/>
          </a:prstGeom>
        </p:spPr>
      </p:pic>
      <p:sp>
        <p:nvSpPr>
          <p:cNvPr id="84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81597" y="3255550"/>
            <a:ext cx="492918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Дұрыс діни білім – идеологиялық иммунитет негізі</a:t>
            </a:r>
          </a:p>
        </p:txBody>
      </p:sp>
      <p:sp>
        <p:nvSpPr>
          <p:cNvPr id="845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81597" y="4093559"/>
            <a:ext cx="492918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Сапалы және ғылыми негізделген діни білім жастарға деструктивті ағымдардың ықпалынан сақтануға мүмкіндік береді және зайырлы қоғам құруға септігін тигізеді.</a:t>
            </a:r>
          </a:p>
        </p:txBody>
      </p:sp>
      <p:pic>
        <p:nvPicPr>
          <p:cNvPr id="8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1993213" y="2624328"/>
            <a:ext cx="5345609" cy="3279725"/>
          </a:xfrm>
          <a:prstGeom prst="rect">
            <a:avLst/>
          </a:prstGeom>
        </p:spPr>
      </p:pic>
      <p:sp>
        <p:nvSpPr>
          <p:cNvPr id="84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21813" y="3255550"/>
            <a:ext cx="492918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Мемлекеттік оқу орындарында дінтану пәндері қажет</a:t>
            </a:r>
          </a:p>
        </p:txBody>
      </p:sp>
      <p:sp>
        <p:nvSpPr>
          <p:cNvPr id="851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21813" y="4093559"/>
            <a:ext cx="492918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Дінтану сабақтарын енгізу арқылы жастар діни сауаттылықты арттырып, экстремизмге қарсы тұруда сенімді негіз алады.</a:t>
            </a:r>
          </a:p>
        </p:txBody>
      </p:sp>
      <p:pic>
        <p:nvPicPr>
          <p:cNvPr id="8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2781" y="6085618"/>
            <a:ext cx="5345609" cy="3279725"/>
          </a:xfrm>
          <a:prstGeom prst="rect">
            <a:avLst/>
          </a:prstGeom>
        </p:spPr>
      </p:pic>
      <p:sp>
        <p:nvSpPr>
          <p:cNvPr id="855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1381" y="6716744"/>
            <a:ext cx="492918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Ақпараттық-түсіндіру жұмыстары қоғам санасын жаңартады</a:t>
            </a:r>
          </a:p>
        </p:txBody>
      </p:sp>
      <p:sp>
        <p:nvSpPr>
          <p:cNvPr id="857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1381" y="7554849"/>
            <a:ext cx="492918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Қоғамды дінге қатысты дұрыс ақпаратпен қамтамасыз ету арқылы радикализмнің алдын алу және зайырлы қағидаларды нығайту мүмкін болады.</a:t>
            </a:r>
          </a:p>
        </p:txBody>
      </p:sp>
      <p:pic>
        <p:nvPicPr>
          <p:cNvPr id="8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6452997" y="6085618"/>
            <a:ext cx="5345609" cy="3279725"/>
          </a:xfrm>
          <a:prstGeom prst="rect">
            <a:avLst/>
          </a:prstGeom>
        </p:spPr>
      </p:pic>
      <p:sp>
        <p:nvSpPr>
          <p:cNvPr id="861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81597" y="6716744"/>
            <a:ext cx="492918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Әйелдер – діни сауаттылық медиаторлары</a:t>
            </a:r>
          </a:p>
        </p:txBody>
      </p:sp>
      <p:sp>
        <p:nvSpPr>
          <p:cNvPr id="863" name="Description of a 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81597" y="7554849"/>
            <a:ext cx="492918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Әйелдер қоғамдағы белсенді медиатор ретінде дінді дұрыс түсіндіруде және радикалды идеологияларға қарсы тұруда маңызды рөл атқара алады.</a:t>
            </a:r>
          </a:p>
        </p:txBody>
      </p:sp>
      <p:sp>
        <p:nvSpPr>
          <p:cNvPr id="86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9920"/>
            <a:ext cx="164639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Діни сауаттылықты арттырудың стратегиялық маңызы</a:t>
            </a:r>
          </a:p>
        </p:txBody>
      </p:sp>
      <p:sp>
        <p:nvSpPr>
          <p:cNvPr id="86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749742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Қоғамды экстремизмнен қорғауда және сана-сезімін жаңартуда тиімді әдістер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467744-9C43-0D4A-9CAA-C3DB975D83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424" y="6249896"/>
            <a:ext cx="4177757" cy="31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15974187" y="3356896"/>
            <a:ext cx="762000" cy="762000"/>
          </a:xfrm>
          <a:prstGeom prst="rect">
            <a:avLst/>
          </a:prstGeom>
        </p:spPr>
      </p:pic>
      <p:pic>
        <p:nvPicPr>
          <p:cNvPr id="8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"/>
          </a:blip>
          <a:stretch/>
        </p:blipFill>
        <p:spPr>
          <a:xfrm>
            <a:off x="16735425" y="2595848"/>
            <a:ext cx="1524000" cy="762000"/>
          </a:xfrm>
          <a:prstGeom prst="rect">
            <a:avLst/>
          </a:prstGeom>
        </p:spPr>
      </p:pic>
      <p:pic>
        <p:nvPicPr>
          <p:cNvPr id="8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"/>
          </a:blip>
          <a:stretch/>
        </p:blipFill>
        <p:spPr>
          <a:xfrm>
            <a:off x="16735425" y="1074039"/>
            <a:ext cx="800100" cy="1524000"/>
          </a:xfrm>
          <a:prstGeom prst="rect">
            <a:avLst/>
          </a:prstGeom>
        </p:spPr>
      </p:pic>
      <p:pic>
        <p:nvPicPr>
          <p:cNvPr id="8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7000"/>
          </a:blip>
          <a:stretch/>
        </p:blipFill>
        <p:spPr>
          <a:xfrm>
            <a:off x="15212854" y="2595848"/>
            <a:ext cx="762000" cy="762000"/>
          </a:xfrm>
          <a:prstGeom prst="rect">
            <a:avLst/>
          </a:prstGeom>
        </p:spPr>
      </p:pic>
      <p:pic>
        <p:nvPicPr>
          <p:cNvPr id="8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"/>
          </a:blip>
          <a:stretch/>
        </p:blipFill>
        <p:spPr>
          <a:xfrm>
            <a:off x="2282000" y="2234374"/>
            <a:ext cx="762000" cy="762000"/>
          </a:xfrm>
          <a:prstGeom prst="rect">
            <a:avLst/>
          </a:prstGeom>
        </p:spPr>
      </p:pic>
      <p:pic>
        <p:nvPicPr>
          <p:cNvPr id="8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"/>
          </a:blip>
          <a:stretch/>
        </p:blipFill>
        <p:spPr>
          <a:xfrm>
            <a:off x="0" y="0"/>
            <a:ext cx="1524000" cy="1581150"/>
          </a:xfrm>
          <a:prstGeom prst="rect">
            <a:avLst/>
          </a:prstGeom>
        </p:spPr>
      </p:pic>
      <p:pic>
        <p:nvPicPr>
          <p:cNvPr id="88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761143" y="2263140"/>
            <a:ext cx="762000" cy="762000"/>
          </a:xfrm>
          <a:prstGeom prst="rect">
            <a:avLst/>
          </a:prstGeom>
        </p:spPr>
      </p:pic>
      <p:pic>
        <p:nvPicPr>
          <p:cNvPr id="88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tretch/>
        </p:blipFill>
        <p:spPr>
          <a:xfrm>
            <a:off x="1520666" y="741331"/>
            <a:ext cx="762000" cy="1524000"/>
          </a:xfrm>
          <a:prstGeom prst="rect">
            <a:avLst/>
          </a:prstGeom>
        </p:spPr>
      </p:pic>
      <p:pic>
        <p:nvPicPr>
          <p:cNvPr id="8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2763" y="2586186"/>
            <a:ext cx="5345609" cy="3308300"/>
          </a:xfrm>
          <a:prstGeom prst="rect">
            <a:avLst/>
          </a:prstGeom>
        </p:spPr>
      </p:pic>
      <p:pic>
        <p:nvPicPr>
          <p:cNvPr id="8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141381" y="2986278"/>
            <a:ext cx="800100" cy="800100"/>
          </a:xfrm>
          <a:prstGeom prst="rect">
            <a:avLst/>
          </a:prstGeom>
        </p:spPr>
      </p:pic>
      <p:pic>
        <p:nvPicPr>
          <p:cNvPr id="892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5622DDA1-94B3-4F95-8210-2F4F646062C7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341239" y="3186112"/>
            <a:ext cx="399901" cy="399901"/>
          </a:xfrm>
          <a:prstGeom prst="rect">
            <a:avLst/>
          </a:prstGeom>
        </p:spPr>
      </p:pic>
      <p:sp>
        <p:nvSpPr>
          <p:cNvPr id="89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207990" y="2814828"/>
            <a:ext cx="386238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Ұлттық құндылықтар мен зайырлылықты дәріптеу</a:t>
            </a:r>
          </a:p>
        </p:txBody>
      </p:sp>
      <p:sp>
        <p:nvSpPr>
          <p:cNvPr id="896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207990" y="3652933"/>
            <a:ext cx="3862388" cy="1666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Ұлттық бірегейлік пен зайырлылық қағидаларын насихаттау арқылы қоғамда тұрақтылық пен келісім орнатуға ықпал ету қажет.</a:t>
            </a:r>
          </a:p>
        </p:txBody>
      </p:sp>
      <p:pic>
        <p:nvPicPr>
          <p:cNvPr id="8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6452997" y="2586323"/>
            <a:ext cx="5345609" cy="3308300"/>
          </a:xfrm>
          <a:prstGeom prst="rect">
            <a:avLst/>
          </a:prstGeom>
        </p:spPr>
      </p:pic>
      <p:pic>
        <p:nvPicPr>
          <p:cNvPr id="90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6681597" y="2814828"/>
            <a:ext cx="800100" cy="800100"/>
          </a:xfrm>
          <a:prstGeom prst="rect">
            <a:avLst/>
          </a:prstGeom>
        </p:spPr>
      </p:pic>
      <p:pic>
        <p:nvPicPr>
          <p:cNvPr id="902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  <a:extLst>
              <a:ext uri="{EB079887-8651-4F47-B700-64E897876428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6881515" y="3014662"/>
            <a:ext cx="399901" cy="399901"/>
          </a:xfrm>
          <a:prstGeom prst="rect">
            <a:avLst/>
          </a:prstGeom>
        </p:spPr>
      </p:pic>
      <p:sp>
        <p:nvSpPr>
          <p:cNvPr id="904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48111" y="2814828"/>
            <a:ext cx="3862388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Әйелдердің әлеуметтік бастамаларға қатысуын арттыру</a:t>
            </a:r>
          </a:p>
        </p:txBody>
      </p:sp>
      <p:sp>
        <p:nvSpPr>
          <p:cNvPr id="906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48111" y="4052888"/>
            <a:ext cx="3862388" cy="20002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Әйелдерді қоғамдық және әлеуметтік жобаларға тарту арқылы олардың көшбасшылық қабілеттерін дамыту және деструктивті идеологияға қарсы тұруды күшейту маңызды.</a:t>
            </a:r>
          </a:p>
        </p:txBody>
      </p:sp>
      <p:pic>
        <p:nvPicPr>
          <p:cNvPr id="9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1993213" y="2586323"/>
            <a:ext cx="5345609" cy="3308300"/>
          </a:xfrm>
          <a:prstGeom prst="rect">
            <a:avLst/>
          </a:prstGeom>
        </p:spPr>
      </p:pic>
      <p:pic>
        <p:nvPicPr>
          <p:cNvPr id="9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2221813" y="2819590"/>
            <a:ext cx="800100" cy="800100"/>
          </a:xfrm>
          <a:prstGeom prst="rect">
            <a:avLst/>
          </a:prstGeom>
        </p:spPr>
      </p:pic>
      <p:pic>
        <p:nvPicPr>
          <p:cNvPr id="912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  <a:extLst>
              <a:ext uri="{D26A5F97-26EE-4D5B-BDB5-7AF9DEA35DF8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2421638" y="3019425"/>
            <a:ext cx="399901" cy="399901"/>
          </a:xfrm>
          <a:prstGeom prst="rect">
            <a:avLst/>
          </a:prstGeom>
        </p:spPr>
      </p:pic>
      <p:sp>
        <p:nvSpPr>
          <p:cNvPr id="91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88328" y="2814828"/>
            <a:ext cx="386238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Қоғамдық ұйымдармен және білім мекемелерімен серіктестік</a:t>
            </a:r>
          </a:p>
        </p:txBody>
      </p:sp>
      <p:sp>
        <p:nvSpPr>
          <p:cNvPr id="916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288328" y="3652933"/>
            <a:ext cx="3862388" cy="20002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Қоғамдық ұйымдар мен білім беру саласындағы институттармен тығыз байланыс орнатып, бірлескен жобаларды жүзеге асыру арқылы қоғамдық иммунитетті арттыруға болады.</a:t>
            </a:r>
          </a:p>
        </p:txBody>
      </p:sp>
      <p:pic>
        <p:nvPicPr>
          <p:cNvPr id="9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2781" y="6066568"/>
            <a:ext cx="5345609" cy="3308300"/>
          </a:xfrm>
          <a:prstGeom prst="rect">
            <a:avLst/>
          </a:prstGeom>
        </p:spPr>
      </p:pic>
      <p:pic>
        <p:nvPicPr>
          <p:cNvPr id="9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141381" y="6295072"/>
            <a:ext cx="800100" cy="800100"/>
          </a:xfrm>
          <a:prstGeom prst="rect">
            <a:avLst/>
          </a:prstGeom>
        </p:spPr>
      </p:pic>
      <p:pic>
        <p:nvPicPr>
          <p:cNvPr id="922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  <a:extLst>
              <a:ext uri="{CF586F13-CF21-4144-A7F2-E0B33D3EFD06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341239" y="6494859"/>
            <a:ext cx="399901" cy="399901"/>
          </a:xfrm>
          <a:prstGeom prst="rect">
            <a:avLst/>
          </a:prstGeom>
        </p:spPr>
      </p:pic>
      <p:sp>
        <p:nvSpPr>
          <p:cNvPr id="92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207990" y="6295072"/>
            <a:ext cx="3862388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Интернет пен әлеуметтік желілердегі ақпараттық қауіпсіздік</a:t>
            </a:r>
          </a:p>
        </p:txBody>
      </p:sp>
      <p:sp>
        <p:nvSpPr>
          <p:cNvPr id="926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2207990" y="7533227"/>
            <a:ext cx="3862388" cy="1666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Ақпараттық кеңістікте қауіпсіздікті қамтамасыз ету арқылы жалған ақпарат пен радикалды идеологиялардың таралуына тосқауыл қою қажет.</a:t>
            </a:r>
          </a:p>
        </p:txBody>
      </p:sp>
      <p:pic>
        <p:nvPicPr>
          <p:cNvPr id="92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6452997" y="6066568"/>
            <a:ext cx="5345609" cy="3308300"/>
          </a:xfrm>
          <a:prstGeom prst="rect">
            <a:avLst/>
          </a:prstGeom>
        </p:spPr>
      </p:pic>
      <p:pic>
        <p:nvPicPr>
          <p:cNvPr id="9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6681597" y="6299930"/>
            <a:ext cx="800100" cy="800100"/>
          </a:xfrm>
          <a:prstGeom prst="rect">
            <a:avLst/>
          </a:prstGeom>
        </p:spPr>
      </p:pic>
      <p:pic>
        <p:nvPicPr>
          <p:cNvPr id="932" name="iconNode4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alphaModFix/>
            <a:extLst>
              <a:ext uri="{39F3910B-B020-41DF-89C4-0D0D244232E4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6881515" y="6499770"/>
            <a:ext cx="399901" cy="399901"/>
          </a:xfrm>
          <a:prstGeom prst="rect">
            <a:avLst/>
          </a:prstGeom>
        </p:spPr>
      </p:pic>
      <p:sp>
        <p:nvSpPr>
          <p:cNvPr id="934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48111" y="6295072"/>
            <a:ext cx="3862388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Көпсалалы қоғамдық диалог пен түсіністік орнату</a:t>
            </a:r>
          </a:p>
        </p:txBody>
      </p:sp>
      <p:sp>
        <p:nvSpPr>
          <p:cNvPr id="936" name="Description of a 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748111" y="7133177"/>
            <a:ext cx="3862388" cy="20002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Әртүрлі әлеуметтік топтар арасында ашық және көпқырлы диалогты дамыту арқылы радикализмнің алдын алуға және қоғамдық келісімді нығайтуға болады.</a:t>
            </a:r>
          </a:p>
        </p:txBody>
      </p:sp>
      <p:sp>
        <p:nvSpPr>
          <p:cNvPr id="93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85539"/>
            <a:ext cx="16463962" cy="714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265"/>
              </a:lnSpc>
            </a:pPr>
            <a:r>
              <a:rPr lang="en-US" sz="39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Әлеуметтік ынтымақтастық пен қоғамдық иммунитетті нығайту жолдары</a:t>
            </a:r>
          </a:p>
        </p:txBody>
      </p:sp>
      <p:sp>
        <p:nvSpPr>
          <p:cNvPr id="94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711642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Ұлттық құндылықтар мен әйелдердің белсенділігін арттыру арқылы радикализмге қарсы тұру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7DAD5A-77D8-6768-91E1-684356F4509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75" y="6295072"/>
            <a:ext cx="4177757" cy="330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90000">
        <p14:prism isContent="1" isInverted="1"/>
      </p:transition>
    </mc:Choice>
    <mc:Fallback xmlns="">
      <p:transition spd="slow" advTm="9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16764448" y="4076700"/>
            <a:ext cx="1523553" cy="762000"/>
          </a:xfrm>
          <a:prstGeom prst="rect">
            <a:avLst/>
          </a:prstGeom>
        </p:spPr>
      </p:pic>
      <p:pic>
        <p:nvPicPr>
          <p:cNvPr id="9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16764476" y="2552033"/>
            <a:ext cx="800100" cy="1524000"/>
          </a:xfrm>
          <a:prstGeom prst="rect">
            <a:avLst/>
          </a:prstGeom>
        </p:spPr>
      </p:pic>
      <p:pic>
        <p:nvPicPr>
          <p:cNvPr id="94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0" y="0"/>
            <a:ext cx="914400" cy="1524000"/>
          </a:xfrm>
          <a:prstGeom prst="rect">
            <a:avLst/>
          </a:prstGeom>
        </p:spPr>
      </p:pic>
      <p:pic>
        <p:nvPicPr>
          <p:cNvPr id="9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0" y="2285714"/>
            <a:ext cx="914400" cy="762000"/>
          </a:xfrm>
          <a:prstGeom prst="rect">
            <a:avLst/>
          </a:prstGeom>
        </p:spPr>
      </p:pic>
      <p:pic>
        <p:nvPicPr>
          <p:cNvPr id="953" name="coverimag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alphaModFix/>
          </a:blip>
          <a:stretch/>
        </p:blipFill>
        <p:spPr>
          <a:xfrm>
            <a:off x="914305" y="0"/>
            <a:ext cx="16002000" cy="7019925"/>
          </a:xfrm>
          <a:prstGeom prst="rect">
            <a:avLst/>
          </a:prstGeom>
        </p:spPr>
      </p:pic>
      <p:pic>
        <p:nvPicPr>
          <p:cNvPr id="955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15087886" y="5195221"/>
            <a:ext cx="914251" cy="914251"/>
          </a:xfrm>
          <a:prstGeom prst="rect">
            <a:avLst/>
          </a:prstGeom>
        </p:spPr>
      </p:pic>
      <p:pic>
        <p:nvPicPr>
          <p:cNvPr id="957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tretch/>
        </p:blipFill>
        <p:spPr>
          <a:xfrm>
            <a:off x="16002190" y="6109526"/>
            <a:ext cx="914251" cy="914251"/>
          </a:xfrm>
          <a:prstGeom prst="rect">
            <a:avLst/>
          </a:prstGeom>
        </p:spPr>
      </p:pic>
      <p:sp>
        <p:nvSpPr>
          <p:cNvPr id="95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4305" y="7938135"/>
            <a:ext cx="16492538" cy="9620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6858"/>
              </a:lnSpc>
            </a:pPr>
            <a:r>
              <a:rPr lang="en-US" sz="5400" spc="-119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Зайырлы Қазақстан үшін бірге әрекет етейік</a:t>
            </a:r>
          </a:p>
        </p:txBody>
      </p:sp>
      <p:sp>
        <p:nvSpPr>
          <p:cNvPr id="96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612719" y="8900160"/>
            <a:ext cx="16492538" cy="359201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>
              <a:lnSpc>
                <a:spcPts val="2919"/>
              </a:lnSpc>
            </a:pPr>
            <a:r>
              <a:rPr lang="ru-RU" sz="2400" dirty="0" err="1"/>
              <a:t>Әйелдердің</a:t>
            </a:r>
            <a:r>
              <a:rPr lang="ru-RU" sz="2400" dirty="0"/>
              <a:t> </a:t>
            </a:r>
            <a:r>
              <a:rPr lang="ru-RU" sz="2400" dirty="0" err="1"/>
              <a:t>әлеуеті</a:t>
            </a:r>
            <a:r>
              <a:rPr lang="ru-RU" sz="2400" dirty="0"/>
              <a:t> – тұрақты </a:t>
            </a:r>
            <a:r>
              <a:rPr lang="ru-RU" sz="2400" dirty="0" err="1"/>
              <a:t>және</a:t>
            </a:r>
            <a:r>
              <a:rPr lang="ru-RU" sz="2400" dirty="0"/>
              <a:t> қауіпсіз қоғамның </a:t>
            </a:r>
            <a:r>
              <a:rPr lang="ru-RU" sz="2400" dirty="0" err="1"/>
              <a:t>кепілі</a:t>
            </a:r>
            <a:endParaRPr lang="en-US" sz="2100" spc="-10" dirty="0">
              <a:solidFill>
                <a:srgbClr val="262D36">
                  <a:alpha val="80000"/>
                </a:srgbClr>
              </a:solidFill>
              <a:latin typeface="Roboto" panose="00000700000000000000" pitchFamily="2" charset="0"/>
            </a:endParaRPr>
          </a:p>
        </p:txBody>
      </p:sp>
      <p:pic>
        <p:nvPicPr>
          <p:cNvPr id="96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4305" y="1523810"/>
            <a:ext cx="1524000" cy="762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9F39F5-C99F-19A4-3935-59AC25F5AE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0235" y="7255304"/>
            <a:ext cx="3242916" cy="277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2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15974187" y="3356896"/>
            <a:ext cx="762000" cy="762000"/>
          </a:xfrm>
          <a:prstGeom prst="rect">
            <a:avLst/>
          </a:prstGeom>
        </p:spPr>
      </p:pic>
      <p:pic>
        <p:nvPicPr>
          <p:cNvPr id="3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"/>
          </a:blip>
          <a:stretch/>
        </p:blipFill>
        <p:spPr>
          <a:xfrm>
            <a:off x="16735425" y="2595848"/>
            <a:ext cx="1524000" cy="762000"/>
          </a:xfrm>
          <a:prstGeom prst="rect">
            <a:avLst/>
          </a:prstGeom>
        </p:spPr>
      </p:pic>
      <p:pic>
        <p:nvPicPr>
          <p:cNvPr id="3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"/>
          </a:blip>
          <a:stretch/>
        </p:blipFill>
        <p:spPr>
          <a:xfrm>
            <a:off x="16735425" y="1074039"/>
            <a:ext cx="800100" cy="1524000"/>
          </a:xfrm>
          <a:prstGeom prst="rect">
            <a:avLst/>
          </a:prstGeom>
        </p:spPr>
      </p:pic>
      <p:pic>
        <p:nvPicPr>
          <p:cNvPr id="3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7000"/>
          </a:blip>
          <a:stretch/>
        </p:blipFill>
        <p:spPr>
          <a:xfrm>
            <a:off x="15212854" y="2595848"/>
            <a:ext cx="762000" cy="762000"/>
          </a:xfrm>
          <a:prstGeom prst="rect">
            <a:avLst/>
          </a:prstGeom>
        </p:spPr>
      </p:pic>
      <p:pic>
        <p:nvPicPr>
          <p:cNvPr id="33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"/>
          </a:blip>
          <a:stretch/>
        </p:blipFill>
        <p:spPr>
          <a:xfrm>
            <a:off x="2282000" y="2234374"/>
            <a:ext cx="762000" cy="762000"/>
          </a:xfrm>
          <a:prstGeom prst="rect">
            <a:avLst/>
          </a:prstGeom>
        </p:spPr>
      </p:pic>
      <p:pic>
        <p:nvPicPr>
          <p:cNvPr id="33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"/>
          </a:blip>
          <a:stretch/>
        </p:blipFill>
        <p:spPr>
          <a:xfrm>
            <a:off x="0" y="0"/>
            <a:ext cx="1524000" cy="1581150"/>
          </a:xfrm>
          <a:prstGeom prst="rect">
            <a:avLst/>
          </a:prstGeom>
        </p:spPr>
      </p:pic>
      <p:pic>
        <p:nvPicPr>
          <p:cNvPr id="3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761143" y="2263140"/>
            <a:ext cx="762000" cy="762000"/>
          </a:xfrm>
          <a:prstGeom prst="rect">
            <a:avLst/>
          </a:prstGeom>
        </p:spPr>
      </p:pic>
      <p:pic>
        <p:nvPicPr>
          <p:cNvPr id="34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tretch/>
        </p:blipFill>
        <p:spPr>
          <a:xfrm>
            <a:off x="1520666" y="741331"/>
            <a:ext cx="762000" cy="1524000"/>
          </a:xfrm>
          <a:prstGeom prst="rect">
            <a:avLst/>
          </a:prstGeom>
        </p:spPr>
      </p:pic>
      <p:pic>
        <p:nvPicPr>
          <p:cNvPr id="3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2912" y="2709862"/>
            <a:ext cx="3135809" cy="6537275"/>
          </a:xfrm>
          <a:prstGeom prst="rect">
            <a:avLst/>
          </a:prstGeom>
        </p:spPr>
      </p:pic>
      <p:pic>
        <p:nvPicPr>
          <p:cNvPr id="346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3CAE1868-FC48-494B-8111-1927B0BBE3D0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2159794" y="3110008"/>
            <a:ext cx="639985" cy="639985"/>
          </a:xfrm>
          <a:prstGeom prst="rect">
            <a:avLst/>
          </a:prstGeom>
        </p:spPr>
      </p:pic>
      <p:sp>
        <p:nvSpPr>
          <p:cNvPr id="348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7771" y="4149947"/>
            <a:ext cx="2557462" cy="1381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18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Қазақстан Республикасы Конституциясының 1-бабы</a:t>
            </a:r>
            <a:r>
              <a:rPr lang="en-US" sz="1800" spc="-38" dirty="0">
                <a:solidFill>
                  <a:srgbClr val="000000"/>
                </a:solidFill>
                <a:latin typeface="Poppins SemiBold" panose="00000700000000000000" pitchFamily="2" charset="0"/>
              </a:rPr>
              <a:t>: зайырлы және құқықтық мемлекет</a:t>
            </a:r>
          </a:p>
        </p:txBody>
      </p:sp>
      <p:sp>
        <p:nvSpPr>
          <p:cNvPr id="350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7771" y="5635752"/>
            <a:ext cx="2745688" cy="144911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sz="1500" spc="-8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Мемлекет демократиялық, зайырлы және құқықтық болып сипатталады, ал адам құқықтары басты құндылық ретінде белгіленеді.</a:t>
            </a:r>
          </a:p>
        </p:txBody>
      </p:sp>
      <p:pic>
        <p:nvPicPr>
          <p:cNvPr id="35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4237101" y="2709958"/>
            <a:ext cx="3135809" cy="6537275"/>
          </a:xfrm>
          <a:prstGeom prst="rect">
            <a:avLst/>
          </a:prstGeom>
        </p:spPr>
      </p:pic>
      <p:pic>
        <p:nvPicPr>
          <p:cNvPr id="354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8C426FD6-6FE5-4E65-8FCD-1FBE798B53FC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5484019" y="3110008"/>
            <a:ext cx="639985" cy="639985"/>
          </a:xfrm>
          <a:prstGeom prst="rect">
            <a:avLst/>
          </a:prstGeom>
        </p:spPr>
      </p:pic>
      <p:sp>
        <p:nvSpPr>
          <p:cNvPr id="356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541901" y="4149947"/>
            <a:ext cx="2557462" cy="1609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12-бап: Діни қызмет еркіндігі мен қоғам құқықтарының сақталуы</a:t>
            </a:r>
          </a:p>
        </p:txBody>
      </p:sp>
      <p:sp>
        <p:nvSpPr>
          <p:cNvPr id="358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541900" y="5864352"/>
            <a:ext cx="2745783" cy="174406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sz="1500" spc="-8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Діни қызмет еркіндігі кепілдендірілгенімен, оның жүзеге асуы қоғамның құқықтары мен заңдылықтарын бұзбауы тиіс екені анық көрсетілген.</a:t>
            </a:r>
          </a:p>
        </p:txBody>
      </p:sp>
      <p:pic>
        <p:nvPicPr>
          <p:cNvPr id="3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7561326" y="2709958"/>
            <a:ext cx="3135809" cy="6537275"/>
          </a:xfrm>
          <a:prstGeom prst="rect">
            <a:avLst/>
          </a:prstGeom>
        </p:spPr>
      </p:pic>
      <p:pic>
        <p:nvPicPr>
          <p:cNvPr id="362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  <a:extLst>
              <a:ext uri="{1A51EE9E-19AB-4592-ABA1-BD8AF7796CDB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8808148" y="3110008"/>
            <a:ext cx="639985" cy="639985"/>
          </a:xfrm>
          <a:prstGeom prst="rect">
            <a:avLst/>
          </a:prstGeom>
        </p:spPr>
      </p:pic>
      <p:sp>
        <p:nvSpPr>
          <p:cNvPr id="36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66031" y="4149947"/>
            <a:ext cx="2557462" cy="2009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14-бап: Кемсітушілікке тыйым салу, соның ішінде жыныстық кемсіту</a:t>
            </a:r>
          </a:p>
        </p:txBody>
      </p:sp>
      <p:sp>
        <p:nvSpPr>
          <p:cNvPr id="366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66031" y="6264307"/>
            <a:ext cx="2745878" cy="203902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sz="1500" spc="-8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Бұл бап әрбір адамға тең құқықтар мен мүмкіндіктер береді және жынысқа байланысты кемсітушілікке толық тыйым салады, зайырлы қоғам нығаюының кепілі.</a:t>
            </a:r>
          </a:p>
        </p:txBody>
      </p:sp>
      <p:pic>
        <p:nvPicPr>
          <p:cNvPr id="3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885456" y="2709958"/>
            <a:ext cx="3135809" cy="6537275"/>
          </a:xfrm>
          <a:prstGeom prst="rect">
            <a:avLst/>
          </a:prstGeom>
        </p:spPr>
      </p:pic>
      <p:pic>
        <p:nvPicPr>
          <p:cNvPr id="370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  <a:extLst>
              <a:ext uri="{9136D87A-D381-4E3C-B327-0FF3B97C4EFE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2132278" y="3110008"/>
            <a:ext cx="639985" cy="639985"/>
          </a:xfrm>
          <a:prstGeom prst="rect">
            <a:avLst/>
          </a:prstGeom>
        </p:spPr>
      </p:pic>
      <p:sp>
        <p:nvSpPr>
          <p:cNvPr id="372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90256" y="4149947"/>
            <a:ext cx="2557462" cy="1609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19-бап: Діни сенім еркіндігі және мемлекет пен діннің бөлінуі</a:t>
            </a:r>
          </a:p>
        </p:txBody>
      </p:sp>
      <p:sp>
        <p:nvSpPr>
          <p:cNvPr id="374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001840" y="5864352"/>
            <a:ext cx="2745878" cy="1744067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sz="1500" spc="-8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Бұл бап мемлекет пен діннің толық бөлінуін қамтамасыз етеді, діни сенім еркіндігін сақтай отырып, мемлекеттік басқарудың зайырлығын нығайтады.</a:t>
            </a:r>
          </a:p>
        </p:txBody>
      </p:sp>
      <p:pic>
        <p:nvPicPr>
          <p:cNvPr id="3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4209509" y="2709862"/>
            <a:ext cx="3135809" cy="6537275"/>
          </a:xfrm>
          <a:prstGeom prst="rect">
            <a:avLst/>
          </a:prstGeom>
        </p:spPr>
      </p:pic>
      <p:pic>
        <p:nvPicPr>
          <p:cNvPr id="378" name="iconNode4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  <a:extLst>
              <a:ext uri="{1596837A-FC86-44E9-BD01-37F6FC33DAA3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5456503" y="3110008"/>
            <a:ext cx="639985" cy="639985"/>
          </a:xfrm>
          <a:prstGeom prst="rect">
            <a:avLst/>
          </a:prstGeom>
        </p:spPr>
      </p:pic>
      <p:sp>
        <p:nvSpPr>
          <p:cNvPr id="380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514386" y="4149947"/>
            <a:ext cx="2557462" cy="20097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Зайырлылық – мемлекеттің діннен және діннің мемлекеттен толық бөлінуі</a:t>
            </a:r>
          </a:p>
        </p:txBody>
      </p:sp>
      <p:sp>
        <p:nvSpPr>
          <p:cNvPr id="382" name="Description of a 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514386" y="6264307"/>
            <a:ext cx="2557462" cy="2581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lang="en-US" sz="1500" spc="-8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Зайырлылық қағидалары жеке тұлғаның діни бостандықтарын кепілдейді және деструктивті діни ағымдардың идеологиясына қарсы тұруда маңызды рөл атқарады.</a:t>
            </a:r>
          </a:p>
        </p:txBody>
      </p:sp>
      <p:sp>
        <p:nvSpPr>
          <p:cNvPr id="384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85539"/>
            <a:ext cx="16463962" cy="714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265"/>
              </a:lnSpc>
            </a:pPr>
            <a:r>
              <a:rPr lang="en-US" sz="39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Қазақстан Республикасындағы зайырлылық қағидаларының негіздері</a:t>
            </a:r>
          </a:p>
        </p:txBody>
      </p:sp>
      <p:sp>
        <p:nvSpPr>
          <p:cNvPr id="386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711642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Конституциялық баптар арқылы зайырлы мемлекет пен діни сенім бостандығын қамтамасыз ету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84DD7B-A490-DDE5-81B8-27DD0A19653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38" y="7189547"/>
            <a:ext cx="3582112" cy="274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9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15974187" y="3356896"/>
            <a:ext cx="762000" cy="762000"/>
          </a:xfrm>
          <a:prstGeom prst="rect">
            <a:avLst/>
          </a:prstGeom>
        </p:spPr>
      </p:pic>
      <p:pic>
        <p:nvPicPr>
          <p:cNvPr id="39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"/>
          </a:blip>
          <a:stretch/>
        </p:blipFill>
        <p:spPr>
          <a:xfrm>
            <a:off x="16735425" y="2595848"/>
            <a:ext cx="1524000" cy="762000"/>
          </a:xfrm>
          <a:prstGeom prst="rect">
            <a:avLst/>
          </a:prstGeom>
        </p:spPr>
      </p:pic>
      <p:pic>
        <p:nvPicPr>
          <p:cNvPr id="39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"/>
          </a:blip>
          <a:stretch/>
        </p:blipFill>
        <p:spPr>
          <a:xfrm>
            <a:off x="16735425" y="1074039"/>
            <a:ext cx="800100" cy="1524000"/>
          </a:xfrm>
          <a:prstGeom prst="rect">
            <a:avLst/>
          </a:prstGeom>
        </p:spPr>
      </p:pic>
      <p:pic>
        <p:nvPicPr>
          <p:cNvPr id="39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7000"/>
          </a:blip>
          <a:stretch/>
        </p:blipFill>
        <p:spPr>
          <a:xfrm>
            <a:off x="15212854" y="2595848"/>
            <a:ext cx="762000" cy="762000"/>
          </a:xfrm>
          <a:prstGeom prst="rect">
            <a:avLst/>
          </a:prstGeom>
        </p:spPr>
      </p:pic>
      <p:pic>
        <p:nvPicPr>
          <p:cNvPr id="39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"/>
          </a:blip>
          <a:stretch/>
        </p:blipFill>
        <p:spPr>
          <a:xfrm>
            <a:off x="2282000" y="2234374"/>
            <a:ext cx="762000" cy="762000"/>
          </a:xfrm>
          <a:prstGeom prst="rect">
            <a:avLst/>
          </a:prstGeom>
        </p:spPr>
      </p:pic>
      <p:pic>
        <p:nvPicPr>
          <p:cNvPr id="40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"/>
          </a:blip>
          <a:stretch/>
        </p:blipFill>
        <p:spPr>
          <a:xfrm>
            <a:off x="0" y="0"/>
            <a:ext cx="1524000" cy="1581150"/>
          </a:xfrm>
          <a:prstGeom prst="rect">
            <a:avLst/>
          </a:prstGeom>
        </p:spPr>
      </p:pic>
      <p:pic>
        <p:nvPicPr>
          <p:cNvPr id="40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761143" y="2263140"/>
            <a:ext cx="762000" cy="762000"/>
          </a:xfrm>
          <a:prstGeom prst="rect">
            <a:avLst/>
          </a:prstGeom>
        </p:spPr>
      </p:pic>
      <p:pic>
        <p:nvPicPr>
          <p:cNvPr id="40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tretch/>
        </p:blipFill>
        <p:spPr>
          <a:xfrm>
            <a:off x="1520666" y="741331"/>
            <a:ext cx="762000" cy="1524000"/>
          </a:xfrm>
          <a:prstGeom prst="rect">
            <a:avLst/>
          </a:prstGeom>
        </p:spPr>
      </p:pic>
      <p:pic>
        <p:nvPicPr>
          <p:cNvPr id="4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3061" y="3614738"/>
            <a:ext cx="3859709" cy="4775150"/>
          </a:xfrm>
          <a:prstGeom prst="rect">
            <a:avLst/>
          </a:prstGeom>
        </p:spPr>
      </p:pic>
      <p:sp>
        <p:nvSpPr>
          <p:cNvPr id="409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7866" y="4014883"/>
            <a:ext cx="328136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Зайырлы мемлекеттің негізі — дін мен саясаттың бөлінуі</a:t>
            </a:r>
          </a:p>
        </p:txBody>
      </p:sp>
      <p:sp>
        <p:nvSpPr>
          <p:cNvPr id="411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7866" y="5329238"/>
            <a:ext cx="3281362" cy="2657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Зайырлы мемлекет азаматтардың ар-ождан бостандығын кепілдейді, дін мен мемлекеттік биліктің өзара байланысын болдырмайды, бұл қоғамдағы теңдік пен әділдікті нығайтады.</a:t>
            </a:r>
          </a:p>
        </p:txBody>
      </p:sp>
      <p:pic>
        <p:nvPicPr>
          <p:cNvPr id="4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703612" y="3405378"/>
            <a:ext cx="457200" cy="457200"/>
          </a:xfrm>
          <a:prstGeom prst="rect">
            <a:avLst/>
          </a:prstGeom>
        </p:spPr>
      </p:pic>
      <p:sp>
        <p:nvSpPr>
          <p:cNvPr id="415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28294" y="3479578"/>
            <a:ext cx="24288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01</a:t>
            </a:r>
          </a:p>
        </p:txBody>
      </p:sp>
      <p:pic>
        <p:nvPicPr>
          <p:cNvPr id="4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5106144" y="3614738"/>
            <a:ext cx="3859709" cy="4775150"/>
          </a:xfrm>
          <a:prstGeom prst="rect">
            <a:avLst/>
          </a:prstGeom>
        </p:spPr>
      </p:pic>
      <p:sp>
        <p:nvSpPr>
          <p:cNvPr id="419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411057" y="4014883"/>
            <a:ext cx="328136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Мемлекеттік білім беру зайырлы сипатта жүргізіледі</a:t>
            </a:r>
          </a:p>
        </p:txBody>
      </p:sp>
      <p:sp>
        <p:nvSpPr>
          <p:cNvPr id="421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5411057" y="5329238"/>
            <a:ext cx="3281362" cy="20002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Білім беру жүйесінде дінге тәуелсіз тәрбие беріледі, бұл жастарды идеологиялық қысымнан қорғайды және зайырлы қоғам құруға септігін тигізеді.</a:t>
            </a:r>
          </a:p>
        </p:txBody>
      </p:sp>
      <p:pic>
        <p:nvPicPr>
          <p:cNvPr id="4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4896802" y="3405378"/>
            <a:ext cx="457200" cy="457200"/>
          </a:xfrm>
          <a:prstGeom prst="rect">
            <a:avLst/>
          </a:prstGeom>
        </p:spPr>
      </p:pic>
      <p:sp>
        <p:nvSpPr>
          <p:cNvPr id="425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999768" y="3479578"/>
            <a:ext cx="28098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02</a:t>
            </a:r>
          </a:p>
        </p:txBody>
      </p:sp>
      <p:pic>
        <p:nvPicPr>
          <p:cNvPr id="42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299448" y="3614833"/>
            <a:ext cx="3859709" cy="4775150"/>
          </a:xfrm>
          <a:prstGeom prst="rect">
            <a:avLst/>
          </a:prstGeom>
        </p:spPr>
      </p:pic>
      <p:sp>
        <p:nvSpPr>
          <p:cNvPr id="42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04248" y="4014883"/>
            <a:ext cx="328136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Зайырлылық жеке тұлғаны діни қысымнан қорғайды</a:t>
            </a:r>
          </a:p>
        </p:txBody>
      </p:sp>
      <p:sp>
        <p:nvSpPr>
          <p:cNvPr id="431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604248" y="5329238"/>
            <a:ext cx="3281362" cy="2333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Зайырлы саясат дін мен идеологияның ықпалынан қорғау арқылы азаматтардың еркіндігін қамтамасыз етеді, бұл әсіресе әйелдердің қоғамдағы рөлін нығайтуда маңызды.</a:t>
            </a:r>
          </a:p>
        </p:txBody>
      </p:sp>
      <p:pic>
        <p:nvPicPr>
          <p:cNvPr id="43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9089898" y="3405378"/>
            <a:ext cx="457200" cy="457200"/>
          </a:xfrm>
          <a:prstGeom prst="rect">
            <a:avLst/>
          </a:prstGeom>
        </p:spPr>
      </p:pic>
      <p:sp>
        <p:nvSpPr>
          <p:cNvPr id="435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90292" y="3479578"/>
            <a:ext cx="29051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03</a:t>
            </a:r>
          </a:p>
        </p:txBody>
      </p:sp>
      <p:pic>
        <p:nvPicPr>
          <p:cNvPr id="4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3492639" y="3614833"/>
            <a:ext cx="3859709" cy="4775150"/>
          </a:xfrm>
          <a:prstGeom prst="rect">
            <a:avLst/>
          </a:prstGeom>
        </p:spPr>
      </p:pic>
      <p:sp>
        <p:nvSpPr>
          <p:cNvPr id="439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97344" y="4014883"/>
            <a:ext cx="3281362" cy="1609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Қазақстандағы зайырлылық — ұлттық бірлік пен тұрақтылық негізі</a:t>
            </a:r>
          </a:p>
        </p:txBody>
      </p:sp>
      <p:sp>
        <p:nvSpPr>
          <p:cNvPr id="441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797344" y="5729192"/>
            <a:ext cx="3281362" cy="20002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Зайырлы ұстанымдар этностар мен діндер арасындағы келісімді сақтайды, қоғамның бірлігін нығайтып, тұрақты дамуға мүмкіндік береді.</a:t>
            </a:r>
          </a:p>
        </p:txBody>
      </p:sp>
      <p:pic>
        <p:nvPicPr>
          <p:cNvPr id="4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3283089" y="3405378"/>
            <a:ext cx="457200" cy="457200"/>
          </a:xfrm>
          <a:prstGeom prst="rect">
            <a:avLst/>
          </a:prstGeom>
        </p:spPr>
      </p:pic>
      <p:sp>
        <p:nvSpPr>
          <p:cNvPr id="445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3377005" y="3479578"/>
            <a:ext cx="3000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04</a:t>
            </a:r>
          </a:p>
        </p:txBody>
      </p:sp>
      <p:sp>
        <p:nvSpPr>
          <p:cNvPr id="447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8205"/>
            <a:ext cx="164639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Зайырлылықтың маңызы мен мемлекеттік саясаттағы орны</a:t>
            </a:r>
          </a:p>
        </p:txBody>
      </p:sp>
      <p:sp>
        <p:nvSpPr>
          <p:cNvPr id="449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749742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Зайырлы мемлекеттің негіздері және оның Қазақстандағы тұрақтылыққа әсері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AE6A501-B8D9-1A17-C7D5-334A94E67B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1739" y="7646828"/>
            <a:ext cx="3645810" cy="262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15974187" y="3356896"/>
            <a:ext cx="762000" cy="762000"/>
          </a:xfrm>
          <a:prstGeom prst="rect">
            <a:avLst/>
          </a:prstGeom>
        </p:spPr>
      </p:pic>
      <p:pic>
        <p:nvPicPr>
          <p:cNvPr id="45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"/>
          </a:blip>
          <a:stretch/>
        </p:blipFill>
        <p:spPr>
          <a:xfrm>
            <a:off x="16735425" y="2595848"/>
            <a:ext cx="1524000" cy="762000"/>
          </a:xfrm>
          <a:prstGeom prst="rect">
            <a:avLst/>
          </a:prstGeom>
        </p:spPr>
      </p:pic>
      <p:pic>
        <p:nvPicPr>
          <p:cNvPr id="4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"/>
          </a:blip>
          <a:stretch/>
        </p:blipFill>
        <p:spPr>
          <a:xfrm>
            <a:off x="16735425" y="1074039"/>
            <a:ext cx="800100" cy="1524000"/>
          </a:xfrm>
          <a:prstGeom prst="rect">
            <a:avLst/>
          </a:prstGeom>
        </p:spPr>
      </p:pic>
      <p:pic>
        <p:nvPicPr>
          <p:cNvPr id="4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7000"/>
          </a:blip>
          <a:stretch/>
        </p:blipFill>
        <p:spPr>
          <a:xfrm>
            <a:off x="15212854" y="2595848"/>
            <a:ext cx="762000" cy="762000"/>
          </a:xfrm>
          <a:prstGeom prst="rect">
            <a:avLst/>
          </a:prstGeom>
        </p:spPr>
      </p:pic>
      <p:pic>
        <p:nvPicPr>
          <p:cNvPr id="4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"/>
          </a:blip>
          <a:stretch/>
        </p:blipFill>
        <p:spPr>
          <a:xfrm>
            <a:off x="2282000" y="2234374"/>
            <a:ext cx="762000" cy="762000"/>
          </a:xfrm>
          <a:prstGeom prst="rect">
            <a:avLst/>
          </a:prstGeom>
        </p:spPr>
      </p:pic>
      <p:pic>
        <p:nvPicPr>
          <p:cNvPr id="4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"/>
          </a:blip>
          <a:stretch/>
        </p:blipFill>
        <p:spPr>
          <a:xfrm>
            <a:off x="0" y="0"/>
            <a:ext cx="1524000" cy="1581150"/>
          </a:xfrm>
          <a:prstGeom prst="rect">
            <a:avLst/>
          </a:prstGeom>
        </p:spPr>
      </p:pic>
      <p:pic>
        <p:nvPicPr>
          <p:cNvPr id="46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761143" y="2263140"/>
            <a:ext cx="762000" cy="762000"/>
          </a:xfrm>
          <a:prstGeom prst="rect">
            <a:avLst/>
          </a:prstGeom>
        </p:spPr>
      </p:pic>
      <p:pic>
        <p:nvPicPr>
          <p:cNvPr id="4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tretch/>
        </p:blipFill>
        <p:spPr>
          <a:xfrm>
            <a:off x="1520666" y="741331"/>
            <a:ext cx="762000" cy="1524000"/>
          </a:xfrm>
          <a:prstGeom prst="rect">
            <a:avLst/>
          </a:prstGeom>
        </p:spPr>
      </p:pic>
      <p:pic>
        <p:nvPicPr>
          <p:cNvPr id="470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F71A4466-74ED-4896-B702-353C24C47E3B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t="-55" b="-55"/>
          <a:stretch/>
        </p:blipFill>
        <p:spPr>
          <a:xfrm>
            <a:off x="912781" y="2624328"/>
            <a:ext cx="16430625" cy="6731984"/>
          </a:xfrm>
          <a:prstGeom prst="rect">
            <a:avLst/>
          </a:prstGeom>
        </p:spPr>
      </p:pic>
      <p:sp>
        <p:nvSpPr>
          <p:cNvPr id="471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730502" y="3357277"/>
            <a:ext cx="52435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Ұлттық құндылықтардың негізі</a:t>
            </a:r>
          </a:p>
        </p:txBody>
      </p:sp>
      <p:sp>
        <p:nvSpPr>
          <p:cNvPr id="472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730502" y="3871532"/>
            <a:ext cx="5243512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610"/>
              </a:lnSpc>
            </a:pPr>
            <a:r>
              <a:rPr lang="en-US" sz="1800" b="1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Қонақжайлық</a:t>
            </a:r>
            <a:r>
              <a:rPr lang="en-US" sz="1800" spc="-9" dirty="0">
                <a:solidFill>
                  <a:srgbClr val="262D36"/>
                </a:solidFill>
                <a:latin typeface="Roboto" panose="00000700000000000000" pitchFamily="2" charset="0"/>
              </a:rPr>
              <a:t>, үлкенді сыйлау және отбасы институты – қоғам бірлігін нығайтады.</a:t>
            </a:r>
          </a:p>
        </p:txBody>
      </p:sp>
      <p:sp>
        <p:nvSpPr>
          <p:cNvPr id="47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346847" y="3357277"/>
            <a:ext cx="52435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Рухани құндылықтардың күші</a:t>
            </a:r>
          </a:p>
        </p:txBody>
      </p:sp>
      <p:sp>
        <p:nvSpPr>
          <p:cNvPr id="474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346847" y="3871532"/>
            <a:ext cx="5243512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b="1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Адалдық</a:t>
            </a:r>
            <a:r>
              <a:rPr lang="en-US" sz="1800" spc="-9" dirty="0">
                <a:solidFill>
                  <a:srgbClr val="262D36"/>
                </a:solidFill>
                <a:latin typeface="Roboto" panose="00000700000000000000" pitchFamily="2" charset="0"/>
              </a:rPr>
              <a:t>, мейірімділік, әділдік – қоғамды біріктіруші күш, экстремизмге тосқауыл.</a:t>
            </a:r>
          </a:p>
        </p:txBody>
      </p:sp>
      <p:sp>
        <p:nvSpPr>
          <p:cNvPr id="475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346847" y="7276052"/>
            <a:ext cx="52435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Құндылықтарды нығайту жолдары</a:t>
            </a:r>
          </a:p>
        </p:txBody>
      </p:sp>
      <p:sp>
        <p:nvSpPr>
          <p:cNvPr id="476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346847" y="7790307"/>
            <a:ext cx="5243512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Ұлттық және рухани құндылықтарды сақтау – экстремизм мен радикализмге қарсы тиімді әдіс.</a:t>
            </a:r>
          </a:p>
        </p:txBody>
      </p:sp>
      <p:sp>
        <p:nvSpPr>
          <p:cNvPr id="477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730502" y="7451312"/>
            <a:ext cx="52435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Әйелдердің шешуші рөлі</a:t>
            </a:r>
          </a:p>
        </p:txBody>
      </p:sp>
      <p:sp>
        <p:nvSpPr>
          <p:cNvPr id="478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730502" y="7965567"/>
            <a:ext cx="5243512" cy="676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Әйелдер ұлттық құндылықтарды сақтап, ұрпаққа жеткізіп, зайырлылықты нығайтады.</a:t>
            </a:r>
          </a:p>
        </p:txBody>
      </p:sp>
      <p:sp>
        <p:nvSpPr>
          <p:cNvPr id="47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8205"/>
            <a:ext cx="164639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Ұлттық құндылықтар арқылы радикализмге қарсы тұру</a:t>
            </a:r>
          </a:p>
        </p:txBody>
      </p:sp>
      <p:sp>
        <p:nvSpPr>
          <p:cNvPr id="48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749742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Рухани негіздер мен әйелдердің рөлі экстремизмге қарсы тұруда маңызды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2D0C6B-60D3-BFA4-773B-44899AF5CF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4" y="59056"/>
            <a:ext cx="2375917" cy="22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90000">
        <p:blinds dir="vert"/>
      </p:transition>
    </mc:Choice>
    <mc:Fallback xmlns="">
      <p:transition spd="slow" advTm="90000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12879" y="0"/>
            <a:ext cx="18288000" cy="10287000"/>
          </a:xfrm>
          <a:prstGeom prst="rect">
            <a:avLst/>
          </a:prstGeom>
        </p:spPr>
      </p:pic>
      <p:pic>
        <p:nvPicPr>
          <p:cNvPr id="48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15974187" y="3356896"/>
            <a:ext cx="762000" cy="762000"/>
          </a:xfrm>
          <a:prstGeom prst="rect">
            <a:avLst/>
          </a:prstGeom>
        </p:spPr>
      </p:pic>
      <p:pic>
        <p:nvPicPr>
          <p:cNvPr id="4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"/>
          </a:blip>
          <a:stretch/>
        </p:blipFill>
        <p:spPr>
          <a:xfrm>
            <a:off x="16735425" y="2595848"/>
            <a:ext cx="1524000" cy="762000"/>
          </a:xfrm>
          <a:prstGeom prst="rect">
            <a:avLst/>
          </a:prstGeom>
        </p:spPr>
      </p:pic>
      <p:pic>
        <p:nvPicPr>
          <p:cNvPr id="4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"/>
          </a:blip>
          <a:stretch/>
        </p:blipFill>
        <p:spPr>
          <a:xfrm>
            <a:off x="16735425" y="1074039"/>
            <a:ext cx="800100" cy="1524000"/>
          </a:xfrm>
          <a:prstGeom prst="rect">
            <a:avLst/>
          </a:prstGeom>
        </p:spPr>
      </p:pic>
      <p:pic>
        <p:nvPicPr>
          <p:cNvPr id="49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7000"/>
          </a:blip>
          <a:stretch/>
        </p:blipFill>
        <p:spPr>
          <a:xfrm>
            <a:off x="15212854" y="2595848"/>
            <a:ext cx="762000" cy="762000"/>
          </a:xfrm>
          <a:prstGeom prst="rect">
            <a:avLst/>
          </a:prstGeom>
        </p:spPr>
      </p:pic>
      <p:pic>
        <p:nvPicPr>
          <p:cNvPr id="49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"/>
          </a:blip>
          <a:stretch/>
        </p:blipFill>
        <p:spPr>
          <a:xfrm>
            <a:off x="2282000" y="2234374"/>
            <a:ext cx="762000" cy="762000"/>
          </a:xfrm>
          <a:prstGeom prst="rect">
            <a:avLst/>
          </a:prstGeom>
        </p:spPr>
      </p:pic>
      <p:pic>
        <p:nvPicPr>
          <p:cNvPr id="4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"/>
          </a:blip>
          <a:stretch/>
        </p:blipFill>
        <p:spPr>
          <a:xfrm>
            <a:off x="0" y="0"/>
            <a:ext cx="1524000" cy="1581150"/>
          </a:xfrm>
          <a:prstGeom prst="rect">
            <a:avLst/>
          </a:prstGeom>
        </p:spPr>
      </p:pic>
      <p:pic>
        <p:nvPicPr>
          <p:cNvPr id="4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761143" y="2263140"/>
            <a:ext cx="762000" cy="762000"/>
          </a:xfrm>
          <a:prstGeom prst="rect">
            <a:avLst/>
          </a:prstGeom>
        </p:spPr>
      </p:pic>
      <p:pic>
        <p:nvPicPr>
          <p:cNvPr id="50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tretch/>
        </p:blipFill>
        <p:spPr>
          <a:xfrm>
            <a:off x="1520666" y="741331"/>
            <a:ext cx="762000" cy="1524000"/>
          </a:xfrm>
          <a:prstGeom prst="rect">
            <a:avLst/>
          </a:prstGeom>
        </p:spPr>
      </p:pic>
      <p:pic>
        <p:nvPicPr>
          <p:cNvPr id="502" name="svg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63AE9F29-6D32-4787-9CA5-FE79B49C9887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 l="-3" r="-3"/>
          <a:stretch/>
        </p:blipFill>
        <p:spPr>
          <a:xfrm>
            <a:off x="5013388" y="2624328"/>
            <a:ext cx="8229505" cy="6731984"/>
          </a:xfrm>
          <a:prstGeom prst="rect">
            <a:avLst/>
          </a:prstGeom>
        </p:spPr>
      </p:pic>
      <p:sp>
        <p:nvSpPr>
          <p:cNvPr id="503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3262503"/>
            <a:ext cx="50053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Ұлттық салт-дәстүр негізі</a:t>
            </a:r>
          </a:p>
        </p:txBody>
      </p:sp>
      <p:sp>
        <p:nvSpPr>
          <p:cNvPr id="505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3700558"/>
            <a:ext cx="5005388" cy="1666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Салт-дәстүр ұлттың </a:t>
            </a:r>
            <a:r>
              <a:rPr lang="en-US" sz="1800" b="1" spc="-9" dirty="0">
                <a:solidFill>
                  <a:srgbClr val="262D36"/>
                </a:solidFill>
                <a:latin typeface="Roboto" panose="00000700000000000000" pitchFamily="2" charset="0"/>
              </a:rPr>
              <a:t>діни сенімдері</a:t>
            </a:r>
            <a:r>
              <a:rPr lang="en-US" sz="1800" spc="-9" dirty="0">
                <a:solidFill>
                  <a:srgbClr val="262D36"/>
                </a:solidFill>
                <a:latin typeface="Roboto" panose="00000700000000000000" pitchFamily="2" charset="0"/>
              </a:rPr>
              <a:t> мен тұрмыс ерекшеліктеріне сәйкес ғасырлар бойы қалыптасқан ғұрыптар болып табылады, олар қоғамның </a:t>
            </a:r>
            <a:r>
              <a:rPr lang="en-US" sz="1800" b="1" spc="-9" dirty="0">
                <a:solidFill>
                  <a:srgbClr val="262D36"/>
                </a:solidFill>
                <a:latin typeface="Roboto" panose="00000700000000000000" pitchFamily="2" charset="0"/>
              </a:rPr>
              <a:t>рухани құрылымын нығайтады</a:t>
            </a:r>
            <a:r>
              <a:rPr lang="en-US" sz="1800" spc="-9" dirty="0">
                <a:solidFill>
                  <a:srgbClr val="262D36"/>
                </a:solidFill>
                <a:latin typeface="Roboto" panose="00000700000000000000" pitchFamily="2" charset="0"/>
              </a:rPr>
              <a:t>.</a:t>
            </a:r>
          </a:p>
        </p:txBody>
      </p:sp>
      <p:sp>
        <p:nvSpPr>
          <p:cNvPr id="507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83452" y="3593878"/>
            <a:ext cx="502443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Наурыз мейрамының тәрбиелік рөлі</a:t>
            </a:r>
          </a:p>
        </p:txBody>
      </p:sp>
      <p:sp>
        <p:nvSpPr>
          <p:cNvPr id="509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83452" y="4031932"/>
            <a:ext cx="5024438" cy="10001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Наурыз мейрамы ұлттық </a:t>
            </a:r>
            <a:r>
              <a:rPr lang="en-US" sz="1800" b="1" spc="-9" dirty="0">
                <a:solidFill>
                  <a:srgbClr val="262D36"/>
                </a:solidFill>
                <a:latin typeface="Roboto" panose="00000700000000000000" pitchFamily="2" charset="0"/>
              </a:rPr>
              <a:t>құндылықтарды дәріптеп</a:t>
            </a:r>
            <a:r>
              <a:rPr lang="en-US" sz="1800" spc="-9" dirty="0">
                <a:solidFill>
                  <a:srgbClr val="262D36"/>
                </a:solidFill>
                <a:latin typeface="Roboto" panose="00000700000000000000" pitchFamily="2" charset="0"/>
              </a:rPr>
              <a:t>, азаматтарды </a:t>
            </a:r>
            <a:r>
              <a:rPr lang="en-US" sz="1800" b="1" spc="-9" dirty="0">
                <a:solidFill>
                  <a:srgbClr val="262D36"/>
                </a:solidFill>
                <a:latin typeface="Roboto" panose="00000700000000000000" pitchFamily="2" charset="0"/>
              </a:rPr>
              <a:t>патриоттық пен рухани тәрбиелеуде</a:t>
            </a:r>
            <a:r>
              <a:rPr lang="en-US" sz="1800" spc="-9" dirty="0">
                <a:solidFill>
                  <a:srgbClr val="262D36"/>
                </a:solidFill>
                <a:latin typeface="Roboto" panose="00000700000000000000" pitchFamily="2" charset="0"/>
              </a:rPr>
              <a:t> маңызды рөл атқарады.</a:t>
            </a:r>
          </a:p>
        </p:txBody>
      </p:sp>
      <p:sp>
        <p:nvSpPr>
          <p:cNvPr id="51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6800088"/>
            <a:ext cx="500538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Құрмет пен жауапкершілік рәсімдері</a:t>
            </a:r>
          </a:p>
        </p:txBody>
      </p:sp>
      <p:sp>
        <p:nvSpPr>
          <p:cNvPr id="513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7238143"/>
            <a:ext cx="500538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Сәлем салу, қырқынан шығару сияқты рәсімдер отбасы мен қоғамдағы </a:t>
            </a:r>
            <a:r>
              <a:rPr lang="en-US" sz="1800" b="1" spc="-9" dirty="0">
                <a:solidFill>
                  <a:srgbClr val="262D36"/>
                </a:solidFill>
                <a:latin typeface="Roboto" panose="00000700000000000000" pitchFamily="2" charset="0"/>
              </a:rPr>
              <a:t>құрмет пен жауапкершілікті нығайтып</a:t>
            </a:r>
            <a:r>
              <a:rPr lang="en-US" sz="1800" spc="-9" dirty="0">
                <a:solidFill>
                  <a:srgbClr val="262D36"/>
                </a:solidFill>
                <a:latin typeface="Roboto" panose="00000700000000000000" pitchFamily="2" charset="0"/>
              </a:rPr>
              <a:t>, әлеуметтік байланысты күшейтеді.</a:t>
            </a:r>
          </a:p>
        </p:txBody>
      </p:sp>
      <p:sp>
        <p:nvSpPr>
          <p:cNvPr id="515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83452" y="6800088"/>
            <a:ext cx="5024438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Әйелдердің тұрақтылықтағы рөлі</a:t>
            </a:r>
          </a:p>
        </p:txBody>
      </p:sp>
      <p:sp>
        <p:nvSpPr>
          <p:cNvPr id="517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83452" y="7238143"/>
            <a:ext cx="502443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Әйелдер салт-дәстүрді сақтау мен насихаттауда </a:t>
            </a:r>
            <a:r>
              <a:rPr lang="en-US" sz="1800" b="1" spc="-9" dirty="0">
                <a:solidFill>
                  <a:srgbClr val="262D36"/>
                </a:solidFill>
                <a:latin typeface="Roboto" panose="00000700000000000000" pitchFamily="2" charset="0"/>
              </a:rPr>
              <a:t>жетекші орын алып</a:t>
            </a:r>
            <a:r>
              <a:rPr lang="en-US" sz="1800" spc="-9" dirty="0">
                <a:solidFill>
                  <a:srgbClr val="262D36"/>
                </a:solidFill>
                <a:latin typeface="Roboto" panose="00000700000000000000" pitchFamily="2" charset="0"/>
              </a:rPr>
              <a:t>, қоғамдағы тұрақтылық пен зайырлылық қағидаларын нығайтады.</a:t>
            </a:r>
          </a:p>
        </p:txBody>
      </p:sp>
      <p:sp>
        <p:nvSpPr>
          <p:cNvPr id="519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8205"/>
            <a:ext cx="164639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Қазақстандық құндылықтардың қоғамдағы орны</a:t>
            </a:r>
          </a:p>
        </p:txBody>
      </p:sp>
      <p:sp>
        <p:nvSpPr>
          <p:cNvPr id="521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749742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Салт-дәстүрдің ұлттық тәрбиедегі маңызы мен әйелдердің рөлі туралы талдау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A7E7E5-9AFE-2A30-09BE-086A13C1F8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826" y="61612"/>
            <a:ext cx="3164455" cy="293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90000">
        <p14:vortex dir="r"/>
      </p:transition>
    </mc:Choice>
    <mc:Fallback xmlns="">
      <p:transition spd="slow" advTm="9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26" name="::before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tretch/>
        </p:blipFill>
        <p:spPr>
          <a:xfrm>
            <a:off x="6599492" y="0"/>
            <a:ext cx="476250" cy="6789390"/>
          </a:xfrm>
          <a:prstGeom prst="rect">
            <a:avLst/>
          </a:prstGeom>
        </p:spPr>
      </p:pic>
      <p:pic>
        <p:nvPicPr>
          <p:cNvPr id="528" name="::after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tretch/>
        </p:blipFill>
        <p:spPr>
          <a:xfrm>
            <a:off x="6599492" y="7812691"/>
            <a:ext cx="476250" cy="2456408"/>
          </a:xfrm>
          <a:prstGeom prst="rect">
            <a:avLst/>
          </a:prstGeom>
        </p:spPr>
      </p:pic>
      <p:pic>
        <p:nvPicPr>
          <p:cNvPr id="53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8063061" y="1077516"/>
            <a:ext cx="9279434" cy="1355675"/>
          </a:xfrm>
          <a:prstGeom prst="rect">
            <a:avLst/>
          </a:prstGeom>
        </p:spPr>
      </p:pic>
      <p:pic>
        <p:nvPicPr>
          <p:cNvPr id="53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6252508" y="1351693"/>
            <a:ext cx="800100" cy="800100"/>
          </a:xfrm>
          <a:prstGeom prst="rect">
            <a:avLst/>
          </a:prstGeom>
        </p:spPr>
      </p:pic>
      <p:pic>
        <p:nvPicPr>
          <p:cNvPr id="534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/>
            <a:extLst>
              <a:ext uri="{D3FCC2D7-A049-4CA7-A8A8-779DC431F7BC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6452352" y="1551533"/>
            <a:ext cx="399901" cy="399901"/>
          </a:xfrm>
          <a:prstGeom prst="rect">
            <a:avLst/>
          </a:prstGeom>
        </p:spPr>
      </p:pic>
      <p:sp>
        <p:nvSpPr>
          <p:cNvPr id="536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1275588"/>
            <a:ext cx="77581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Қолданыстағы билікке қарсы теріс көзқарас</a:t>
            </a:r>
          </a:p>
        </p:txBody>
      </p:sp>
      <p:sp>
        <p:nvSpPr>
          <p:cNvPr id="538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1713643"/>
            <a:ext cx="7758112" cy="523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Деструктивті ағымдар билік институттарына сенімсіздік туғызып, тұрақсыздық тудырады, бұл қоғамдық тәртіпті бұзады.</a:t>
            </a:r>
          </a:p>
        </p:txBody>
      </p:sp>
      <p:pic>
        <p:nvPicPr>
          <p:cNvPr id="54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910894" y="887063"/>
            <a:ext cx="457200" cy="457200"/>
          </a:xfrm>
          <a:prstGeom prst="rect">
            <a:avLst/>
          </a:prstGeom>
        </p:spPr>
      </p:pic>
      <p:sp>
        <p:nvSpPr>
          <p:cNvPr id="542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35576" y="961263"/>
            <a:ext cx="24288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01</a:t>
            </a:r>
          </a:p>
        </p:txBody>
      </p:sp>
      <p:pic>
        <p:nvPicPr>
          <p:cNvPr id="54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8063198" y="2768822"/>
            <a:ext cx="9279434" cy="1355675"/>
          </a:xfrm>
          <a:prstGeom prst="rect">
            <a:avLst/>
          </a:prstGeom>
        </p:spPr>
      </p:pic>
      <p:pic>
        <p:nvPicPr>
          <p:cNvPr id="54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6252508" y="3043047"/>
            <a:ext cx="800100" cy="800100"/>
          </a:xfrm>
          <a:prstGeom prst="rect">
            <a:avLst/>
          </a:prstGeom>
        </p:spPr>
      </p:pic>
      <p:pic>
        <p:nvPicPr>
          <p:cNvPr id="548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7340E2A7-B90F-40A0-A27F-9F5B38538CC3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6452352" y="3242965"/>
            <a:ext cx="399901" cy="399901"/>
          </a:xfrm>
          <a:prstGeom prst="rect">
            <a:avLst/>
          </a:prstGeom>
        </p:spPr>
      </p:pic>
      <p:sp>
        <p:nvSpPr>
          <p:cNvPr id="550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2966942"/>
            <a:ext cx="77581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Ұлттық құндылықтар мен салт-дәстүрді жоққа шығару</a:t>
            </a:r>
          </a:p>
        </p:txBody>
      </p:sp>
      <p:sp>
        <p:nvSpPr>
          <p:cNvPr id="552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3404997"/>
            <a:ext cx="7758112" cy="523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Ұлттың мәдениеті мен дәстүрлерін теріске шығару арқылы қоғамдағы бірлік пен тарихи сабақтастыққа қауіп төндіреді.</a:t>
            </a:r>
          </a:p>
        </p:txBody>
      </p:sp>
      <p:pic>
        <p:nvPicPr>
          <p:cNvPr id="55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910894" y="2578322"/>
            <a:ext cx="457200" cy="457200"/>
          </a:xfrm>
          <a:prstGeom prst="rect">
            <a:avLst/>
          </a:prstGeom>
        </p:spPr>
      </p:pic>
      <p:sp>
        <p:nvSpPr>
          <p:cNvPr id="556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13859" y="2652617"/>
            <a:ext cx="28098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02</a:t>
            </a:r>
          </a:p>
        </p:txBody>
      </p:sp>
      <p:pic>
        <p:nvPicPr>
          <p:cNvPr id="55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8063198" y="4460176"/>
            <a:ext cx="9279434" cy="1355675"/>
          </a:xfrm>
          <a:prstGeom prst="rect">
            <a:avLst/>
          </a:prstGeom>
        </p:spPr>
      </p:pic>
      <p:pic>
        <p:nvPicPr>
          <p:cNvPr id="56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6252508" y="4734401"/>
            <a:ext cx="800100" cy="800100"/>
          </a:xfrm>
          <a:prstGeom prst="rect">
            <a:avLst/>
          </a:prstGeom>
        </p:spPr>
      </p:pic>
      <p:pic>
        <p:nvPicPr>
          <p:cNvPr id="562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1E4DC150-F31A-415C-9D24-A8A8BB044434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6452352" y="4934247"/>
            <a:ext cx="399901" cy="399901"/>
          </a:xfrm>
          <a:prstGeom prst="rect">
            <a:avLst/>
          </a:prstGeom>
        </p:spPr>
      </p:pic>
      <p:sp>
        <p:nvSpPr>
          <p:cNvPr id="56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4658296"/>
            <a:ext cx="77581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Заманауи мәдениет пен өнерге өшпенділік таныту</a:t>
            </a:r>
          </a:p>
        </p:txBody>
      </p:sp>
      <p:sp>
        <p:nvSpPr>
          <p:cNvPr id="566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5096351"/>
            <a:ext cx="7758112" cy="523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Өнер мен мәдениетті жоққа шығару арқылы шығармашылық пен әлеуметтік дамуды тежейді, қоғамның рухани байлығын кемітеді.</a:t>
            </a:r>
          </a:p>
        </p:txBody>
      </p:sp>
      <p:pic>
        <p:nvPicPr>
          <p:cNvPr id="5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910894" y="4269676"/>
            <a:ext cx="457200" cy="457200"/>
          </a:xfrm>
          <a:prstGeom prst="rect">
            <a:avLst/>
          </a:prstGeom>
        </p:spPr>
      </p:pic>
      <p:sp>
        <p:nvSpPr>
          <p:cNvPr id="570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11287" y="4343972"/>
            <a:ext cx="290512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03</a:t>
            </a:r>
          </a:p>
        </p:txBody>
      </p:sp>
      <p:pic>
        <p:nvPicPr>
          <p:cNvPr id="5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8063198" y="6151531"/>
            <a:ext cx="9279434" cy="1355675"/>
          </a:xfrm>
          <a:prstGeom prst="rect">
            <a:avLst/>
          </a:prstGeom>
        </p:spPr>
      </p:pic>
      <p:pic>
        <p:nvPicPr>
          <p:cNvPr id="5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6252508" y="6425756"/>
            <a:ext cx="800100" cy="800100"/>
          </a:xfrm>
          <a:prstGeom prst="rect">
            <a:avLst/>
          </a:prstGeom>
        </p:spPr>
      </p:pic>
      <p:pic>
        <p:nvPicPr>
          <p:cNvPr id="576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  <a:extLst>
              <a:ext uri="{E1B23BD2-5C53-4D06-A4E4-6D16F02B348A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6452352" y="6625680"/>
            <a:ext cx="399901" cy="399901"/>
          </a:xfrm>
          <a:prstGeom prst="rect">
            <a:avLst/>
          </a:prstGeom>
        </p:spPr>
      </p:pic>
      <p:sp>
        <p:nvSpPr>
          <p:cNvPr id="578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6349651"/>
            <a:ext cx="77581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Заңға бағынбау және төзімсіздік</a:t>
            </a:r>
          </a:p>
        </p:txBody>
      </p:sp>
      <p:sp>
        <p:nvSpPr>
          <p:cNvPr id="580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6787706"/>
            <a:ext cx="7758112" cy="523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Құқықтық нормаларды бұзып, төзімсіздік көрсету қоғамдағы әлеуметтік тәртіп пен заң үстемдігін әлсіретеді.</a:t>
            </a:r>
          </a:p>
        </p:txBody>
      </p:sp>
      <p:pic>
        <p:nvPicPr>
          <p:cNvPr id="58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910894" y="5961031"/>
            <a:ext cx="457200" cy="457200"/>
          </a:xfrm>
          <a:prstGeom prst="rect">
            <a:avLst/>
          </a:prstGeom>
        </p:spPr>
      </p:pic>
      <p:sp>
        <p:nvSpPr>
          <p:cNvPr id="584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4810" y="6035326"/>
            <a:ext cx="3000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04</a:t>
            </a:r>
          </a:p>
        </p:txBody>
      </p:sp>
      <p:pic>
        <p:nvPicPr>
          <p:cNvPr id="58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tretch/>
        </p:blipFill>
        <p:spPr>
          <a:xfrm>
            <a:off x="8063198" y="7842885"/>
            <a:ext cx="9279434" cy="1355675"/>
          </a:xfrm>
          <a:prstGeom prst="rect">
            <a:avLst/>
          </a:prstGeom>
        </p:spPr>
      </p:pic>
      <p:pic>
        <p:nvPicPr>
          <p:cNvPr id="5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</a:blip>
          <a:stretch/>
        </p:blipFill>
        <p:spPr>
          <a:xfrm>
            <a:off x="16252508" y="8117110"/>
            <a:ext cx="800100" cy="800100"/>
          </a:xfrm>
          <a:prstGeom prst="rect">
            <a:avLst/>
          </a:prstGeom>
        </p:spPr>
      </p:pic>
      <p:pic>
        <p:nvPicPr>
          <p:cNvPr id="590" name="iconNode4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00E44C4E-AB8D-4A91-8D6A-E4D6AF1A8C17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6452352" y="8316962"/>
            <a:ext cx="399901" cy="399901"/>
          </a:xfrm>
          <a:prstGeom prst="rect">
            <a:avLst/>
          </a:prstGeom>
        </p:spPr>
      </p:pic>
      <p:sp>
        <p:nvSpPr>
          <p:cNvPr id="592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8041005"/>
            <a:ext cx="7758112" cy="409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b="1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Өзге дін өкілдеріне төзімсіздік көрсету</a:t>
            </a:r>
          </a:p>
        </p:txBody>
      </p:sp>
      <p:sp>
        <p:nvSpPr>
          <p:cNvPr id="594" name="Description of a 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367903" y="8479060"/>
            <a:ext cx="7758112" cy="5238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Діни төзімсіздік қоғамдағы бейбітшілік пен зайырлылық қағидаларын бұзып, қақтығыстарға алып келеді.</a:t>
            </a:r>
          </a:p>
        </p:txBody>
      </p:sp>
      <p:pic>
        <p:nvPicPr>
          <p:cNvPr id="59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/>
          </a:blip>
          <a:stretch/>
        </p:blipFill>
        <p:spPr>
          <a:xfrm>
            <a:off x="7910894" y="7652385"/>
            <a:ext cx="457200" cy="457200"/>
          </a:xfrm>
          <a:prstGeom prst="rect">
            <a:avLst/>
          </a:prstGeom>
        </p:spPr>
      </p:pic>
      <p:sp>
        <p:nvSpPr>
          <p:cNvPr id="598" name="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8006620" y="7726680"/>
            <a:ext cx="300038" cy="3143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1620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05</a:t>
            </a:r>
          </a:p>
        </p:txBody>
      </p:sp>
      <p:sp>
        <p:nvSpPr>
          <p:cNvPr id="600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3620167"/>
            <a:ext cx="5243512" cy="22002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5670"/>
              </a:lnSpc>
            </a:pPr>
            <a:r>
              <a:rPr lang="en-US" sz="42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Деструктивті діни идеологияның қауіпті белгілері мен ықпалы</a:t>
            </a:r>
          </a:p>
        </p:txBody>
      </p:sp>
      <p:sp>
        <p:nvSpPr>
          <p:cNvPr id="602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50881" y="5933408"/>
            <a:ext cx="5243512" cy="6572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Қоғамның тұрақтылығын сақтауда теріс идеологиялардың зиянды әсерін анықтау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171B9F2-ADD2-FF80-7D0D-71CC41BBD5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84" y="6738370"/>
            <a:ext cx="4177757" cy="315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0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15974187" y="3356896"/>
            <a:ext cx="762000" cy="762000"/>
          </a:xfrm>
          <a:prstGeom prst="rect">
            <a:avLst/>
          </a:prstGeom>
        </p:spPr>
      </p:pic>
      <p:pic>
        <p:nvPicPr>
          <p:cNvPr id="60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"/>
          </a:blip>
          <a:stretch/>
        </p:blipFill>
        <p:spPr>
          <a:xfrm>
            <a:off x="16735425" y="2595848"/>
            <a:ext cx="1524000" cy="762000"/>
          </a:xfrm>
          <a:prstGeom prst="rect">
            <a:avLst/>
          </a:prstGeom>
        </p:spPr>
      </p:pic>
      <p:pic>
        <p:nvPicPr>
          <p:cNvPr id="61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"/>
          </a:blip>
          <a:stretch/>
        </p:blipFill>
        <p:spPr>
          <a:xfrm>
            <a:off x="16735425" y="1074039"/>
            <a:ext cx="800100" cy="1524000"/>
          </a:xfrm>
          <a:prstGeom prst="rect">
            <a:avLst/>
          </a:prstGeom>
        </p:spPr>
      </p:pic>
      <p:pic>
        <p:nvPicPr>
          <p:cNvPr id="61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7000"/>
          </a:blip>
          <a:stretch/>
        </p:blipFill>
        <p:spPr>
          <a:xfrm>
            <a:off x="15212854" y="2595848"/>
            <a:ext cx="762000" cy="762000"/>
          </a:xfrm>
          <a:prstGeom prst="rect">
            <a:avLst/>
          </a:prstGeom>
        </p:spPr>
      </p:pic>
      <p:pic>
        <p:nvPicPr>
          <p:cNvPr id="61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"/>
          </a:blip>
          <a:stretch/>
        </p:blipFill>
        <p:spPr>
          <a:xfrm>
            <a:off x="2282000" y="2234374"/>
            <a:ext cx="762000" cy="762000"/>
          </a:xfrm>
          <a:prstGeom prst="rect">
            <a:avLst/>
          </a:prstGeom>
        </p:spPr>
      </p:pic>
      <p:pic>
        <p:nvPicPr>
          <p:cNvPr id="61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"/>
          </a:blip>
          <a:stretch/>
        </p:blipFill>
        <p:spPr>
          <a:xfrm>
            <a:off x="0" y="0"/>
            <a:ext cx="1524000" cy="1581150"/>
          </a:xfrm>
          <a:prstGeom prst="rect">
            <a:avLst/>
          </a:prstGeom>
        </p:spPr>
      </p:pic>
      <p:pic>
        <p:nvPicPr>
          <p:cNvPr id="61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761143" y="2263140"/>
            <a:ext cx="762000" cy="762000"/>
          </a:xfrm>
          <a:prstGeom prst="rect">
            <a:avLst/>
          </a:prstGeom>
        </p:spPr>
      </p:pic>
      <p:pic>
        <p:nvPicPr>
          <p:cNvPr id="62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tretch/>
        </p:blipFill>
        <p:spPr>
          <a:xfrm>
            <a:off x="1520666" y="741331"/>
            <a:ext cx="762000" cy="1524000"/>
          </a:xfrm>
          <a:prstGeom prst="rect">
            <a:avLst/>
          </a:prstGeom>
        </p:spPr>
      </p:pic>
      <p:pic>
        <p:nvPicPr>
          <p:cNvPr id="62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0" y="2805398"/>
            <a:ext cx="17345025" cy="3238500"/>
          </a:xfrm>
          <a:prstGeom prst="rect">
            <a:avLst/>
          </a:prstGeom>
        </p:spPr>
      </p:pic>
      <p:pic>
        <p:nvPicPr>
          <p:cNvPr id="62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074092" y="3757761"/>
            <a:ext cx="2590800" cy="1333500"/>
          </a:xfrm>
          <a:prstGeom prst="rect">
            <a:avLst/>
          </a:prstGeom>
        </p:spPr>
      </p:pic>
      <p:sp>
        <p:nvSpPr>
          <p:cNvPr id="627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74230" y="5853398"/>
            <a:ext cx="2224088" cy="714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</a:pPr>
            <a:r>
              <a:rPr lang="en-US" sz="1800" spc="-3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Жеке мәселелерге қолдау көрсету</a:t>
            </a:r>
          </a:p>
        </p:txBody>
      </p:sp>
      <p:sp>
        <p:nvSpPr>
          <p:cNvPr id="629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074230" y="6595396"/>
            <a:ext cx="2224088" cy="15525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Адамдардың жеке қиындықтарына бағытталған қолдау арқылы сенімге кіру және ықпал жасау процесі жүзеге асады.</a:t>
            </a:r>
          </a:p>
        </p:txBody>
      </p:sp>
      <p:pic>
        <p:nvPicPr>
          <p:cNvPr id="63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3758356" y="3757761"/>
            <a:ext cx="2590800" cy="1333500"/>
          </a:xfrm>
          <a:prstGeom prst="rect">
            <a:avLst/>
          </a:prstGeom>
        </p:spPr>
      </p:pic>
      <p:sp>
        <p:nvSpPr>
          <p:cNvPr id="63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758374" y="5853398"/>
            <a:ext cx="2224088" cy="1066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</a:pPr>
            <a:r>
              <a:rPr lang="en-US" sz="1800" spc="-3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Психологиялық қысым мен манипуляция</a:t>
            </a:r>
          </a:p>
        </p:txBody>
      </p:sp>
      <p:sp>
        <p:nvSpPr>
          <p:cNvPr id="635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3758374" y="6947440"/>
            <a:ext cx="222408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Қысым жасау және манипуляция арқылы адамдардың ойлау жүйесін өзгерту, олардың сенімдерін басқару.</a:t>
            </a:r>
          </a:p>
        </p:txBody>
      </p:sp>
      <p:pic>
        <p:nvPicPr>
          <p:cNvPr id="6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</a:blip>
          <a:stretch/>
        </p:blipFill>
        <p:spPr>
          <a:xfrm>
            <a:off x="6442472" y="3757761"/>
            <a:ext cx="2590800" cy="1333500"/>
          </a:xfrm>
          <a:prstGeom prst="rect">
            <a:avLst/>
          </a:prstGeom>
        </p:spPr>
      </p:pic>
      <p:sp>
        <p:nvSpPr>
          <p:cNvPr id="639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442615" y="5853398"/>
            <a:ext cx="2224088" cy="1066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</a:pPr>
            <a:r>
              <a:rPr lang="en-US" sz="1800" spc="-3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Әлеуметтік осал топтарға материалдық көмек</a:t>
            </a:r>
          </a:p>
        </p:txBody>
      </p:sp>
      <p:sp>
        <p:nvSpPr>
          <p:cNvPr id="641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442615" y="6947440"/>
            <a:ext cx="222408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Қиын жағдайдағы әлеуметтік топтарға көмек беру арқылы идеологияны тарату және қолдау базасын кеңейту.</a:t>
            </a:r>
          </a:p>
        </p:txBody>
      </p:sp>
      <p:pic>
        <p:nvPicPr>
          <p:cNvPr id="6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</a:blip>
          <a:stretch/>
        </p:blipFill>
        <p:spPr>
          <a:xfrm>
            <a:off x="9126736" y="3757761"/>
            <a:ext cx="2590800" cy="1333500"/>
          </a:xfrm>
          <a:prstGeom prst="rect">
            <a:avLst/>
          </a:prstGeom>
        </p:spPr>
      </p:pic>
      <p:sp>
        <p:nvSpPr>
          <p:cNvPr id="645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6760" y="5853398"/>
            <a:ext cx="2224088" cy="7143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</a:pPr>
            <a:r>
              <a:rPr lang="en-US" sz="1800" spc="-3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Интернет арқылы тезистерді қайталау</a:t>
            </a:r>
          </a:p>
        </p:txBody>
      </p:sp>
      <p:sp>
        <p:nvSpPr>
          <p:cNvPr id="647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6760" y="6595396"/>
            <a:ext cx="222408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Қарапайым хабарламалар мен тезистерді интернетте көп рет қайталап, адамдардың санасына ену әдісі.</a:t>
            </a:r>
          </a:p>
        </p:txBody>
      </p:sp>
      <p:pic>
        <p:nvPicPr>
          <p:cNvPr id="64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</a:blip>
          <a:stretch/>
        </p:blipFill>
        <p:spPr>
          <a:xfrm>
            <a:off x="11811000" y="3757761"/>
            <a:ext cx="2590800" cy="1333500"/>
          </a:xfrm>
          <a:prstGeom prst="rect">
            <a:avLst/>
          </a:prstGeom>
        </p:spPr>
      </p:pic>
      <p:sp>
        <p:nvSpPr>
          <p:cNvPr id="651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811000" y="5853398"/>
            <a:ext cx="2224088" cy="10668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</a:pPr>
            <a:r>
              <a:rPr lang="en-US" sz="1800" spc="-3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Онлайн ойындар мен әлеуметтік желілердегі насихат</a:t>
            </a:r>
          </a:p>
        </p:txBody>
      </p:sp>
      <p:sp>
        <p:nvSpPr>
          <p:cNvPr id="653" name="Description of a 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811000" y="6947440"/>
            <a:ext cx="2224088" cy="12954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lang="en-US" sz="1350" spc="-7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Әлеуметтік желілер мен онлайн ойындар арқылы насихат жүргізу арқылы жастар мен кең аудиторияны тарту.</a:t>
            </a:r>
          </a:p>
        </p:txBody>
      </p:sp>
      <p:sp>
        <p:nvSpPr>
          <p:cNvPr id="655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8205"/>
            <a:ext cx="164639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Деструктивті діни ағымдардың идеологиясын тарату әдістері</a:t>
            </a:r>
          </a:p>
        </p:txBody>
      </p:sp>
      <p:sp>
        <p:nvSpPr>
          <p:cNvPr id="657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749742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Сенімге кіру және манипуляция арқылы құндылықтарды өзгерту тәсілдері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59C36E-DE63-C60C-0F68-83AEF8D234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800" y="7096259"/>
            <a:ext cx="3857625" cy="295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48461" y="0"/>
            <a:ext cx="18288000" cy="10287000"/>
          </a:xfrm>
          <a:prstGeom prst="rect">
            <a:avLst/>
          </a:prstGeom>
        </p:spPr>
      </p:pic>
      <p:pic>
        <p:nvPicPr>
          <p:cNvPr id="66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15974187" y="3356896"/>
            <a:ext cx="762000" cy="762000"/>
          </a:xfrm>
          <a:prstGeom prst="rect">
            <a:avLst/>
          </a:prstGeom>
        </p:spPr>
      </p:pic>
      <p:pic>
        <p:nvPicPr>
          <p:cNvPr id="66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"/>
          </a:blip>
          <a:stretch/>
        </p:blipFill>
        <p:spPr>
          <a:xfrm>
            <a:off x="16735425" y="2595848"/>
            <a:ext cx="1524000" cy="762000"/>
          </a:xfrm>
          <a:prstGeom prst="rect">
            <a:avLst/>
          </a:prstGeom>
        </p:spPr>
      </p:pic>
      <p:pic>
        <p:nvPicPr>
          <p:cNvPr id="66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"/>
          </a:blip>
          <a:stretch/>
        </p:blipFill>
        <p:spPr>
          <a:xfrm>
            <a:off x="16735425" y="1074039"/>
            <a:ext cx="800100" cy="1524000"/>
          </a:xfrm>
          <a:prstGeom prst="rect">
            <a:avLst/>
          </a:prstGeom>
        </p:spPr>
      </p:pic>
      <p:pic>
        <p:nvPicPr>
          <p:cNvPr id="66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7000"/>
          </a:blip>
          <a:stretch/>
        </p:blipFill>
        <p:spPr>
          <a:xfrm>
            <a:off x="15212854" y="2595848"/>
            <a:ext cx="762000" cy="762000"/>
          </a:xfrm>
          <a:prstGeom prst="rect">
            <a:avLst/>
          </a:prstGeom>
        </p:spPr>
      </p:pic>
      <p:pic>
        <p:nvPicPr>
          <p:cNvPr id="67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"/>
          </a:blip>
          <a:stretch/>
        </p:blipFill>
        <p:spPr>
          <a:xfrm>
            <a:off x="2282000" y="2234374"/>
            <a:ext cx="762000" cy="762000"/>
          </a:xfrm>
          <a:prstGeom prst="rect">
            <a:avLst/>
          </a:prstGeom>
        </p:spPr>
      </p:pic>
      <p:pic>
        <p:nvPicPr>
          <p:cNvPr id="672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"/>
          </a:blip>
          <a:stretch/>
        </p:blipFill>
        <p:spPr>
          <a:xfrm>
            <a:off x="0" y="0"/>
            <a:ext cx="1524000" cy="1581150"/>
          </a:xfrm>
          <a:prstGeom prst="rect">
            <a:avLst/>
          </a:prstGeom>
        </p:spPr>
      </p:pic>
      <p:pic>
        <p:nvPicPr>
          <p:cNvPr id="67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761143" y="2263140"/>
            <a:ext cx="762000" cy="762000"/>
          </a:xfrm>
          <a:prstGeom prst="rect">
            <a:avLst/>
          </a:prstGeom>
        </p:spPr>
      </p:pic>
      <p:pic>
        <p:nvPicPr>
          <p:cNvPr id="676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tretch/>
        </p:blipFill>
        <p:spPr>
          <a:xfrm>
            <a:off x="1520666" y="741331"/>
            <a:ext cx="762000" cy="1524000"/>
          </a:xfrm>
          <a:prstGeom prst="rect">
            <a:avLst/>
          </a:prstGeom>
        </p:spPr>
      </p:pic>
      <p:pic>
        <p:nvPicPr>
          <p:cNvPr id="67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2763" y="2624286"/>
            <a:ext cx="5345609" cy="3298775"/>
          </a:xfrm>
          <a:prstGeom prst="rect">
            <a:avLst/>
          </a:prstGeom>
        </p:spPr>
      </p:pic>
      <p:pic>
        <p:nvPicPr>
          <p:cNvPr id="68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141381" y="2852833"/>
            <a:ext cx="533400" cy="533400"/>
          </a:xfrm>
          <a:prstGeom prst="rect">
            <a:avLst/>
          </a:prstGeom>
        </p:spPr>
      </p:pic>
      <p:sp>
        <p:nvSpPr>
          <p:cNvPr id="682" name="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1685" y="2939320"/>
            <a:ext cx="2619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01</a:t>
            </a:r>
          </a:p>
        </p:txBody>
      </p:sp>
      <p:sp>
        <p:nvSpPr>
          <p:cNvPr id="684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834515" y="2852833"/>
            <a:ext cx="4233862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Әлеуметтік желілердегі парақшалар арқылы ақпарат тарату</a:t>
            </a:r>
          </a:p>
        </p:txBody>
      </p:sp>
      <p:sp>
        <p:nvSpPr>
          <p:cNvPr id="686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41381" y="4166997"/>
            <a:ext cx="4929188" cy="1524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392"/>
              </a:lnSpc>
            </a:pPr>
            <a:r>
              <a:rPr lang="en-US" sz="165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Веб-сайттар мен әлеуметтік желілерде парақшалар ашу арқылы деструктивті діни ағымдардың ықпалын кеңінен бақылап, ақпараттық кеңістікті тиімді пайдалану маңызды.</a:t>
            </a:r>
          </a:p>
        </p:txBody>
      </p:sp>
      <p:pic>
        <p:nvPicPr>
          <p:cNvPr id="68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6452890" y="2624286"/>
            <a:ext cx="5345609" cy="3298775"/>
          </a:xfrm>
          <a:prstGeom prst="rect">
            <a:avLst/>
          </a:prstGeom>
        </p:spPr>
      </p:pic>
      <p:pic>
        <p:nvPicPr>
          <p:cNvPr id="69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6681597" y="2852833"/>
            <a:ext cx="533400" cy="533400"/>
          </a:xfrm>
          <a:prstGeom prst="rect">
            <a:avLst/>
          </a:prstGeom>
        </p:spPr>
      </p:pic>
      <p:sp>
        <p:nvSpPr>
          <p:cNvPr id="692" name="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806565" y="2939320"/>
            <a:ext cx="31908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02</a:t>
            </a:r>
          </a:p>
        </p:txBody>
      </p:sp>
      <p:sp>
        <p:nvSpPr>
          <p:cNvPr id="694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374731" y="2852833"/>
            <a:ext cx="4233862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Неофиттерді анықтап, оларды қорғау</a:t>
            </a:r>
          </a:p>
        </p:txBody>
      </p:sp>
      <p:sp>
        <p:nvSpPr>
          <p:cNvPr id="696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81597" y="3767042"/>
            <a:ext cx="492918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Жаңа діни сенімге кірген адамдарды анықтап, оларды алдаудың алдын алу үшін арнайы бақылау және ақпараттық қолдау жүйесін құру қажет.</a:t>
            </a:r>
          </a:p>
        </p:txBody>
      </p:sp>
      <p:pic>
        <p:nvPicPr>
          <p:cNvPr id="69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11993213" y="2624328"/>
            <a:ext cx="5345609" cy="3298775"/>
          </a:xfrm>
          <a:prstGeom prst="rect">
            <a:avLst/>
          </a:prstGeom>
        </p:spPr>
      </p:pic>
      <p:pic>
        <p:nvPicPr>
          <p:cNvPr id="70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2221813" y="2852833"/>
            <a:ext cx="533400" cy="533400"/>
          </a:xfrm>
          <a:prstGeom prst="rect">
            <a:avLst/>
          </a:prstGeom>
        </p:spPr>
      </p:pic>
      <p:sp>
        <p:nvSpPr>
          <p:cNvPr id="702" name="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343638" y="2939320"/>
            <a:ext cx="31908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03</a:t>
            </a:r>
          </a:p>
        </p:txBody>
      </p:sp>
      <p:sp>
        <p:nvSpPr>
          <p:cNvPr id="704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914948" y="2852833"/>
            <a:ext cx="4233862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Түсінікті және қарапайым хабарламалар тарату</a:t>
            </a:r>
          </a:p>
        </p:txBody>
      </p:sp>
      <p:sp>
        <p:nvSpPr>
          <p:cNvPr id="706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221813" y="3767042"/>
            <a:ext cx="492918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Қоғамға бағытталған қарапайым әрі нақты хабарламалар арқылы зиянды идеологияның таралуын тежеп, дұрыс діни білімді насихаттау қажет.</a:t>
            </a:r>
          </a:p>
        </p:txBody>
      </p:sp>
      <p:pic>
        <p:nvPicPr>
          <p:cNvPr id="70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912781" y="6085618"/>
            <a:ext cx="5345609" cy="3298775"/>
          </a:xfrm>
          <a:prstGeom prst="rect">
            <a:avLst/>
          </a:prstGeom>
        </p:spPr>
      </p:pic>
      <p:pic>
        <p:nvPicPr>
          <p:cNvPr id="71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1141381" y="6314122"/>
            <a:ext cx="533400" cy="533400"/>
          </a:xfrm>
          <a:prstGeom prst="rect">
            <a:avLst/>
          </a:prstGeom>
        </p:spPr>
      </p:pic>
      <p:sp>
        <p:nvSpPr>
          <p:cNvPr id="712" name="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55776" y="6400610"/>
            <a:ext cx="3381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04</a:t>
            </a:r>
          </a:p>
        </p:txBody>
      </p:sp>
      <p:sp>
        <p:nvSpPr>
          <p:cNvPr id="714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834515" y="6314122"/>
            <a:ext cx="4233862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Қоғамдық сананы ақпараттық жұмыс арқылы арттыру</a:t>
            </a:r>
          </a:p>
        </p:txBody>
      </p:sp>
      <p:sp>
        <p:nvSpPr>
          <p:cNvPr id="716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39189" y="7228237"/>
            <a:ext cx="492918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Ақпараттық науқандар ұйымдастырып, қоғам мүшелерінің діни сауаттылығын арттыру арқылы деструктивті идеологияға қарсы тұру күшейтіледі.</a:t>
            </a:r>
          </a:p>
        </p:txBody>
      </p:sp>
      <p:pic>
        <p:nvPicPr>
          <p:cNvPr id="718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</a:blip>
          <a:stretch/>
        </p:blipFill>
        <p:spPr>
          <a:xfrm>
            <a:off x="6452997" y="6085618"/>
            <a:ext cx="5345609" cy="3298775"/>
          </a:xfrm>
          <a:prstGeom prst="rect">
            <a:avLst/>
          </a:prstGeom>
        </p:spPr>
      </p:pic>
      <p:pic>
        <p:nvPicPr>
          <p:cNvPr id="720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6681597" y="6314122"/>
            <a:ext cx="533400" cy="533400"/>
          </a:xfrm>
          <a:prstGeom prst="rect">
            <a:avLst/>
          </a:prstGeom>
        </p:spPr>
      </p:pic>
      <p:sp>
        <p:nvSpPr>
          <p:cNvPr id="722" name="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798183" y="6400610"/>
            <a:ext cx="338138" cy="371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1890" spc="-38" dirty="0">
                <a:solidFill>
                  <a:srgbClr val="FFFFFF">
                    <a:alpha val="100000"/>
                  </a:srgbClr>
                </a:solidFill>
                <a:latin typeface="Poppins SemiBold" panose="00000700000000000000" pitchFamily="2" charset="0"/>
              </a:rPr>
              <a:t>05</a:t>
            </a:r>
          </a:p>
        </p:txBody>
      </p:sp>
      <p:sp>
        <p:nvSpPr>
          <p:cNvPr id="724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374731" y="6314122"/>
            <a:ext cx="4233862" cy="809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Әйелдердің ақпараттық иммунитет қалыптастырудағы рөлі</a:t>
            </a:r>
          </a:p>
        </p:txBody>
      </p:sp>
      <p:sp>
        <p:nvSpPr>
          <p:cNvPr id="726" name="Description of a 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6681597" y="7228237"/>
            <a:ext cx="4929188" cy="13335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l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Әйелдер интернет ресурстарында қауіпті топтарға қарсы ақпараттық иммунитет қалыптастыруда жетекші рөл атқарып, зайырлылық қағидаларын нығайтады.</a:t>
            </a:r>
          </a:p>
        </p:txBody>
      </p:sp>
      <p:sp>
        <p:nvSpPr>
          <p:cNvPr id="728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8205"/>
            <a:ext cx="164639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Интернеттегі деструктивті діни ағымдарға қарсы тиімді әдістер</a:t>
            </a:r>
          </a:p>
        </p:txBody>
      </p:sp>
      <p:sp>
        <p:nvSpPr>
          <p:cNvPr id="730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749742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Әйелдердің рөлі мен қоғамдағы орны арқылы идеологияға қарсы тұру жолдарын зерттеу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7CBBA5-CE75-85F4-9812-26113E19832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3975" y="6454788"/>
            <a:ext cx="4411550" cy="329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0">
        <p14:prism isContent="1"/>
      </p:transition>
    </mc:Choice>
    <mc:Fallback xmlns="">
      <p:transition spd="slow" advTm="9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3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15974187" y="3356896"/>
            <a:ext cx="762000" cy="762000"/>
          </a:xfrm>
          <a:prstGeom prst="rect">
            <a:avLst/>
          </a:prstGeom>
        </p:spPr>
      </p:pic>
      <p:pic>
        <p:nvPicPr>
          <p:cNvPr id="73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"/>
          </a:blip>
          <a:stretch/>
        </p:blipFill>
        <p:spPr>
          <a:xfrm>
            <a:off x="16735425" y="2595848"/>
            <a:ext cx="1524000" cy="762000"/>
          </a:xfrm>
          <a:prstGeom prst="rect">
            <a:avLst/>
          </a:prstGeom>
        </p:spPr>
      </p:pic>
      <p:pic>
        <p:nvPicPr>
          <p:cNvPr id="73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"/>
          </a:blip>
          <a:stretch/>
        </p:blipFill>
        <p:spPr>
          <a:xfrm>
            <a:off x="16735425" y="1074039"/>
            <a:ext cx="800100" cy="1524000"/>
          </a:xfrm>
          <a:prstGeom prst="rect">
            <a:avLst/>
          </a:prstGeom>
        </p:spPr>
      </p:pic>
      <p:pic>
        <p:nvPicPr>
          <p:cNvPr id="74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 amt="7000"/>
          </a:blip>
          <a:stretch/>
        </p:blipFill>
        <p:spPr>
          <a:xfrm>
            <a:off x="15212854" y="2595848"/>
            <a:ext cx="762000" cy="762000"/>
          </a:xfrm>
          <a:prstGeom prst="rect">
            <a:avLst/>
          </a:prstGeom>
        </p:spPr>
      </p:pic>
      <p:pic>
        <p:nvPicPr>
          <p:cNvPr id="74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7000"/>
          </a:blip>
          <a:stretch/>
        </p:blipFill>
        <p:spPr>
          <a:xfrm>
            <a:off x="2282000" y="2234374"/>
            <a:ext cx="762000" cy="762000"/>
          </a:xfrm>
          <a:prstGeom prst="rect">
            <a:avLst/>
          </a:prstGeom>
        </p:spPr>
      </p:pic>
      <p:pic>
        <p:nvPicPr>
          <p:cNvPr id="74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alphaModFix amt="7000"/>
          </a:blip>
          <a:stretch/>
        </p:blipFill>
        <p:spPr>
          <a:xfrm>
            <a:off x="0" y="0"/>
            <a:ext cx="1524000" cy="1581150"/>
          </a:xfrm>
          <a:prstGeom prst="rect">
            <a:avLst/>
          </a:prstGeom>
        </p:spPr>
      </p:pic>
      <p:pic>
        <p:nvPicPr>
          <p:cNvPr id="74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"/>
          </a:blip>
          <a:stretch/>
        </p:blipFill>
        <p:spPr>
          <a:xfrm>
            <a:off x="761143" y="2263140"/>
            <a:ext cx="762000" cy="762000"/>
          </a:xfrm>
          <a:prstGeom prst="rect">
            <a:avLst/>
          </a:prstGeom>
        </p:spPr>
      </p:pic>
      <p:pic>
        <p:nvPicPr>
          <p:cNvPr id="74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 amt="7000"/>
          </a:blip>
          <a:stretch/>
        </p:blipFill>
        <p:spPr>
          <a:xfrm>
            <a:off x="1520666" y="741331"/>
            <a:ext cx="762000" cy="1524000"/>
          </a:xfrm>
          <a:prstGeom prst="rect">
            <a:avLst/>
          </a:prstGeom>
        </p:spPr>
      </p:pic>
      <p:pic>
        <p:nvPicPr>
          <p:cNvPr id="751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912912" y="2747962"/>
            <a:ext cx="3145334" cy="6508700"/>
          </a:xfrm>
          <a:prstGeom prst="rect">
            <a:avLst/>
          </a:prstGeom>
        </p:spPr>
      </p:pic>
      <p:pic>
        <p:nvPicPr>
          <p:cNvPr id="753" name="iconNode0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alphaModFix/>
          </a:blip>
          <a:stretch/>
        </p:blipFill>
        <p:spPr>
          <a:xfrm>
            <a:off x="2164652" y="5148167"/>
            <a:ext cx="639985" cy="639985"/>
          </a:xfrm>
          <a:prstGeom prst="rect">
            <a:avLst/>
          </a:prstGeom>
        </p:spPr>
      </p:pic>
      <p:sp>
        <p:nvSpPr>
          <p:cNvPr id="755" name="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7771" y="3148012"/>
            <a:ext cx="2566988" cy="12096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Миссионерлік қызметті міндетті түрде тіркеу</a:t>
            </a:r>
          </a:p>
        </p:txBody>
      </p:sp>
      <p:sp>
        <p:nvSpPr>
          <p:cNvPr id="757" name="Description of a primary heading-0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217771" y="6188107"/>
            <a:ext cx="2566988" cy="200025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Миссионерлік қызмет заң бойынша тіркелуі тиіс, бұл діни қызметтің ашықтығын және бақылауды қамтамасыз етеді.</a:t>
            </a:r>
          </a:p>
        </p:txBody>
      </p:sp>
      <p:pic>
        <p:nvPicPr>
          <p:cNvPr id="759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4237101" y="2748058"/>
            <a:ext cx="3145334" cy="6508700"/>
          </a:xfrm>
          <a:prstGeom prst="rect">
            <a:avLst/>
          </a:prstGeom>
        </p:spPr>
      </p:pic>
      <p:pic>
        <p:nvPicPr>
          <p:cNvPr id="761" name="iconNode1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alphaModFix/>
            <a:extLst>
              <a:ext uri="{9449A7D6-1F59-4AC1-8A86-947330C8F0E0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5488781" y="5148167"/>
            <a:ext cx="639985" cy="639985"/>
          </a:xfrm>
          <a:prstGeom prst="rect">
            <a:avLst/>
          </a:prstGeom>
        </p:spPr>
      </p:pic>
      <p:sp>
        <p:nvSpPr>
          <p:cNvPr id="763" name="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541901" y="3148012"/>
            <a:ext cx="2566988" cy="1609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Құлшылық тек белгіленген аумақтарда жүргізіледі</a:t>
            </a:r>
          </a:p>
        </p:txBody>
      </p:sp>
      <p:sp>
        <p:nvSpPr>
          <p:cNvPr id="765" name="Description of a primary heading-1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4541901" y="6188107"/>
            <a:ext cx="2566988" cy="2333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Ғибадат үйлері мен арнайы бөлінген орындарда ғана құлшылық етуге рұқсат етіледі, бұл қоғамдық тәртіпті сақтауға бағытталған.</a:t>
            </a:r>
          </a:p>
        </p:txBody>
      </p:sp>
      <p:pic>
        <p:nvPicPr>
          <p:cNvPr id="767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7561326" y="2748058"/>
            <a:ext cx="3145334" cy="6508700"/>
          </a:xfrm>
          <a:prstGeom prst="rect">
            <a:avLst/>
          </a:prstGeom>
        </p:spPr>
      </p:pic>
      <p:pic>
        <p:nvPicPr>
          <p:cNvPr id="769" name="iconNode2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  <a:extLst>
              <a:ext uri="{272A635F-E326-4D63-97B1-ED1855EEFBD8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8812911" y="5148167"/>
            <a:ext cx="639985" cy="639985"/>
          </a:xfrm>
          <a:prstGeom prst="rect">
            <a:avLst/>
          </a:prstGeom>
        </p:spPr>
      </p:pic>
      <p:sp>
        <p:nvSpPr>
          <p:cNvPr id="771" name="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66031" y="3148012"/>
            <a:ext cx="2566988" cy="1609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Діни әдебиетті таратуға рұқсат етілген орындар белгіленген</a:t>
            </a:r>
          </a:p>
        </p:txBody>
      </p:sp>
      <p:sp>
        <p:nvSpPr>
          <p:cNvPr id="773" name="Description of a primary heading-2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7866031" y="6188107"/>
            <a:ext cx="2566988" cy="265747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Құжаттар мен әдебиеттер тек рұқсат етілген жерлерде таратылуы тиіс, бұл деструктивті идеологияның таралуын шектеуге көмектеседі.</a:t>
            </a:r>
          </a:p>
        </p:txBody>
      </p:sp>
      <p:pic>
        <p:nvPicPr>
          <p:cNvPr id="775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0885456" y="2748058"/>
            <a:ext cx="3145334" cy="6508700"/>
          </a:xfrm>
          <a:prstGeom prst="rect">
            <a:avLst/>
          </a:prstGeom>
        </p:spPr>
      </p:pic>
      <p:pic>
        <p:nvPicPr>
          <p:cNvPr id="777" name="iconNode3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alphaModFix/>
            <a:extLst>
              <a:ext uri="{875275A9-994C-4FEE-AEB3-5BDCC31D569D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2137136" y="5148167"/>
            <a:ext cx="639985" cy="639985"/>
          </a:xfrm>
          <a:prstGeom prst="rect">
            <a:avLst/>
          </a:prstGeom>
        </p:spPr>
      </p:pic>
      <p:sp>
        <p:nvSpPr>
          <p:cNvPr id="779" name="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90256" y="3148012"/>
            <a:ext cx="2566988" cy="1609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ҚР «Діни қызмет және діни бірлестіктер туралы» заңның 3-тарауы</a:t>
            </a:r>
          </a:p>
        </p:txBody>
      </p:sp>
      <p:sp>
        <p:nvSpPr>
          <p:cNvPr id="781" name="Description of a primary heading-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1190256" y="6188107"/>
            <a:ext cx="2566988" cy="2333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Бұл тарау діни қызметтің тәртібін нақтылайды, құқықтық негізді нығайтады және зайырлылықты қолдайды.</a:t>
            </a:r>
          </a:p>
        </p:txBody>
      </p:sp>
      <p:pic>
        <p:nvPicPr>
          <p:cNvPr id="783" name="Rect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tretch/>
        </p:blipFill>
        <p:spPr>
          <a:xfrm>
            <a:off x="14209586" y="2748058"/>
            <a:ext cx="3145334" cy="6508700"/>
          </a:xfrm>
          <a:prstGeom prst="rect">
            <a:avLst/>
          </a:prstGeom>
        </p:spPr>
      </p:pic>
      <p:pic>
        <p:nvPicPr>
          <p:cNvPr id="785" name="iconNode4">
            <a:extLst>
              <a:ext uri="{FF2B5EF4-FFF2-40B4-BE49-F238E27FC236}">
                <a16:creationId xmlns:a16="http://schemas.microsoft.com/office/drawing/2014/main" id="{A8642F66-C0BB-4949-9A9C-024B120A5D5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/>
            <a:extLst>
              <a:ext uri="{B267C628-D901-4F29-AB8D-6496C37A10B4}">
                <a14:useLocalDpi xmlns:a14="http://schemas.microsoft.com/office/drawing/2010/main" xmlns:p14="http://schemas.microsoft.com/office/powerpoint/2010/main" xmlns:asvg="http://schemas.microsoft.com/office/drawing/2016/SVG/main" xmlns:a16="http://schemas.microsoft.com/office/drawing/2014/main" xmlns="" val="0"/>
              </a:ext>
            </a:extLst>
          </a:blip>
          <a:srcRect/>
          <a:stretch/>
        </p:blipFill>
        <p:spPr>
          <a:xfrm>
            <a:off x="15461266" y="5148167"/>
            <a:ext cx="639985" cy="639985"/>
          </a:xfrm>
          <a:prstGeom prst="rect">
            <a:avLst/>
          </a:prstGeom>
        </p:spPr>
      </p:pic>
      <p:sp>
        <p:nvSpPr>
          <p:cNvPr id="787" name="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514386" y="3148012"/>
            <a:ext cx="2566988" cy="16097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3150"/>
              </a:lnSpc>
            </a:pPr>
            <a:r>
              <a:rPr lang="en-US" sz="2100" spc="-38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Заң талаптарын бұзу әкімшілік жауапкершілікке әкеледі</a:t>
            </a:r>
          </a:p>
        </p:txBody>
      </p:sp>
      <p:sp>
        <p:nvSpPr>
          <p:cNvPr id="789" name="Description of a primary heading-4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14514386" y="6188107"/>
            <a:ext cx="2566988" cy="2333625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Заң бұзушылықтар әкімшілік жазалау шараларын тудырады, бұл діни қызметтің заңдылығын қамтамасыз етуге ықпал етеді.</a:t>
            </a:r>
          </a:p>
        </p:txBody>
      </p:sp>
      <p:sp>
        <p:nvSpPr>
          <p:cNvPr id="791" name="Title 3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878205"/>
            <a:ext cx="16463962" cy="7620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5670"/>
              </a:lnSpc>
            </a:pPr>
            <a:r>
              <a:rPr lang="en-US" sz="4200" spc="-92" dirty="0">
                <a:solidFill>
                  <a:srgbClr val="000000">
                    <a:alpha val="100000"/>
                  </a:srgbClr>
                </a:solidFill>
                <a:latin typeface="Poppins SemiBold" panose="00000700000000000000" pitchFamily="2" charset="0"/>
              </a:rPr>
              <a:t>Қазақстандағы діни қызметті тиімді реттеу қағидалары</a:t>
            </a:r>
          </a:p>
        </p:txBody>
      </p:sp>
      <p:sp>
        <p:nvSpPr>
          <p:cNvPr id="793" name="SubTitle">
            <a:extLst>
              <a:ext uri="{FF2B5EF4-FFF2-40B4-BE49-F238E27FC236}">
                <a16:creationId xmlns:a16="http://schemas.microsoft.com/office/drawing/2014/main" id="{111B4A49-B930-4A89-A1CD-6CA2B3D95AED}"/>
              </a:ext>
            </a:extLst>
          </p:cNvPr>
          <p:cNvSpPr txBox="1"/>
          <p:nvPr/>
        </p:nvSpPr>
        <p:spPr>
          <a:xfrm>
            <a:off x="912781" y="1749742"/>
            <a:ext cx="16463962" cy="342900"/>
          </a:xfrm>
          <a:prstGeom prst="rect">
            <a:avLst/>
          </a:prstGeom>
          <a:noFill/>
        </p:spPr>
        <p:txBody>
          <a:bodyPr vertOverflow="clip" horzOverflow="clip" wrap="square" lIns="0" tIns="0" rIns="0" bIns="0" rtlCol="0" anchor="t">
            <a:spAutoFit/>
          </a:bodyPr>
          <a:lstStyle/>
          <a:p>
            <a:pPr algn="ctr">
              <a:lnSpc>
                <a:spcPts val="2610"/>
              </a:lnSpc>
            </a:pPr>
            <a:r>
              <a:rPr lang="en-US" sz="1800" spc="-9" dirty="0">
                <a:solidFill>
                  <a:srgbClr val="262D36">
                    <a:alpha val="80000"/>
                  </a:srgbClr>
                </a:solidFill>
                <a:latin typeface="Roboto" panose="00000700000000000000" pitchFamily="2" charset="0"/>
              </a:rPr>
              <a:t>Діни қызметті заң талаптарына сәйкес ұйымдастыру және жауапкершілікті қамтамасыз ету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E8A764-28AB-5A3A-5315-48B9097F5B8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95" y="8171622"/>
            <a:ext cx="3286401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7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90000">
        <p159:morph option="byObject"/>
      </p:transition>
    </mc:Choice>
    <mc:Fallback xmlns="">
      <p:transition spd="slow" advTm="9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</TotalTime>
  <Words>1328</Words>
  <Application>Microsoft Office PowerPoint</Application>
  <PresentationFormat>Произвольный</PresentationFormat>
  <Paragraphs>139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Roboto</vt:lpstr>
      <vt:lpstr>Calibri</vt:lpstr>
      <vt:lpstr>Calibri Light</vt:lpstr>
      <vt:lpstr>Poppins SemiBold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 2.6.0.0, docId: 21784986, orderId: 10160651</dc:title>
  <dc:creator>Presentations.AI Exporter</dc:creator>
  <cp:lastModifiedBy>монин кгу</cp:lastModifiedBy>
  <cp:revision>4</cp:revision>
  <dcterms:created xsi:type="dcterms:W3CDTF">2026-02-20T09:46:17Z</dcterms:created>
  <dcterms:modified xsi:type="dcterms:W3CDTF">2026-07-01T10:41:44Z</dcterms:modified>
</cp:coreProperties>
</file>