
<file path=[Content_Types].xml><?xml version="1.0" encoding="utf-8"?>
<Types xmlns="http://schemas.openxmlformats.org/package/2006/content-types">
  <Default Extension="bin" ContentType="image/png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72" r:id="rId1"/>
  </p:sldMasterIdLst>
  <p:sldIdLst>
    <p:sldId id="301" r:id="rId2"/>
    <p:sldId id="313" r:id="rId3"/>
    <p:sldId id="338" r:id="rId4"/>
    <p:sldId id="351" r:id="rId5"/>
    <p:sldId id="379" r:id="rId6"/>
    <p:sldId id="402" r:id="rId7"/>
    <p:sldId id="428" r:id="rId8"/>
    <p:sldId id="453" r:id="rId9"/>
    <p:sldId id="468" r:id="rId10"/>
    <p:sldId id="492" r:id="rId11"/>
    <p:sldId id="511" r:id="rId12"/>
    <p:sldId id="573" r:id="rId13"/>
    <p:sldId id="589" r:id="rId14"/>
    <p:sldId id="603" r:id="rId15"/>
    <p:sldId id="618" r:id="rId16"/>
    <p:sldId id="634" r:id="rId17"/>
    <p:sldId id="650" r:id="rId18"/>
    <p:sldId id="666" r:id="rId19"/>
    <p:sldId id="675" r:id="rId20"/>
    <p:sldId id="700" r:id="rId21"/>
  </p:sldIdLst>
  <p:sldSz cx="18288000" cy="10287000"/>
  <p:notesSz cx="18288000" cy="10287000"/>
  <p:embeddedFontLst>
    <p:embeddedFont>
      <p:font typeface="Archivo" panose="020B0604020202020204" charset="0"/>
      <p:regular r:id="rId22"/>
    </p:embeddedFont>
    <p:embeddedFont>
      <p:font typeface="Inter" panose="020B0604020202020204" charset="0"/>
      <p:regular r:id="rId23"/>
      <p:bold r:id="rId24"/>
    </p:embeddedFont>
    <p:embeddedFont>
      <p:font typeface="Inter Light" panose="020B0604020202020204" charset="0"/>
      <p:regular r:id="rId25"/>
    </p:embeddedFont>
    <p:embeddedFont>
      <p:font typeface="Inter SemiBold" panose="020B0604020202020204" charset="0"/>
      <p:regular r:id="rId26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2" d="100"/>
          <a:sy n="72" d="100"/>
        </p:scale>
        <p:origin x="63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8CEAE-9ACF-4870-96B2-2FDD755B4008}" type="datetimeFigureOut">
              <a:rPr lang="en-IN" smtClean="0"/>
              <a:t>01-07-2026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AC96-115D-4CF4-9B0B-0F2A89887B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347574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0">
        <p159:morph option="byObject"/>
      </p:transition>
    </mc:Choice>
    <mc:Fallback xmlns="">
      <p:transition spd="slow" advTm="50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8CEAE-9ACF-4870-96B2-2FDD755B4008}" type="datetimeFigureOut">
              <a:rPr lang="en-IN" smtClean="0"/>
              <a:t>01-07-2026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AC96-115D-4CF4-9B0B-0F2A89887B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331504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0">
        <p159:morph option="byObject"/>
      </p:transition>
    </mc:Choice>
    <mc:Fallback xmlns="">
      <p:transition spd="slow" advTm="50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8CEAE-9ACF-4870-96B2-2FDD755B4008}" type="datetimeFigureOut">
              <a:rPr lang="en-IN" smtClean="0"/>
              <a:t>01-07-2026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AC96-115D-4CF4-9B0B-0F2A89887B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769956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0">
        <p159:morph option="byObject"/>
      </p:transition>
    </mc:Choice>
    <mc:Fallback xmlns="">
      <p:transition spd="slow" advTm="50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8CEAE-9ACF-4870-96B2-2FDD755B4008}" type="datetimeFigureOut">
              <a:rPr lang="en-IN" smtClean="0"/>
              <a:t>01-07-2026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AC96-115D-4CF4-9B0B-0F2A89887B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385957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0">
        <p159:morph option="byObject"/>
      </p:transition>
    </mc:Choice>
    <mc:Fallback xmlns="">
      <p:transition spd="slow" advTm="50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8CEAE-9ACF-4870-96B2-2FDD755B4008}" type="datetimeFigureOut">
              <a:rPr lang="en-IN" smtClean="0"/>
              <a:t>01-07-2026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AC96-115D-4CF4-9B0B-0F2A89887B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895592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0">
        <p159:morph option="byObject"/>
      </p:transition>
    </mc:Choice>
    <mc:Fallback xmlns="">
      <p:transition spd="slow" advTm="50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8CEAE-9ACF-4870-96B2-2FDD755B4008}" type="datetimeFigureOut">
              <a:rPr lang="en-IN" smtClean="0"/>
              <a:t>01-07-2026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AC96-115D-4CF4-9B0B-0F2A89887B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39658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0">
        <p159:morph option="byObject"/>
      </p:transition>
    </mc:Choice>
    <mc:Fallback xmlns="">
      <p:transition spd="slow" advTm="50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8CEAE-9ACF-4870-96B2-2FDD755B4008}" type="datetimeFigureOut">
              <a:rPr lang="en-IN" smtClean="0"/>
              <a:t>01-07-2026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AC96-115D-4CF4-9B0B-0F2A89887B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813911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0">
        <p159:morph option="byObject"/>
      </p:transition>
    </mc:Choice>
    <mc:Fallback xmlns="">
      <p:transition spd="slow" advTm="50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8CEAE-9ACF-4870-96B2-2FDD755B4008}" type="datetimeFigureOut">
              <a:rPr lang="en-IN" smtClean="0"/>
              <a:t>01-07-2026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AC96-115D-4CF4-9B0B-0F2A89887B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208176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0">
        <p159:morph option="byObject"/>
      </p:transition>
    </mc:Choice>
    <mc:Fallback xmlns="">
      <p:transition spd="slow" advTm="50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8CEAE-9ACF-4870-96B2-2FDD755B4008}" type="datetimeFigureOut">
              <a:rPr lang="en-IN" smtClean="0"/>
              <a:t>01-07-2026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AC96-115D-4CF4-9B0B-0F2A89887B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067548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0">
        <p159:morph option="byObject"/>
      </p:transition>
    </mc:Choice>
    <mc:Fallback xmlns="">
      <p:transition spd="slow" advTm="50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8CEAE-9ACF-4870-96B2-2FDD755B4008}" type="datetimeFigureOut">
              <a:rPr lang="en-IN" smtClean="0"/>
              <a:t>01-07-2026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AC96-115D-4CF4-9B0B-0F2A89887B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709414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0">
        <p159:morph option="byObject"/>
      </p:transition>
    </mc:Choice>
    <mc:Fallback xmlns="">
      <p:transition spd="slow" advTm="50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8CEAE-9ACF-4870-96B2-2FDD755B4008}" type="datetimeFigureOut">
              <a:rPr lang="en-IN" smtClean="0"/>
              <a:t>01-07-2026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AC96-115D-4CF4-9B0B-0F2A89887B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88802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0">
        <p159:morph option="byObject"/>
      </p:transition>
    </mc:Choice>
    <mc:Fallback xmlns="">
      <p:transition spd="slow" advTm="50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B8CEAE-9ACF-4870-96B2-2FDD755B4008}" type="datetimeFigureOut">
              <a:rPr lang="en-IN" smtClean="0"/>
              <a:t>01-07-2026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14AC96-115D-4CF4-9B0B-0F2A89887B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78084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0">
        <p159:morph option="byObject"/>
      </p:transition>
    </mc:Choice>
    <mc:Fallback xmlns="">
      <p:transition spd="slow" advTm="50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bin"/><Relationship Id="rId7" Type="http://schemas.openxmlformats.org/officeDocument/2006/relationships/image" Target="../media/image6.bin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bin"/><Relationship Id="rId5" Type="http://schemas.openxmlformats.org/officeDocument/2006/relationships/image" Target="../media/image4.bin"/><Relationship Id="rId4" Type="http://schemas.openxmlformats.org/officeDocument/2006/relationships/image" Target="../media/image3.bin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bin"/><Relationship Id="rId3" Type="http://schemas.openxmlformats.org/officeDocument/2006/relationships/image" Target="../media/image13.bin"/><Relationship Id="rId7" Type="http://schemas.openxmlformats.org/officeDocument/2006/relationships/image" Target="../media/image61.bin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bin"/><Relationship Id="rId5" Type="http://schemas.openxmlformats.org/officeDocument/2006/relationships/image" Target="../media/image59.bin"/><Relationship Id="rId10" Type="http://schemas.openxmlformats.org/officeDocument/2006/relationships/image" Target="../media/image7.png"/><Relationship Id="rId4" Type="http://schemas.openxmlformats.org/officeDocument/2006/relationships/image" Target="../media/image25.bin"/><Relationship Id="rId9" Type="http://schemas.openxmlformats.org/officeDocument/2006/relationships/image" Target="../media/image63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bin"/><Relationship Id="rId13" Type="http://schemas.openxmlformats.org/officeDocument/2006/relationships/image" Target="../media/image72.bin"/><Relationship Id="rId3" Type="http://schemas.openxmlformats.org/officeDocument/2006/relationships/image" Target="../media/image8.bin"/><Relationship Id="rId7" Type="http://schemas.openxmlformats.org/officeDocument/2006/relationships/image" Target="../media/image66.bin"/><Relationship Id="rId12" Type="http://schemas.openxmlformats.org/officeDocument/2006/relationships/image" Target="../media/image71.bin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bin"/><Relationship Id="rId11" Type="http://schemas.openxmlformats.org/officeDocument/2006/relationships/image" Target="../media/image70.bin"/><Relationship Id="rId5" Type="http://schemas.openxmlformats.org/officeDocument/2006/relationships/image" Target="../media/image64.bin"/><Relationship Id="rId10" Type="http://schemas.openxmlformats.org/officeDocument/2006/relationships/image" Target="../media/image69.bin"/><Relationship Id="rId4" Type="http://schemas.openxmlformats.org/officeDocument/2006/relationships/image" Target="../media/image9.bin"/><Relationship Id="rId9" Type="http://schemas.openxmlformats.org/officeDocument/2006/relationships/image" Target="../media/image68.bin"/><Relationship Id="rId1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bin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73.bin"/><Relationship Id="rId4" Type="http://schemas.openxmlformats.org/officeDocument/2006/relationships/image" Target="../media/image9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8.bin"/><Relationship Id="rId7" Type="http://schemas.openxmlformats.org/officeDocument/2006/relationships/image" Target="../media/image76.bin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5.bin"/><Relationship Id="rId5" Type="http://schemas.openxmlformats.org/officeDocument/2006/relationships/image" Target="../media/image74.bin"/><Relationship Id="rId4" Type="http://schemas.openxmlformats.org/officeDocument/2006/relationships/image" Target="../media/image9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bin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77.bin"/><Relationship Id="rId4" Type="http://schemas.openxmlformats.org/officeDocument/2006/relationships/image" Target="../media/image25.bin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78.bin"/><Relationship Id="rId7" Type="http://schemas.openxmlformats.org/officeDocument/2006/relationships/image" Target="../media/image82.bin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1.bin"/><Relationship Id="rId5" Type="http://schemas.openxmlformats.org/officeDocument/2006/relationships/image" Target="../media/image80.bin"/><Relationship Id="rId4" Type="http://schemas.openxmlformats.org/officeDocument/2006/relationships/image" Target="../media/image79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bin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83.bin"/><Relationship Id="rId4" Type="http://schemas.openxmlformats.org/officeDocument/2006/relationships/image" Target="../media/image9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bin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84.bin"/><Relationship Id="rId4" Type="http://schemas.openxmlformats.org/officeDocument/2006/relationships/image" Target="../media/image9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bin"/><Relationship Id="rId7" Type="http://schemas.openxmlformats.org/officeDocument/2006/relationships/image" Target="../media/image7.png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6.bin"/><Relationship Id="rId5" Type="http://schemas.openxmlformats.org/officeDocument/2006/relationships/image" Target="../media/image85.bin"/><Relationship Id="rId4" Type="http://schemas.openxmlformats.org/officeDocument/2006/relationships/image" Target="../media/image9.bin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bin"/><Relationship Id="rId13" Type="http://schemas.openxmlformats.org/officeDocument/2006/relationships/image" Target="../media/image7.png"/><Relationship Id="rId3" Type="http://schemas.openxmlformats.org/officeDocument/2006/relationships/image" Target="../media/image13.bin"/><Relationship Id="rId7" Type="http://schemas.openxmlformats.org/officeDocument/2006/relationships/image" Target="../media/image44.bin"/><Relationship Id="rId12" Type="http://schemas.openxmlformats.org/officeDocument/2006/relationships/image" Target="../media/image92.bin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8.bin"/><Relationship Id="rId11" Type="http://schemas.openxmlformats.org/officeDocument/2006/relationships/image" Target="../media/image91.bin"/><Relationship Id="rId5" Type="http://schemas.openxmlformats.org/officeDocument/2006/relationships/image" Target="../media/image87.bin"/><Relationship Id="rId10" Type="http://schemas.openxmlformats.org/officeDocument/2006/relationships/image" Target="../media/image90.bin"/><Relationship Id="rId4" Type="http://schemas.openxmlformats.org/officeDocument/2006/relationships/image" Target="../media/image14.bin"/><Relationship Id="rId9" Type="http://schemas.openxmlformats.org/officeDocument/2006/relationships/image" Target="../media/image89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bin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10.bin"/><Relationship Id="rId4" Type="http://schemas.openxmlformats.org/officeDocument/2006/relationships/image" Target="../media/image9.bin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bin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6.png"/><Relationship Id="rId5" Type="http://schemas.openxmlformats.org/officeDocument/2006/relationships/image" Target="../media/image95.bin"/><Relationship Id="rId4" Type="http://schemas.openxmlformats.org/officeDocument/2006/relationships/image" Target="../media/image94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bin"/><Relationship Id="rId7" Type="http://schemas.openxmlformats.org/officeDocument/2006/relationships/image" Target="../media/image7.png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bin"/><Relationship Id="rId5" Type="http://schemas.openxmlformats.org/officeDocument/2006/relationships/image" Target="../media/image11.bin"/><Relationship Id="rId4" Type="http://schemas.openxmlformats.org/officeDocument/2006/relationships/image" Target="../media/image9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bin"/><Relationship Id="rId13" Type="http://schemas.openxmlformats.org/officeDocument/2006/relationships/image" Target="../media/image23.bin"/><Relationship Id="rId3" Type="http://schemas.openxmlformats.org/officeDocument/2006/relationships/image" Target="../media/image13.bin"/><Relationship Id="rId7" Type="http://schemas.openxmlformats.org/officeDocument/2006/relationships/image" Target="../media/image17.bin"/><Relationship Id="rId12" Type="http://schemas.openxmlformats.org/officeDocument/2006/relationships/image" Target="../media/image22.bin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bin"/><Relationship Id="rId11" Type="http://schemas.openxmlformats.org/officeDocument/2006/relationships/image" Target="../media/image21.bin"/><Relationship Id="rId5" Type="http://schemas.openxmlformats.org/officeDocument/2006/relationships/image" Target="../media/image15.bin"/><Relationship Id="rId15" Type="http://schemas.openxmlformats.org/officeDocument/2006/relationships/image" Target="../media/image7.png"/><Relationship Id="rId10" Type="http://schemas.openxmlformats.org/officeDocument/2006/relationships/image" Target="../media/image20.bin"/><Relationship Id="rId4" Type="http://schemas.openxmlformats.org/officeDocument/2006/relationships/image" Target="../media/image14.bin"/><Relationship Id="rId9" Type="http://schemas.openxmlformats.org/officeDocument/2006/relationships/image" Target="../media/image19.bin"/><Relationship Id="rId14" Type="http://schemas.openxmlformats.org/officeDocument/2006/relationships/image" Target="../media/image24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bin"/><Relationship Id="rId13" Type="http://schemas.openxmlformats.org/officeDocument/2006/relationships/image" Target="../media/image34.bin"/><Relationship Id="rId3" Type="http://schemas.openxmlformats.org/officeDocument/2006/relationships/image" Target="../media/image13.bin"/><Relationship Id="rId7" Type="http://schemas.openxmlformats.org/officeDocument/2006/relationships/image" Target="../media/image28.bin"/><Relationship Id="rId12" Type="http://schemas.openxmlformats.org/officeDocument/2006/relationships/image" Target="../media/image33.bin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bin"/><Relationship Id="rId11" Type="http://schemas.openxmlformats.org/officeDocument/2006/relationships/image" Target="../media/image32.bin"/><Relationship Id="rId5" Type="http://schemas.openxmlformats.org/officeDocument/2006/relationships/image" Target="../media/image26.bin"/><Relationship Id="rId10" Type="http://schemas.openxmlformats.org/officeDocument/2006/relationships/image" Target="../media/image31.bin"/><Relationship Id="rId4" Type="http://schemas.openxmlformats.org/officeDocument/2006/relationships/image" Target="../media/image25.bin"/><Relationship Id="rId9" Type="http://schemas.openxmlformats.org/officeDocument/2006/relationships/image" Target="../media/image30.bin"/><Relationship Id="rId1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bin"/><Relationship Id="rId3" Type="http://schemas.openxmlformats.org/officeDocument/2006/relationships/image" Target="../media/image8.bin"/><Relationship Id="rId7" Type="http://schemas.openxmlformats.org/officeDocument/2006/relationships/image" Target="../media/image37.bin"/><Relationship Id="rId12" Type="http://schemas.openxmlformats.org/officeDocument/2006/relationships/image" Target="../media/image7.png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bin"/><Relationship Id="rId11" Type="http://schemas.openxmlformats.org/officeDocument/2006/relationships/image" Target="../media/image41.bin"/><Relationship Id="rId5" Type="http://schemas.openxmlformats.org/officeDocument/2006/relationships/image" Target="../media/image35.bin"/><Relationship Id="rId10" Type="http://schemas.openxmlformats.org/officeDocument/2006/relationships/image" Target="../media/image40.bin"/><Relationship Id="rId4" Type="http://schemas.openxmlformats.org/officeDocument/2006/relationships/image" Target="../media/image9.bin"/><Relationship Id="rId9" Type="http://schemas.openxmlformats.org/officeDocument/2006/relationships/image" Target="../media/image39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bin"/><Relationship Id="rId13" Type="http://schemas.openxmlformats.org/officeDocument/2006/relationships/image" Target="../media/image7.png"/><Relationship Id="rId3" Type="http://schemas.openxmlformats.org/officeDocument/2006/relationships/image" Target="../media/image13.bin"/><Relationship Id="rId7" Type="http://schemas.openxmlformats.org/officeDocument/2006/relationships/image" Target="../media/image44.bin"/><Relationship Id="rId12" Type="http://schemas.openxmlformats.org/officeDocument/2006/relationships/image" Target="../media/image49.bin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bin"/><Relationship Id="rId11" Type="http://schemas.openxmlformats.org/officeDocument/2006/relationships/image" Target="../media/image48.bin"/><Relationship Id="rId5" Type="http://schemas.openxmlformats.org/officeDocument/2006/relationships/image" Target="../media/image42.bin"/><Relationship Id="rId10" Type="http://schemas.openxmlformats.org/officeDocument/2006/relationships/image" Target="../media/image47.bin"/><Relationship Id="rId4" Type="http://schemas.openxmlformats.org/officeDocument/2006/relationships/image" Target="../media/image25.bin"/><Relationship Id="rId9" Type="http://schemas.openxmlformats.org/officeDocument/2006/relationships/image" Target="../media/image46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bin"/><Relationship Id="rId3" Type="http://schemas.openxmlformats.org/officeDocument/2006/relationships/image" Target="../media/image13.bin"/><Relationship Id="rId7" Type="http://schemas.openxmlformats.org/officeDocument/2006/relationships/image" Target="../media/image52.bin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bin"/><Relationship Id="rId5" Type="http://schemas.openxmlformats.org/officeDocument/2006/relationships/image" Target="../media/image50.bin"/><Relationship Id="rId4" Type="http://schemas.openxmlformats.org/officeDocument/2006/relationships/image" Target="../media/image25.bin"/><Relationship Id="rId9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bin"/><Relationship Id="rId3" Type="http://schemas.openxmlformats.org/officeDocument/2006/relationships/image" Target="../media/image8.bin"/><Relationship Id="rId7" Type="http://schemas.openxmlformats.org/officeDocument/2006/relationships/image" Target="../media/image56.bin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bin"/><Relationship Id="rId5" Type="http://schemas.openxmlformats.org/officeDocument/2006/relationships/image" Target="../media/image54.bin"/><Relationship Id="rId10" Type="http://schemas.openxmlformats.org/officeDocument/2006/relationships/image" Target="../media/image7.png"/><Relationship Id="rId4" Type="http://schemas.openxmlformats.org/officeDocument/2006/relationships/image" Target="../media/image9.bin"/><Relationship Id="rId9" Type="http://schemas.openxmlformats.org/officeDocument/2006/relationships/image" Target="../media/image58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0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0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0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914305" y="895255"/>
            <a:ext cx="7810500" cy="8496300"/>
          </a:xfrm>
          <a:prstGeom prst="rect">
            <a:avLst/>
          </a:prstGeom>
        </p:spPr>
      </p:pic>
      <p:pic>
        <p:nvPicPr>
          <p:cNvPr id="30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914305" y="914305"/>
            <a:ext cx="7772400" cy="8458200"/>
          </a:xfrm>
          <a:prstGeom prst="rect">
            <a:avLst/>
          </a:prstGeom>
          <a:effectLst>
            <a:outerShdw blurRad="285750" dir="2700000" algn="ctr" rotWithShape="0">
              <a:srgbClr val="000000">
                <a:alpha val="40000"/>
              </a:srgbClr>
            </a:outerShdw>
          </a:effectLst>
        </p:spPr>
      </p:pic>
      <p:pic>
        <p:nvPicPr>
          <p:cNvPr id="307" name="coverimag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914305" y="914305"/>
            <a:ext cx="7772400" cy="8458200"/>
          </a:xfrm>
          <a:prstGeom prst="rect">
            <a:avLst/>
          </a:prstGeom>
          <a:effectLst>
            <a:outerShdw blurRad="285750" dir="2700000" algn="ctr" rotWithShape="0">
              <a:srgbClr val="000000">
                <a:alpha val="40000"/>
              </a:srgbClr>
            </a:outerShdw>
          </a:effectLst>
        </p:spPr>
      </p:pic>
      <p:sp>
        <p:nvSpPr>
          <p:cNvPr id="308" name="Presenter Name-43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858777" y="2858901"/>
            <a:ext cx="7805738" cy="3905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r">
              <a:lnSpc>
                <a:spcPts val="3024"/>
              </a:lnSpc>
            </a:pPr>
            <a:r>
              <a:rPr lang="en-US" sz="2100" spc="-84" dirty="0">
                <a:solidFill>
                  <a:srgbClr val="FFFFFF">
                    <a:alpha val="100000"/>
                  </a:srgbClr>
                </a:solidFill>
                <a:latin typeface="Inter SemiBold" panose="00000700000000000000" pitchFamily="2" charset="0"/>
              </a:rPr>
              <a:t>Алматы облысы</a:t>
            </a:r>
          </a:p>
        </p:txBody>
      </p:sp>
      <p:sp>
        <p:nvSpPr>
          <p:cNvPr id="309" name="Presenter Designation-49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0016436" y="3181237"/>
            <a:ext cx="7805738" cy="3905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r">
              <a:lnSpc>
                <a:spcPts val="2808"/>
              </a:lnSpc>
            </a:pPr>
            <a:r>
              <a:rPr lang="en-US" sz="1800" spc="-4" dirty="0">
                <a:solidFill>
                  <a:srgbClr val="F1F2F5">
                    <a:alpha val="100000"/>
                  </a:srgbClr>
                </a:solidFill>
                <a:latin typeface="Inter" panose="00000700000000000000" pitchFamily="2" charset="0"/>
              </a:rPr>
              <a:t>Дін істері басқармасы</a:t>
            </a:r>
          </a:p>
        </p:txBody>
      </p:sp>
      <p:sp>
        <p:nvSpPr>
          <p:cNvPr id="310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601200" y="3865721"/>
            <a:ext cx="7805738" cy="25622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6696"/>
              </a:lnSpc>
            </a:pPr>
            <a:r>
              <a:rPr lang="en-US" sz="5400" spc="-216" dirty="0">
                <a:solidFill>
                  <a:srgbClr val="FFFFFF">
                    <a:alpha val="100000"/>
                  </a:srgbClr>
                </a:solidFill>
                <a:latin typeface="Inter Light" panose="00000700000000000000" pitchFamily="2" charset="0"/>
              </a:rPr>
              <a:t>ӘСКЕРИ ОРТАДАҒЫ ИДЕОЛОГИЯЛЫҚ ҚАУІПСІЗДІК</a:t>
            </a:r>
          </a:p>
        </p:txBody>
      </p:sp>
      <p:sp>
        <p:nvSpPr>
          <p:cNvPr id="311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601200" y="6530912"/>
            <a:ext cx="7805738" cy="20383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192"/>
              </a:lnSpc>
            </a:pPr>
            <a:r>
              <a:rPr lang="en-US" sz="2100" spc="-4" dirty="0">
                <a:solidFill>
                  <a:srgbClr val="F1F2F5">
                    <a:alpha val="100000"/>
                  </a:srgbClr>
                </a:solidFill>
                <a:latin typeface="Inter" panose="00000700000000000000" pitchFamily="2" charset="0"/>
              </a:rPr>
              <a:t>Экстремистік және деструктивті идеологиялық қауіптердің алдын алу және ұлттық </a:t>
            </a:r>
            <a:r>
              <a:rPr lang="en-US" sz="2100" spc="-4" dirty="0" err="1">
                <a:solidFill>
                  <a:srgbClr val="F1F2F5">
                    <a:alpha val="100000"/>
                  </a:srgbClr>
                </a:solidFill>
                <a:latin typeface="Inter" panose="00000700000000000000" pitchFamily="2" charset="0"/>
              </a:rPr>
              <a:t>қауіпсіздікті</a:t>
            </a:r>
            <a:r>
              <a:rPr lang="en-US" sz="2100" spc="-4" dirty="0">
                <a:solidFill>
                  <a:srgbClr val="F1F2F5">
                    <a:alpha val="100000"/>
                  </a:srgbClr>
                </a:solidFill>
                <a:latin typeface="Inter" panose="00000700000000000000" pitchFamily="2" charset="0"/>
              </a:rPr>
              <a:t> </a:t>
            </a:r>
            <a:r>
              <a:rPr lang="en-US" sz="2100" spc="-4" dirty="0" err="1">
                <a:solidFill>
                  <a:srgbClr val="F1F2F5">
                    <a:alpha val="100000"/>
                  </a:srgbClr>
                </a:solidFill>
                <a:latin typeface="Inter" panose="00000700000000000000" pitchFamily="2" charset="0"/>
              </a:rPr>
              <a:t>нығайту</a:t>
            </a:r>
            <a:r>
              <a:rPr lang="kk-KZ" sz="2100" spc="-4" dirty="0">
                <a:solidFill>
                  <a:srgbClr val="F1F2F5">
                    <a:alpha val="100000"/>
                  </a:srgbClr>
                </a:solidFill>
                <a:latin typeface="Inter" panose="00000700000000000000" pitchFamily="2" charset="0"/>
              </a:rPr>
              <a:t> </a:t>
            </a:r>
            <a:r>
              <a:rPr lang="en-US" sz="2100" spc="-4" dirty="0" err="1">
                <a:solidFill>
                  <a:srgbClr val="F1F2F5"/>
                </a:solidFill>
                <a:latin typeface="Inter" panose="00000700000000000000" pitchFamily="2" charset="0"/>
              </a:rPr>
              <a:t>Қазақстан</a:t>
            </a:r>
            <a:r>
              <a:rPr lang="en-US" sz="2100" spc="-4" dirty="0">
                <a:solidFill>
                  <a:srgbClr val="F1F2F5"/>
                </a:solidFill>
                <a:latin typeface="Inter" panose="00000700000000000000" pitchFamily="2" charset="0"/>
              </a:rPr>
              <a:t> Республикасының Қарулы Күштері үшін саяси-идеологиялық тұрақтылық — мемлекеттік егемендіктің кепілі.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1FBCFEE-1ED8-05C1-A7C8-FC2D49ABD70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9682" y="257026"/>
            <a:ext cx="4341267" cy="3351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50000">
        <p14:reveal/>
      </p:transition>
    </mc:Choice>
    <mc:Fallback xmlns="">
      <p:transition spd="slow" advTm="5000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9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18259425" cy="10267950"/>
          </a:xfrm>
          <a:prstGeom prst="rect">
            <a:avLst/>
          </a:prstGeom>
        </p:spPr>
      </p:pic>
      <p:pic>
        <p:nvPicPr>
          <p:cNvPr id="49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0" y="0"/>
            <a:ext cx="18259425" cy="10267950"/>
          </a:xfrm>
          <a:prstGeom prst="rect">
            <a:avLst/>
          </a:prstGeom>
        </p:spPr>
      </p:pic>
      <p:pic>
        <p:nvPicPr>
          <p:cNvPr id="49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7274052" y="884396"/>
            <a:ext cx="4791075" cy="2609850"/>
          </a:xfrm>
          <a:prstGeom prst="rect">
            <a:avLst/>
          </a:prstGeom>
        </p:spPr>
      </p:pic>
      <p:pic>
        <p:nvPicPr>
          <p:cNvPr id="497" name="imageNode0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7302532" y="912781"/>
            <a:ext cx="4733925" cy="2552700"/>
          </a:xfrm>
          <a:prstGeom prst="rect">
            <a:avLst/>
          </a:prstGeom>
        </p:spPr>
      </p:pic>
      <p:sp>
        <p:nvSpPr>
          <p:cNvPr id="498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302532" y="3693890"/>
            <a:ext cx="4767262" cy="11620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024"/>
              </a:lnSpc>
            </a:pPr>
            <a:r>
              <a:rPr lang="en-US" sz="2100" spc="-84" dirty="0">
                <a:solidFill>
                  <a:srgbClr val="FFFFFF">
                    <a:alpha val="100000"/>
                  </a:srgbClr>
                </a:solidFill>
                <a:latin typeface="Inter SemiBold" panose="00000700000000000000" pitchFamily="2" charset="0"/>
              </a:rPr>
              <a:t>Радикалды идеяларды насихаттайтын </a:t>
            </a:r>
            <a:r>
              <a:rPr lang="en-US" sz="2100" b="1" spc="-84" dirty="0">
                <a:solidFill>
                  <a:srgbClr val="FFFFFF"/>
                </a:solidFill>
                <a:latin typeface="Inter SemiBold" panose="00000700000000000000" pitchFamily="2" charset="0"/>
              </a:rPr>
              <a:t>экстремистік сайттар мен чаттарға</a:t>
            </a:r>
            <a:r>
              <a:rPr lang="en-US" sz="2100" spc="-84" dirty="0">
                <a:solidFill>
                  <a:srgbClr val="FFFFFF"/>
                </a:solidFill>
                <a:latin typeface="Inter SemiBold" panose="00000700000000000000" pitchFamily="2" charset="0"/>
              </a:rPr>
              <a:t> кіру.</a:t>
            </a:r>
          </a:p>
        </p:txBody>
      </p:sp>
      <p:pic>
        <p:nvPicPr>
          <p:cNvPr id="499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12580239" y="884396"/>
            <a:ext cx="4791075" cy="2609850"/>
          </a:xfrm>
          <a:prstGeom prst="rect">
            <a:avLst/>
          </a:prstGeom>
        </p:spPr>
      </p:pic>
      <p:pic>
        <p:nvPicPr>
          <p:cNvPr id="500" name="imageNode1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12608719" y="912781"/>
            <a:ext cx="4733925" cy="2552700"/>
          </a:xfrm>
          <a:prstGeom prst="rect">
            <a:avLst/>
          </a:prstGeom>
        </p:spPr>
      </p:pic>
      <p:sp>
        <p:nvSpPr>
          <p:cNvPr id="501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608719" y="3693890"/>
            <a:ext cx="4767262" cy="11620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024"/>
              </a:lnSpc>
            </a:pPr>
            <a:r>
              <a:rPr lang="en-US" sz="2100" spc="-84" dirty="0">
                <a:solidFill>
                  <a:srgbClr val="FFFFFF">
                    <a:alpha val="100000"/>
                  </a:srgbClr>
                </a:solidFill>
                <a:latin typeface="Inter SemiBold" panose="00000700000000000000" pitchFamily="2" charset="0"/>
              </a:rPr>
              <a:t>Әлеуметтік желілерде деструктивті топтарға қосылу және олардың ақпаратын тарату.</a:t>
            </a:r>
          </a:p>
        </p:txBody>
      </p:sp>
      <p:pic>
        <p:nvPicPr>
          <p:cNvPr id="50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7274052" y="5391912"/>
            <a:ext cx="4791075" cy="2609850"/>
          </a:xfrm>
          <a:prstGeom prst="rect">
            <a:avLst/>
          </a:prstGeom>
        </p:spPr>
      </p:pic>
      <p:pic>
        <p:nvPicPr>
          <p:cNvPr id="503" name="imageNode2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7302532" y="5420296"/>
            <a:ext cx="4733925" cy="2552700"/>
          </a:xfrm>
          <a:prstGeom prst="rect">
            <a:avLst/>
          </a:prstGeom>
        </p:spPr>
      </p:pic>
      <p:sp>
        <p:nvSpPr>
          <p:cNvPr id="504" name="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302532" y="8201406"/>
            <a:ext cx="4767262" cy="11620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024"/>
              </a:lnSpc>
            </a:pPr>
            <a:r>
              <a:rPr lang="en-US" sz="2100" spc="-84" dirty="0">
                <a:solidFill>
                  <a:srgbClr val="FFFFFF">
                    <a:alpha val="100000"/>
                  </a:srgbClr>
                </a:solidFill>
                <a:latin typeface="Inter SemiBold" panose="00000700000000000000" pitchFamily="2" charset="0"/>
              </a:rPr>
              <a:t>Құпиялылықты сақтау үшін </a:t>
            </a:r>
            <a:r>
              <a:rPr lang="en-US" sz="2100" b="1" spc="-84" dirty="0">
                <a:solidFill>
                  <a:srgbClr val="FFFFFF"/>
                </a:solidFill>
                <a:latin typeface="Inter SemiBold" panose="00000700000000000000" pitchFamily="2" charset="0"/>
              </a:rPr>
              <a:t>жалған аккаунттар</a:t>
            </a:r>
            <a:r>
              <a:rPr lang="en-US" sz="2100" spc="-84" dirty="0">
                <a:solidFill>
                  <a:srgbClr val="FFFFFF"/>
                </a:solidFill>
                <a:latin typeface="Inter SemiBold" panose="00000700000000000000" pitchFamily="2" charset="0"/>
              </a:rPr>
              <a:t> ашу және анонимді байланыс орнату.</a:t>
            </a:r>
          </a:p>
        </p:txBody>
      </p:sp>
      <p:pic>
        <p:nvPicPr>
          <p:cNvPr id="50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12580239" y="5391912"/>
            <a:ext cx="4791075" cy="2609850"/>
          </a:xfrm>
          <a:prstGeom prst="rect">
            <a:avLst/>
          </a:prstGeom>
        </p:spPr>
      </p:pic>
      <p:pic>
        <p:nvPicPr>
          <p:cNvPr id="506" name="imageNode3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9">
            <a:alphaModFix/>
          </a:blip>
          <a:stretch/>
        </p:blipFill>
        <p:spPr>
          <a:xfrm>
            <a:off x="12608719" y="5420296"/>
            <a:ext cx="4733925" cy="2552700"/>
          </a:xfrm>
          <a:prstGeom prst="rect">
            <a:avLst/>
          </a:prstGeom>
        </p:spPr>
      </p:pic>
      <p:sp>
        <p:nvSpPr>
          <p:cNvPr id="507" name="Primary Heading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608719" y="8201406"/>
            <a:ext cx="4767262" cy="11620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024"/>
              </a:lnSpc>
            </a:pPr>
            <a:r>
              <a:rPr lang="en-US" sz="2100" spc="-84" dirty="0">
                <a:solidFill>
                  <a:srgbClr val="FFFFFF">
                    <a:alpha val="100000"/>
                  </a:srgbClr>
                </a:solidFill>
                <a:latin typeface="Inter SemiBold" panose="00000700000000000000" pitchFamily="2" charset="0"/>
              </a:rPr>
              <a:t>Діни мәтіндерді контекстен жұлып алып, манипуляция жасау арқылы сананы улау.</a:t>
            </a:r>
          </a:p>
        </p:txBody>
      </p:sp>
      <p:sp>
        <p:nvSpPr>
          <p:cNvPr id="508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50881" y="3689318"/>
            <a:ext cx="5434012" cy="20669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5460"/>
              </a:lnSpc>
            </a:pPr>
            <a:r>
              <a:rPr lang="en-US" sz="4200" spc="-168" dirty="0">
                <a:solidFill>
                  <a:srgbClr val="FFFFFF">
                    <a:alpha val="100000"/>
                  </a:srgbClr>
                </a:solidFill>
                <a:latin typeface="Inter Light" panose="00000700000000000000" pitchFamily="2" charset="0"/>
              </a:rPr>
              <a:t>ИНТЕРНЕТ — ЖАҢА ИДЕОЛОГИЯЛЫҚ МАЙДАН</a:t>
            </a:r>
          </a:p>
        </p:txBody>
      </p:sp>
      <p:sp>
        <p:nvSpPr>
          <p:cNvPr id="509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50881" y="5857399"/>
            <a:ext cx="5434012" cy="6953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F1F2F5">
                    <a:alpha val="100000"/>
                  </a:srgbClr>
                </a:solidFill>
                <a:latin typeface="Inter" panose="00000700000000000000" pitchFamily="2" charset="0"/>
              </a:rPr>
              <a:t>Цифрлық кеңістіктегі вербовка және насихат әдістері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9310F61-6931-978B-4E7C-2581CEF424B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912" y="6696646"/>
            <a:ext cx="4341267" cy="3351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0">
        <p159:morph option="byObject"/>
      </p:transition>
    </mc:Choice>
    <mc:Fallback xmlns="">
      <p:transition spd="slow" advTm="5000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1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1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18259425" cy="10267950"/>
          </a:xfrm>
          <a:prstGeom prst="rect">
            <a:avLst/>
          </a:prstGeom>
        </p:spPr>
      </p:pic>
      <p:pic>
        <p:nvPicPr>
          <p:cNvPr id="51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0" y="0"/>
            <a:ext cx="18259425" cy="10267950"/>
          </a:xfrm>
          <a:prstGeom prst="rect">
            <a:avLst/>
          </a:prstGeom>
        </p:spPr>
      </p:pic>
      <p:pic>
        <p:nvPicPr>
          <p:cNvPr id="51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912781" y="2639187"/>
            <a:ext cx="2038350" cy="1057275"/>
          </a:xfrm>
          <a:prstGeom prst="rect">
            <a:avLst/>
          </a:prstGeom>
        </p:spPr>
      </p:pic>
      <p:pic>
        <p:nvPicPr>
          <p:cNvPr id="51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912781" y="2639187"/>
            <a:ext cx="2030909" cy="1069925"/>
          </a:xfrm>
          <a:prstGeom prst="rect">
            <a:avLst/>
          </a:prstGeom>
        </p:spPr>
      </p:pic>
      <p:sp>
        <p:nvSpPr>
          <p:cNvPr id="518" name="text-0,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327023" y="2988278"/>
            <a:ext cx="1243012" cy="3619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808"/>
              </a:lnSpc>
            </a:pPr>
            <a:r>
              <a:rPr lang="en-US" sz="1800" b="1" spc="-4" dirty="0">
                <a:solidFill>
                  <a:srgbClr val="161723">
                    <a:alpha val="100000"/>
                  </a:srgbClr>
                </a:solidFill>
                <a:latin typeface="Inter" panose="00000700000000000000" pitchFamily="2" charset="0"/>
              </a:rPr>
              <a:t>Бап нөмірі</a:t>
            </a:r>
          </a:p>
        </p:txBody>
      </p:sp>
      <p:pic>
        <p:nvPicPr>
          <p:cNvPr id="519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2947130" y="2639187"/>
            <a:ext cx="7134225" cy="1057275"/>
          </a:xfrm>
          <a:prstGeom prst="rect">
            <a:avLst/>
          </a:prstGeom>
        </p:spPr>
      </p:pic>
      <p:pic>
        <p:nvPicPr>
          <p:cNvPr id="52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2947130" y="2639187"/>
            <a:ext cx="7136309" cy="1069925"/>
          </a:xfrm>
          <a:prstGeom prst="rect">
            <a:avLst/>
          </a:prstGeom>
        </p:spPr>
      </p:pic>
      <p:sp>
        <p:nvSpPr>
          <p:cNvPr id="521" name="text-0,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5843683" y="2988278"/>
            <a:ext cx="1376362" cy="3619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808"/>
              </a:lnSpc>
            </a:pPr>
            <a:r>
              <a:rPr lang="en-US" sz="1800" b="1" spc="-4" dirty="0">
                <a:solidFill>
                  <a:srgbClr val="161723">
                    <a:alpha val="100000"/>
                  </a:srgbClr>
                </a:solidFill>
                <a:latin typeface="Inter" panose="00000700000000000000" pitchFamily="2" charset="0"/>
              </a:rPr>
              <a:t>Әрекет түрі</a:t>
            </a:r>
          </a:p>
        </p:txBody>
      </p:sp>
      <p:pic>
        <p:nvPicPr>
          <p:cNvPr id="52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/>
          </a:blip>
          <a:stretch/>
        </p:blipFill>
        <p:spPr>
          <a:xfrm>
            <a:off x="10080784" y="2639187"/>
            <a:ext cx="7181850" cy="1057275"/>
          </a:xfrm>
          <a:prstGeom prst="rect">
            <a:avLst/>
          </a:prstGeom>
        </p:spPr>
      </p:pic>
      <p:pic>
        <p:nvPicPr>
          <p:cNvPr id="52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alphaModFix/>
          </a:blip>
          <a:stretch/>
        </p:blipFill>
        <p:spPr>
          <a:xfrm>
            <a:off x="10080784" y="2639187"/>
            <a:ext cx="7183934" cy="1069925"/>
          </a:xfrm>
          <a:prstGeom prst="rect">
            <a:avLst/>
          </a:prstGeom>
        </p:spPr>
      </p:pic>
      <p:sp>
        <p:nvSpPr>
          <p:cNvPr id="524" name="text-0,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714732" y="2988278"/>
            <a:ext cx="1947862" cy="3619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808"/>
              </a:lnSpc>
            </a:pPr>
            <a:r>
              <a:rPr lang="en-US" sz="1800" b="1" spc="-4" dirty="0">
                <a:solidFill>
                  <a:srgbClr val="161723">
                    <a:alpha val="100000"/>
                  </a:srgbClr>
                </a:solidFill>
                <a:latin typeface="Inter" panose="00000700000000000000" pitchFamily="2" charset="0"/>
              </a:rPr>
              <a:t>Жазалау сипаты</a:t>
            </a:r>
          </a:p>
        </p:txBody>
      </p:sp>
      <p:pic>
        <p:nvPicPr>
          <p:cNvPr id="52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alphaModFix/>
          </a:blip>
          <a:stretch/>
        </p:blipFill>
        <p:spPr>
          <a:xfrm>
            <a:off x="912781" y="3746849"/>
            <a:ext cx="2038350" cy="1057275"/>
          </a:xfrm>
          <a:prstGeom prst="rect">
            <a:avLst/>
          </a:prstGeom>
        </p:spPr>
      </p:pic>
      <p:pic>
        <p:nvPicPr>
          <p:cNvPr id="52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912781" y="3746849"/>
            <a:ext cx="2030909" cy="1069925"/>
          </a:xfrm>
          <a:prstGeom prst="rect">
            <a:avLst/>
          </a:prstGeom>
        </p:spPr>
      </p:pic>
      <p:sp>
        <p:nvSpPr>
          <p:cNvPr id="527" name="Label-1,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037654" y="4096036"/>
            <a:ext cx="1814512" cy="3619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FFFFFF">
                    <a:alpha val="100000"/>
                  </a:srgbClr>
                </a:solidFill>
                <a:latin typeface="Inter" panose="00000700000000000000" pitchFamily="2" charset="0"/>
              </a:rPr>
              <a:t>174-бап</a:t>
            </a:r>
          </a:p>
        </p:txBody>
      </p:sp>
      <p:pic>
        <p:nvPicPr>
          <p:cNvPr id="52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alphaModFix/>
          </a:blip>
          <a:stretch/>
        </p:blipFill>
        <p:spPr>
          <a:xfrm>
            <a:off x="2947130" y="3746849"/>
            <a:ext cx="7134225" cy="1057275"/>
          </a:xfrm>
          <a:prstGeom prst="rect">
            <a:avLst/>
          </a:prstGeom>
        </p:spPr>
      </p:pic>
      <p:pic>
        <p:nvPicPr>
          <p:cNvPr id="529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2947130" y="3746849"/>
            <a:ext cx="7136309" cy="1069925"/>
          </a:xfrm>
          <a:prstGeom prst="rect">
            <a:avLst/>
          </a:prstGeom>
        </p:spPr>
      </p:pic>
      <p:sp>
        <p:nvSpPr>
          <p:cNvPr id="530" name="Label-1,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3072003" y="4096036"/>
            <a:ext cx="6919912" cy="3619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FFFFFF">
                    <a:alpha val="100000"/>
                  </a:srgbClr>
                </a:solidFill>
                <a:latin typeface="Inter" panose="00000700000000000000" pitchFamily="2" charset="0"/>
              </a:rPr>
              <a:t>Діни немесе ұлттық алауыздықты қоздыру</a:t>
            </a:r>
          </a:p>
        </p:txBody>
      </p:sp>
      <p:pic>
        <p:nvPicPr>
          <p:cNvPr id="53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alphaModFix/>
          </a:blip>
          <a:stretch/>
        </p:blipFill>
        <p:spPr>
          <a:xfrm>
            <a:off x="10080784" y="3746849"/>
            <a:ext cx="7181850" cy="1057275"/>
          </a:xfrm>
          <a:prstGeom prst="rect">
            <a:avLst/>
          </a:prstGeom>
        </p:spPr>
      </p:pic>
      <p:pic>
        <p:nvPicPr>
          <p:cNvPr id="53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alphaModFix/>
          </a:blip>
          <a:stretch/>
        </p:blipFill>
        <p:spPr>
          <a:xfrm>
            <a:off x="10080784" y="3746849"/>
            <a:ext cx="7183934" cy="1069925"/>
          </a:xfrm>
          <a:prstGeom prst="rect">
            <a:avLst/>
          </a:prstGeom>
        </p:spPr>
      </p:pic>
      <p:sp>
        <p:nvSpPr>
          <p:cNvPr id="533" name="Label-1,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0205656" y="4096036"/>
            <a:ext cx="6967538" cy="3619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FFFFFF">
                    <a:alpha val="100000"/>
                  </a:srgbClr>
                </a:solidFill>
                <a:latin typeface="Inter" panose="00000700000000000000" pitchFamily="2" charset="0"/>
              </a:rPr>
              <a:t>Айыппұл немесе бас бостандығынан айыру</a:t>
            </a:r>
          </a:p>
        </p:txBody>
      </p:sp>
      <p:pic>
        <p:nvPicPr>
          <p:cNvPr id="53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alphaModFix/>
          </a:blip>
          <a:stretch/>
        </p:blipFill>
        <p:spPr>
          <a:xfrm>
            <a:off x="912781" y="4854607"/>
            <a:ext cx="2038350" cy="1057275"/>
          </a:xfrm>
          <a:prstGeom prst="rect">
            <a:avLst/>
          </a:prstGeom>
        </p:spPr>
      </p:pic>
      <p:pic>
        <p:nvPicPr>
          <p:cNvPr id="53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912781" y="4854607"/>
            <a:ext cx="2030909" cy="1069925"/>
          </a:xfrm>
          <a:prstGeom prst="rect">
            <a:avLst/>
          </a:prstGeom>
        </p:spPr>
      </p:pic>
      <p:sp>
        <p:nvSpPr>
          <p:cNvPr id="536" name="Label-2,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037654" y="5203888"/>
            <a:ext cx="1814512" cy="3619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FFFFFF">
                    <a:alpha val="100000"/>
                  </a:srgbClr>
                </a:solidFill>
                <a:latin typeface="Inter" panose="00000700000000000000" pitchFamily="2" charset="0"/>
              </a:rPr>
              <a:t>179-бап</a:t>
            </a:r>
          </a:p>
        </p:txBody>
      </p:sp>
      <p:pic>
        <p:nvPicPr>
          <p:cNvPr id="53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alphaModFix/>
          </a:blip>
          <a:stretch/>
        </p:blipFill>
        <p:spPr>
          <a:xfrm>
            <a:off x="2947130" y="4854607"/>
            <a:ext cx="7134225" cy="1057275"/>
          </a:xfrm>
          <a:prstGeom prst="rect">
            <a:avLst/>
          </a:prstGeom>
        </p:spPr>
      </p:pic>
      <p:pic>
        <p:nvPicPr>
          <p:cNvPr id="53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2947130" y="4854607"/>
            <a:ext cx="7136309" cy="1069925"/>
          </a:xfrm>
          <a:prstGeom prst="rect">
            <a:avLst/>
          </a:prstGeom>
        </p:spPr>
      </p:pic>
      <p:sp>
        <p:nvSpPr>
          <p:cNvPr id="539" name="Label-2,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3072003" y="5203888"/>
            <a:ext cx="6919912" cy="3619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FFFFFF">
                    <a:alpha val="100000"/>
                  </a:srgbClr>
                </a:solidFill>
                <a:latin typeface="Inter" panose="00000700000000000000" pitchFamily="2" charset="0"/>
              </a:rPr>
              <a:t>Билікті күшпен басып алуды насихаттау</a:t>
            </a:r>
          </a:p>
        </p:txBody>
      </p:sp>
      <p:pic>
        <p:nvPicPr>
          <p:cNvPr id="54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alphaModFix/>
          </a:blip>
          <a:stretch/>
        </p:blipFill>
        <p:spPr>
          <a:xfrm>
            <a:off x="10080784" y="4854607"/>
            <a:ext cx="7181850" cy="1057275"/>
          </a:xfrm>
          <a:prstGeom prst="rect">
            <a:avLst/>
          </a:prstGeom>
        </p:spPr>
      </p:pic>
      <p:pic>
        <p:nvPicPr>
          <p:cNvPr id="54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alphaModFix/>
          </a:blip>
          <a:stretch/>
        </p:blipFill>
        <p:spPr>
          <a:xfrm>
            <a:off x="10080784" y="4854607"/>
            <a:ext cx="7183934" cy="1069925"/>
          </a:xfrm>
          <a:prstGeom prst="rect">
            <a:avLst/>
          </a:prstGeom>
        </p:spPr>
      </p:pic>
      <p:sp>
        <p:nvSpPr>
          <p:cNvPr id="542" name="Label-2,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0205656" y="5203888"/>
            <a:ext cx="6967538" cy="3619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FFFFFF">
                    <a:alpha val="100000"/>
                  </a:srgbClr>
                </a:solidFill>
                <a:latin typeface="Inter" panose="00000700000000000000" pitchFamily="2" charset="0"/>
              </a:rPr>
              <a:t>Бас бостандығынан айыру</a:t>
            </a:r>
          </a:p>
        </p:txBody>
      </p:sp>
      <p:pic>
        <p:nvPicPr>
          <p:cNvPr id="54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alphaModFix/>
          </a:blip>
          <a:stretch/>
        </p:blipFill>
        <p:spPr>
          <a:xfrm>
            <a:off x="912781" y="5962364"/>
            <a:ext cx="2038350" cy="1057275"/>
          </a:xfrm>
          <a:prstGeom prst="rect">
            <a:avLst/>
          </a:prstGeom>
        </p:spPr>
      </p:pic>
      <p:pic>
        <p:nvPicPr>
          <p:cNvPr id="54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912781" y="5962364"/>
            <a:ext cx="2030909" cy="1069925"/>
          </a:xfrm>
          <a:prstGeom prst="rect">
            <a:avLst/>
          </a:prstGeom>
        </p:spPr>
      </p:pic>
      <p:sp>
        <p:nvSpPr>
          <p:cNvPr id="545" name="Label-3,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037654" y="6311646"/>
            <a:ext cx="1814512" cy="3619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FFFFFF">
                    <a:alpha val="100000"/>
                  </a:srgbClr>
                </a:solidFill>
                <a:latin typeface="Inter" panose="00000700000000000000" pitchFamily="2" charset="0"/>
              </a:rPr>
              <a:t>182-бап</a:t>
            </a:r>
          </a:p>
        </p:txBody>
      </p:sp>
      <p:pic>
        <p:nvPicPr>
          <p:cNvPr id="54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alphaModFix/>
          </a:blip>
          <a:stretch/>
        </p:blipFill>
        <p:spPr>
          <a:xfrm>
            <a:off x="2947130" y="5962364"/>
            <a:ext cx="7134225" cy="1057275"/>
          </a:xfrm>
          <a:prstGeom prst="rect">
            <a:avLst/>
          </a:prstGeom>
        </p:spPr>
      </p:pic>
      <p:pic>
        <p:nvPicPr>
          <p:cNvPr id="54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2947130" y="5962364"/>
            <a:ext cx="7136309" cy="1069925"/>
          </a:xfrm>
          <a:prstGeom prst="rect">
            <a:avLst/>
          </a:prstGeom>
        </p:spPr>
      </p:pic>
      <p:sp>
        <p:nvSpPr>
          <p:cNvPr id="548" name="Label-3,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3072003" y="6311646"/>
            <a:ext cx="6919912" cy="3619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FFFFFF">
                    <a:alpha val="100000"/>
                  </a:srgbClr>
                </a:solidFill>
                <a:latin typeface="Inter" panose="00000700000000000000" pitchFamily="2" charset="0"/>
              </a:rPr>
              <a:t>Экстремистік топ құру немесе оған қатысу</a:t>
            </a:r>
          </a:p>
        </p:txBody>
      </p:sp>
      <p:pic>
        <p:nvPicPr>
          <p:cNvPr id="549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alphaModFix/>
          </a:blip>
          <a:stretch/>
        </p:blipFill>
        <p:spPr>
          <a:xfrm>
            <a:off x="10080784" y="5962364"/>
            <a:ext cx="7181850" cy="1057275"/>
          </a:xfrm>
          <a:prstGeom prst="rect">
            <a:avLst/>
          </a:prstGeom>
        </p:spPr>
      </p:pic>
      <p:pic>
        <p:nvPicPr>
          <p:cNvPr id="55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alphaModFix/>
          </a:blip>
          <a:stretch/>
        </p:blipFill>
        <p:spPr>
          <a:xfrm>
            <a:off x="10080784" y="5962364"/>
            <a:ext cx="7183934" cy="1069925"/>
          </a:xfrm>
          <a:prstGeom prst="rect">
            <a:avLst/>
          </a:prstGeom>
        </p:spPr>
      </p:pic>
      <p:sp>
        <p:nvSpPr>
          <p:cNvPr id="551" name="Label-3,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0205656" y="6311646"/>
            <a:ext cx="6967538" cy="3619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FFFFFF">
                    <a:alpha val="100000"/>
                  </a:srgbClr>
                </a:solidFill>
                <a:latin typeface="Inter" panose="00000700000000000000" pitchFamily="2" charset="0"/>
              </a:rPr>
              <a:t>Ұзақ мерзімге бас бостандығынан айыру</a:t>
            </a:r>
          </a:p>
        </p:txBody>
      </p:sp>
      <p:pic>
        <p:nvPicPr>
          <p:cNvPr id="55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alphaModFix/>
          </a:blip>
          <a:stretch/>
        </p:blipFill>
        <p:spPr>
          <a:xfrm>
            <a:off x="912781" y="7070122"/>
            <a:ext cx="2038350" cy="1057275"/>
          </a:xfrm>
          <a:prstGeom prst="rect">
            <a:avLst/>
          </a:prstGeom>
        </p:spPr>
      </p:pic>
      <p:pic>
        <p:nvPicPr>
          <p:cNvPr id="55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912781" y="7070122"/>
            <a:ext cx="2030909" cy="1069925"/>
          </a:xfrm>
          <a:prstGeom prst="rect">
            <a:avLst/>
          </a:prstGeom>
        </p:spPr>
      </p:pic>
      <p:sp>
        <p:nvSpPr>
          <p:cNvPr id="554" name="Label-4,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037654" y="7419404"/>
            <a:ext cx="1814512" cy="3619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FFFFFF">
                    <a:alpha val="100000"/>
                  </a:srgbClr>
                </a:solidFill>
                <a:latin typeface="Inter" panose="00000700000000000000" pitchFamily="2" charset="0"/>
              </a:rPr>
              <a:t>258-бап</a:t>
            </a:r>
          </a:p>
        </p:txBody>
      </p:sp>
      <p:pic>
        <p:nvPicPr>
          <p:cNvPr id="55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alphaModFix/>
          </a:blip>
          <a:stretch/>
        </p:blipFill>
        <p:spPr>
          <a:xfrm>
            <a:off x="2947130" y="7070122"/>
            <a:ext cx="7134225" cy="1057275"/>
          </a:xfrm>
          <a:prstGeom prst="rect">
            <a:avLst/>
          </a:prstGeom>
        </p:spPr>
      </p:pic>
      <p:pic>
        <p:nvPicPr>
          <p:cNvPr id="55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2947130" y="7070122"/>
            <a:ext cx="7136309" cy="1069925"/>
          </a:xfrm>
          <a:prstGeom prst="rect">
            <a:avLst/>
          </a:prstGeom>
        </p:spPr>
      </p:pic>
      <p:sp>
        <p:nvSpPr>
          <p:cNvPr id="557" name="Label-4,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3072003" y="7419404"/>
            <a:ext cx="6919912" cy="3619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FFFFFF">
                    <a:alpha val="100000"/>
                  </a:srgbClr>
                </a:solidFill>
                <a:latin typeface="Inter" panose="00000700000000000000" pitchFamily="2" charset="0"/>
              </a:rPr>
              <a:t>Террористік әрекетті қаржыландыру</a:t>
            </a:r>
          </a:p>
        </p:txBody>
      </p:sp>
      <p:pic>
        <p:nvPicPr>
          <p:cNvPr id="55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alphaModFix/>
          </a:blip>
          <a:stretch/>
        </p:blipFill>
        <p:spPr>
          <a:xfrm>
            <a:off x="10080784" y="7070122"/>
            <a:ext cx="7181850" cy="1057275"/>
          </a:xfrm>
          <a:prstGeom prst="rect">
            <a:avLst/>
          </a:prstGeom>
        </p:spPr>
      </p:pic>
      <p:pic>
        <p:nvPicPr>
          <p:cNvPr id="559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alphaModFix/>
          </a:blip>
          <a:stretch/>
        </p:blipFill>
        <p:spPr>
          <a:xfrm>
            <a:off x="10080784" y="7070122"/>
            <a:ext cx="7183934" cy="1069925"/>
          </a:xfrm>
          <a:prstGeom prst="rect">
            <a:avLst/>
          </a:prstGeom>
        </p:spPr>
      </p:pic>
      <p:sp>
        <p:nvSpPr>
          <p:cNvPr id="560" name="Label-4,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0205656" y="7419404"/>
            <a:ext cx="6967538" cy="3619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FFFFFF">
                    <a:alpha val="100000"/>
                  </a:srgbClr>
                </a:solidFill>
                <a:latin typeface="Inter" panose="00000700000000000000" pitchFamily="2" charset="0"/>
              </a:rPr>
              <a:t>Мүлікті тәркілеу және қамау</a:t>
            </a:r>
          </a:p>
        </p:txBody>
      </p:sp>
      <p:pic>
        <p:nvPicPr>
          <p:cNvPr id="56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alphaModFix/>
          </a:blip>
          <a:stretch/>
        </p:blipFill>
        <p:spPr>
          <a:xfrm>
            <a:off x="912781" y="8177974"/>
            <a:ext cx="2038350" cy="1057275"/>
          </a:xfrm>
          <a:prstGeom prst="rect">
            <a:avLst/>
          </a:prstGeom>
        </p:spPr>
      </p:pic>
      <p:pic>
        <p:nvPicPr>
          <p:cNvPr id="56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912781" y="8177974"/>
            <a:ext cx="2030909" cy="1069925"/>
          </a:xfrm>
          <a:prstGeom prst="rect">
            <a:avLst/>
          </a:prstGeom>
        </p:spPr>
      </p:pic>
      <p:sp>
        <p:nvSpPr>
          <p:cNvPr id="563" name="Label-5,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037654" y="8527732"/>
            <a:ext cx="1814512" cy="3619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FFFFFF">
                    <a:alpha val="100000"/>
                  </a:srgbClr>
                </a:solidFill>
                <a:latin typeface="Inter" panose="00000700000000000000" pitchFamily="2" charset="0"/>
              </a:rPr>
              <a:t>260-бап</a:t>
            </a:r>
          </a:p>
        </p:txBody>
      </p:sp>
      <p:pic>
        <p:nvPicPr>
          <p:cNvPr id="56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alphaModFix/>
          </a:blip>
          <a:stretch/>
        </p:blipFill>
        <p:spPr>
          <a:xfrm>
            <a:off x="2947130" y="8177974"/>
            <a:ext cx="7134225" cy="1057275"/>
          </a:xfrm>
          <a:prstGeom prst="rect">
            <a:avLst/>
          </a:prstGeom>
        </p:spPr>
      </p:pic>
      <p:pic>
        <p:nvPicPr>
          <p:cNvPr id="56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2947130" y="8177974"/>
            <a:ext cx="7136309" cy="1069925"/>
          </a:xfrm>
          <a:prstGeom prst="rect">
            <a:avLst/>
          </a:prstGeom>
        </p:spPr>
      </p:pic>
      <p:sp>
        <p:nvSpPr>
          <p:cNvPr id="566" name="Label-5,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3072003" y="8527732"/>
            <a:ext cx="6919912" cy="3619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FFFFFF">
                    <a:alpha val="100000"/>
                  </a:srgbClr>
                </a:solidFill>
                <a:latin typeface="Inter" panose="00000700000000000000" pitchFamily="2" charset="0"/>
              </a:rPr>
              <a:t>Террористік даярлықтан өту</a:t>
            </a:r>
          </a:p>
        </p:txBody>
      </p:sp>
      <p:pic>
        <p:nvPicPr>
          <p:cNvPr id="56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alphaModFix/>
          </a:blip>
          <a:stretch/>
        </p:blipFill>
        <p:spPr>
          <a:xfrm>
            <a:off x="10080784" y="8177974"/>
            <a:ext cx="7181850" cy="1057275"/>
          </a:xfrm>
          <a:prstGeom prst="rect">
            <a:avLst/>
          </a:prstGeom>
        </p:spPr>
      </p:pic>
      <p:pic>
        <p:nvPicPr>
          <p:cNvPr id="56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alphaModFix/>
          </a:blip>
          <a:stretch/>
        </p:blipFill>
        <p:spPr>
          <a:xfrm>
            <a:off x="10080784" y="8177974"/>
            <a:ext cx="7183934" cy="1069925"/>
          </a:xfrm>
          <a:prstGeom prst="rect">
            <a:avLst/>
          </a:prstGeom>
        </p:spPr>
      </p:pic>
      <p:sp>
        <p:nvSpPr>
          <p:cNvPr id="569" name="Label-5,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0205656" y="8527732"/>
            <a:ext cx="6967538" cy="3619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FFFFFF">
                    <a:alpha val="100000"/>
                  </a:srgbClr>
                </a:solidFill>
                <a:latin typeface="Inter" panose="00000700000000000000" pitchFamily="2" charset="0"/>
              </a:rPr>
              <a:t>Қылмыстық жауапкершілік</a:t>
            </a:r>
          </a:p>
        </p:txBody>
      </p:sp>
      <p:sp>
        <p:nvSpPr>
          <p:cNvPr id="570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12781" y="874776"/>
            <a:ext cx="16463962" cy="7048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5460"/>
              </a:lnSpc>
            </a:pPr>
            <a:r>
              <a:rPr lang="en-US" sz="4200" spc="-168" dirty="0">
                <a:solidFill>
                  <a:srgbClr val="FFFFFF">
                    <a:alpha val="100000"/>
                  </a:srgbClr>
                </a:solidFill>
                <a:latin typeface="Inter Light" panose="00000700000000000000" pitchFamily="2" charset="0"/>
              </a:rPr>
              <a:t>ЗАҢ АЛДЫНДАҒЫ ЖАУАПКЕРШІЛІК</a:t>
            </a:r>
          </a:p>
        </p:txBody>
      </p:sp>
      <p:sp>
        <p:nvSpPr>
          <p:cNvPr id="571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12781" y="1673638"/>
            <a:ext cx="16463962" cy="3714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F1F2F5">
                    <a:alpha val="100000"/>
                  </a:srgbClr>
                </a:solidFill>
                <a:latin typeface="Inter" panose="00000700000000000000" pitchFamily="2" charset="0"/>
              </a:rPr>
              <a:t>ҚР Қылмыстық кодексінің деструктивті әрекеттерге қатысты баптары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79C22AB-C021-1FC4-3347-0A44A8497EA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37535" y="375791"/>
            <a:ext cx="3036561" cy="2993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0">
        <p159:morph option="byObject"/>
      </p:transition>
    </mc:Choice>
    <mc:Fallback xmlns="">
      <p:transition spd="slow" advTm="5000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7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18259425" cy="10267950"/>
          </a:xfrm>
          <a:prstGeom prst="rect">
            <a:avLst/>
          </a:prstGeom>
        </p:spPr>
      </p:pic>
      <p:pic>
        <p:nvPicPr>
          <p:cNvPr id="57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0" y="0"/>
            <a:ext cx="18259425" cy="10267950"/>
          </a:xfrm>
          <a:prstGeom prst="rect">
            <a:avLst/>
          </a:prstGeom>
        </p:spPr>
      </p:pic>
      <p:pic>
        <p:nvPicPr>
          <p:cNvPr id="577" name="svg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5020437" y="2586323"/>
            <a:ext cx="8215312" cy="6769989"/>
          </a:xfrm>
          <a:prstGeom prst="rect">
            <a:avLst/>
          </a:prstGeom>
        </p:spPr>
      </p:pic>
      <p:sp>
        <p:nvSpPr>
          <p:cNvPr id="578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12781" y="3348133"/>
            <a:ext cx="5119688" cy="3905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r">
              <a:lnSpc>
                <a:spcPts val="3024"/>
              </a:lnSpc>
            </a:pPr>
            <a:r>
              <a:rPr lang="en-US" sz="2100" spc="-84" dirty="0">
                <a:solidFill>
                  <a:srgbClr val="FFFFFF">
                    <a:alpha val="100000"/>
                  </a:srgbClr>
                </a:solidFill>
                <a:latin typeface="Inter SemiBold" panose="00000700000000000000" pitchFamily="2" charset="0"/>
              </a:rPr>
              <a:t>Сыни ойлау</a:t>
            </a:r>
          </a:p>
        </p:txBody>
      </p:sp>
      <p:sp>
        <p:nvSpPr>
          <p:cNvPr id="579" name="Description of a 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12781" y="3808190"/>
            <a:ext cx="5119688" cy="7239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r">
              <a:lnSpc>
                <a:spcPts val="2808"/>
              </a:lnSpc>
            </a:pPr>
            <a:r>
              <a:rPr lang="en-US" sz="1800" spc="-4" dirty="0">
                <a:solidFill>
                  <a:srgbClr val="FFFFFF">
                    <a:alpha val="100000"/>
                  </a:srgbClr>
                </a:solidFill>
                <a:latin typeface="Inter" panose="00000700000000000000" pitchFamily="2" charset="0"/>
              </a:rPr>
              <a:t>Кез келген ақпаратты талдау, логикаға сүйену және манипуляцияны ажырату.</a:t>
            </a:r>
          </a:p>
        </p:txBody>
      </p:sp>
      <p:sp>
        <p:nvSpPr>
          <p:cNvPr id="580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242482" y="4702112"/>
            <a:ext cx="5138738" cy="3905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024"/>
              </a:lnSpc>
            </a:pPr>
            <a:r>
              <a:rPr lang="en-US" sz="2100" spc="-84" dirty="0">
                <a:solidFill>
                  <a:srgbClr val="FFFFFF">
                    <a:alpha val="100000"/>
                  </a:srgbClr>
                </a:solidFill>
                <a:latin typeface="Inter SemiBold" panose="00000700000000000000" pitchFamily="2" charset="0"/>
              </a:rPr>
              <a:t>Медиа сауаттылық</a:t>
            </a:r>
          </a:p>
        </p:txBody>
      </p:sp>
      <p:sp>
        <p:nvSpPr>
          <p:cNvPr id="581" name="Description of a 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242482" y="5162169"/>
            <a:ext cx="5138738" cy="7239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FFFFFF">
                    <a:alpha val="100000"/>
                  </a:srgbClr>
                </a:solidFill>
                <a:latin typeface="Inter" panose="00000700000000000000" pitchFamily="2" charset="0"/>
              </a:rPr>
              <a:t>Ақпарат көзінің сенімділігін тексеру және фейк мәліметтерден қорғану.</a:t>
            </a:r>
          </a:p>
        </p:txBody>
      </p:sp>
      <p:sp>
        <p:nvSpPr>
          <p:cNvPr id="582" name="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242482" y="7231856"/>
            <a:ext cx="5138738" cy="3905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024"/>
              </a:lnSpc>
            </a:pPr>
            <a:r>
              <a:rPr lang="en-US" sz="2100" spc="-84" dirty="0">
                <a:solidFill>
                  <a:srgbClr val="FFFFFF">
                    <a:alpha val="100000"/>
                  </a:srgbClr>
                </a:solidFill>
                <a:latin typeface="Inter SemiBold" panose="00000700000000000000" pitchFamily="2" charset="0"/>
              </a:rPr>
              <a:t>Эмоциялық бақылау</a:t>
            </a:r>
          </a:p>
        </p:txBody>
      </p:sp>
      <p:sp>
        <p:nvSpPr>
          <p:cNvPr id="583" name="Description of a 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242482" y="7691914"/>
            <a:ext cx="5138738" cy="10763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FFFFFF">
                    <a:alpha val="100000"/>
                  </a:srgbClr>
                </a:solidFill>
                <a:latin typeface="Inter" panose="00000700000000000000" pitchFamily="2" charset="0"/>
              </a:rPr>
              <a:t>Күйзеліс пен ашу-ыза кезінде өзін-өзі меңгеру және деструктивті риторикаға берілмеу.</a:t>
            </a:r>
          </a:p>
        </p:txBody>
      </p:sp>
      <p:sp>
        <p:nvSpPr>
          <p:cNvPr id="584" name="Primary Heading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12781" y="6056186"/>
            <a:ext cx="5119688" cy="3905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r">
              <a:lnSpc>
                <a:spcPts val="3024"/>
              </a:lnSpc>
            </a:pPr>
            <a:r>
              <a:rPr lang="en-US" sz="2100" spc="-84" dirty="0">
                <a:solidFill>
                  <a:srgbClr val="FFFFFF">
                    <a:alpha val="100000"/>
                  </a:srgbClr>
                </a:solidFill>
                <a:latin typeface="Inter SemiBold" panose="00000700000000000000" pitchFamily="2" charset="0"/>
              </a:rPr>
              <a:t>Цифрлық қауіпсіздік</a:t>
            </a:r>
          </a:p>
        </p:txBody>
      </p:sp>
      <p:sp>
        <p:nvSpPr>
          <p:cNvPr id="585" name="Description of a primary heading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12781" y="6516148"/>
            <a:ext cx="5119688" cy="7239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r">
              <a:lnSpc>
                <a:spcPts val="2808"/>
              </a:lnSpc>
            </a:pPr>
            <a:r>
              <a:rPr lang="en-US" sz="1800" spc="-4" dirty="0">
                <a:solidFill>
                  <a:srgbClr val="FFFFFF">
                    <a:alpha val="100000"/>
                  </a:srgbClr>
                </a:solidFill>
                <a:latin typeface="Inter" panose="00000700000000000000" pitchFamily="2" charset="0"/>
              </a:rPr>
              <a:t>Жеке деректерді қорғау және күмәнді онлайн байланыстардан бас тарту.</a:t>
            </a:r>
          </a:p>
        </p:txBody>
      </p:sp>
      <p:sp>
        <p:nvSpPr>
          <p:cNvPr id="586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12781" y="874776"/>
            <a:ext cx="16463962" cy="7048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5460"/>
              </a:lnSpc>
            </a:pPr>
            <a:r>
              <a:rPr lang="en-US" sz="4200" spc="-168" dirty="0">
                <a:solidFill>
                  <a:srgbClr val="FFFFFF">
                    <a:alpha val="100000"/>
                  </a:srgbClr>
                </a:solidFill>
                <a:latin typeface="Inter Light" panose="00000700000000000000" pitchFamily="2" charset="0"/>
              </a:rPr>
              <a:t>ПСИХОЛОГИЯЛЫҚ ТҰРАҚТЫЛЫҚ ТІРЕКТЕРІ</a:t>
            </a:r>
          </a:p>
        </p:txBody>
      </p:sp>
      <p:sp>
        <p:nvSpPr>
          <p:cNvPr id="587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12781" y="1673638"/>
            <a:ext cx="16463962" cy="3714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F1F2F5">
                    <a:alpha val="100000"/>
                  </a:srgbClr>
                </a:solidFill>
                <a:latin typeface="Inter" panose="00000700000000000000" pitchFamily="2" charset="0"/>
              </a:rPr>
              <a:t>Идеологиялық ықпалға қарсы тұрудың жеке механизмдері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2756FF5-18DC-05E2-756A-F743097EE34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281" y="7387039"/>
            <a:ext cx="3235344" cy="2733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50000">
        <p:blinds dir="vert"/>
      </p:transition>
    </mc:Choice>
    <mc:Fallback xmlns="">
      <p:transition spd="slow" advTm="50000">
        <p:blinds dir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9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18259425" cy="10267950"/>
          </a:xfrm>
          <a:prstGeom prst="rect">
            <a:avLst/>
          </a:prstGeom>
        </p:spPr>
      </p:pic>
      <p:pic>
        <p:nvPicPr>
          <p:cNvPr id="59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0" y="0"/>
            <a:ext cx="18259425" cy="10267950"/>
          </a:xfrm>
          <a:prstGeom prst="rect">
            <a:avLst/>
          </a:prstGeom>
        </p:spPr>
      </p:pic>
      <p:pic>
        <p:nvPicPr>
          <p:cNvPr id="59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4962620" y="4414742"/>
            <a:ext cx="8324850" cy="5872258"/>
          </a:xfrm>
          <a:prstGeom prst="rect">
            <a:avLst/>
          </a:prstGeom>
        </p:spPr>
      </p:pic>
      <p:pic>
        <p:nvPicPr>
          <p:cNvPr id="59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1870025" y="3416052"/>
            <a:ext cx="14516100" cy="6870948"/>
          </a:xfrm>
          <a:prstGeom prst="rect">
            <a:avLst/>
          </a:prstGeom>
        </p:spPr>
      </p:pic>
      <p:pic>
        <p:nvPicPr>
          <p:cNvPr id="595" name="c3d6e33a-6953-4617-b31f-3a0a77783cf5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0" y="1939766"/>
            <a:ext cx="18259425" cy="8324850"/>
          </a:xfrm>
          <a:prstGeom prst="rect">
            <a:avLst/>
          </a:prstGeom>
        </p:spPr>
      </p:pic>
      <p:sp>
        <p:nvSpPr>
          <p:cNvPr id="596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12781" y="570548"/>
            <a:ext cx="16463962" cy="6572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5070"/>
              </a:lnSpc>
            </a:pPr>
            <a:r>
              <a:rPr lang="en-US" sz="3900" spc="-156" dirty="0">
                <a:solidFill>
                  <a:srgbClr val="FFFFFF">
                    <a:alpha val="100000"/>
                  </a:srgbClr>
                </a:solidFill>
                <a:latin typeface="Inter Light" panose="00000700000000000000" pitchFamily="2" charset="0"/>
              </a:rPr>
              <a:t>ДІНИ САУАТТЫЛЫҚ — ҚАУІПСІЗДІК НЕГІЗІ</a:t>
            </a:r>
          </a:p>
        </p:txBody>
      </p:sp>
      <p:sp>
        <p:nvSpPr>
          <p:cNvPr id="597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98671" y="4889659"/>
            <a:ext cx="4948238" cy="8191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r">
              <a:lnSpc>
                <a:spcPts val="3192"/>
              </a:lnSpc>
            </a:pPr>
            <a:r>
              <a:rPr lang="en-US" sz="2100" spc="-4" dirty="0">
                <a:solidFill>
                  <a:srgbClr val="FFFFFF">
                    <a:alpha val="100000"/>
                  </a:srgbClr>
                </a:solidFill>
                <a:latin typeface="Inter" panose="00000700000000000000" pitchFamily="2" charset="0"/>
              </a:rPr>
              <a:t>Нағыз дін ең алдымен </a:t>
            </a:r>
            <a:r>
              <a:rPr lang="en-US" sz="2100" b="1" spc="-4" dirty="0">
                <a:solidFill>
                  <a:srgbClr val="FFFFFF"/>
                </a:solidFill>
                <a:latin typeface="Inter" panose="00000700000000000000" pitchFamily="2" charset="0"/>
              </a:rPr>
              <a:t>ата-анаға құрмет</a:t>
            </a:r>
            <a:r>
              <a:rPr lang="en-US" sz="2100" spc="-4" dirty="0">
                <a:solidFill>
                  <a:srgbClr val="FFFFFF"/>
                </a:solidFill>
                <a:latin typeface="Inter" panose="00000700000000000000" pitchFamily="2" charset="0"/>
              </a:rPr>
              <a:t> көрсетуді талап етеді.</a:t>
            </a:r>
          </a:p>
        </p:txBody>
      </p:sp>
      <p:sp>
        <p:nvSpPr>
          <p:cNvPr id="598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543854" y="4687062"/>
            <a:ext cx="4948238" cy="12287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192"/>
              </a:lnSpc>
            </a:pPr>
            <a:r>
              <a:rPr lang="en-US" sz="2100" spc="-4" dirty="0">
                <a:solidFill>
                  <a:srgbClr val="FFFFFF">
                    <a:alpha val="100000"/>
                  </a:srgbClr>
                </a:solidFill>
                <a:latin typeface="Inter" panose="00000700000000000000" pitchFamily="2" charset="0"/>
              </a:rPr>
              <a:t>Экстремистер ата-ана намаз оқымаса «кәпір» деп санау сияқты бұрмаланған идеяларды таратады.</a:t>
            </a:r>
          </a:p>
        </p:txBody>
      </p:sp>
      <p:sp>
        <p:nvSpPr>
          <p:cNvPr id="599" name="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98671" y="7113842"/>
            <a:ext cx="3529012" cy="20383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r">
              <a:lnSpc>
                <a:spcPts val="3192"/>
              </a:lnSpc>
            </a:pPr>
            <a:r>
              <a:rPr lang="en-US" sz="2100" spc="-4" dirty="0">
                <a:solidFill>
                  <a:srgbClr val="FFFFFF">
                    <a:alpha val="100000"/>
                  </a:srgbClr>
                </a:solidFill>
                <a:latin typeface="Inter" panose="00000700000000000000" pitchFamily="2" charset="0"/>
              </a:rPr>
              <a:t>Зайырлылық — мемлекеттің әр азаматтың діни сенім бостандығын қорғауының кепілі.</a:t>
            </a:r>
          </a:p>
        </p:txBody>
      </p:sp>
      <p:sp>
        <p:nvSpPr>
          <p:cNvPr id="600" name="Primary Heading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3959935" y="7316438"/>
            <a:ext cx="3529012" cy="16287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192"/>
              </a:lnSpc>
            </a:pPr>
            <a:r>
              <a:rPr lang="en-US" sz="2100" spc="-4" dirty="0">
                <a:solidFill>
                  <a:srgbClr val="FFFFFF">
                    <a:alpha val="100000"/>
                  </a:srgbClr>
                </a:solidFill>
                <a:latin typeface="Inter" panose="00000700000000000000" pitchFamily="2" charset="0"/>
              </a:rPr>
              <a:t>Дін атын жамылып конституциялық құрылымды бұзу — </a:t>
            </a:r>
            <a:r>
              <a:rPr lang="en-US" sz="2100" b="1" spc="-4" dirty="0">
                <a:solidFill>
                  <a:srgbClr val="FFFFFF"/>
                </a:solidFill>
                <a:latin typeface="Inter" panose="00000700000000000000" pitchFamily="2" charset="0"/>
              </a:rPr>
              <a:t>саяси мақсаттағы</a:t>
            </a:r>
            <a:r>
              <a:rPr lang="en-US" sz="2100" spc="-4" dirty="0">
                <a:solidFill>
                  <a:srgbClr val="FFFFFF"/>
                </a:solidFill>
                <a:latin typeface="Inter" panose="00000700000000000000" pitchFamily="2" charset="0"/>
              </a:rPr>
              <a:t> құрал.</a:t>
            </a:r>
          </a:p>
        </p:txBody>
      </p:sp>
      <p:sp>
        <p:nvSpPr>
          <p:cNvPr id="601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12781" y="1331309"/>
            <a:ext cx="16463962" cy="3714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808"/>
              </a:lnSpc>
            </a:pPr>
            <a:r>
              <a:rPr lang="en-US" sz="1800" spc="-4" dirty="0">
                <a:solidFill>
                  <a:srgbClr val="F1F2F5">
                    <a:alpha val="100000"/>
                  </a:srgbClr>
                </a:solidFill>
                <a:latin typeface="Inter" panose="00000700000000000000" pitchFamily="2" charset="0"/>
              </a:rPr>
              <a:t>Нағыз дін мен экстремистік манипуляцияның айырмашылығы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7B79B23-0C14-FD2F-1C14-EA6E261F5ED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132" y="425566"/>
            <a:ext cx="3682034" cy="3351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50000">
        <p15:prstTrans prst="peelOff"/>
      </p:transition>
    </mc:Choice>
    <mc:Fallback xmlns="">
      <p:transition spd="slow" advTm="50000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60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18259425" cy="10267950"/>
          </a:xfrm>
          <a:prstGeom prst="rect">
            <a:avLst/>
          </a:prstGeom>
        </p:spPr>
      </p:pic>
      <p:pic>
        <p:nvPicPr>
          <p:cNvPr id="60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0" y="0"/>
            <a:ext cx="18259425" cy="10267950"/>
          </a:xfrm>
          <a:prstGeom prst="rect">
            <a:avLst/>
          </a:prstGeom>
        </p:spPr>
      </p:pic>
      <p:sp>
        <p:nvSpPr>
          <p:cNvPr id="607" name="-455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702582" y="3308414"/>
            <a:ext cx="9672638" cy="9144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552"/>
              </a:lnSpc>
            </a:pPr>
            <a:r>
              <a:rPr lang="en-US" sz="2400" spc="-5" dirty="0">
                <a:solidFill>
                  <a:srgbClr val="FFFFFF">
                    <a:alpha val="100000"/>
                  </a:srgbClr>
                </a:solidFill>
                <a:latin typeface="Inter" panose="00000700000000000000" pitchFamily="2" charset="0"/>
              </a:rPr>
              <a:t>Тұлғаның </a:t>
            </a:r>
            <a:r>
              <a:rPr lang="en-US" sz="2400" b="1" spc="-5" dirty="0">
                <a:solidFill>
                  <a:srgbClr val="FFFFFF"/>
                </a:solidFill>
                <a:latin typeface="Inter" panose="00000700000000000000" pitchFamily="2" charset="0"/>
              </a:rPr>
              <a:t>рухани және психологиялық</a:t>
            </a:r>
            <a:r>
              <a:rPr lang="en-US" sz="2400" spc="-5" dirty="0">
                <a:solidFill>
                  <a:srgbClr val="FFFFFF"/>
                </a:solidFill>
                <a:latin typeface="Inter" panose="00000700000000000000" pitchFamily="2" charset="0"/>
              </a:rPr>
              <a:t> күйреуі, сананың манипуляцияға түсуі.</a:t>
            </a:r>
          </a:p>
        </p:txBody>
      </p:sp>
      <p:pic>
        <p:nvPicPr>
          <p:cNvPr id="608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7302532" y="3438716"/>
            <a:ext cx="190500" cy="190500"/>
          </a:xfrm>
          <a:prstGeom prst="rect">
            <a:avLst/>
          </a:prstGeom>
        </p:spPr>
      </p:pic>
      <p:sp>
        <p:nvSpPr>
          <p:cNvPr id="609" name="-496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702582" y="4400836"/>
            <a:ext cx="9672638" cy="9144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552"/>
              </a:lnSpc>
            </a:pPr>
            <a:r>
              <a:rPr lang="en-US" sz="2400" spc="-5" dirty="0">
                <a:solidFill>
                  <a:srgbClr val="FFFFFF">
                    <a:alpha val="100000"/>
                  </a:srgbClr>
                </a:solidFill>
                <a:latin typeface="Inter" panose="00000700000000000000" pitchFamily="2" charset="0"/>
              </a:rPr>
              <a:t>Қылмыстық жауапкершілік және өмір бойына әлеуметтік шектеулердің қойылуы.</a:t>
            </a:r>
          </a:p>
        </p:txBody>
      </p:sp>
      <p:pic>
        <p:nvPicPr>
          <p:cNvPr id="610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7302532" y="4531138"/>
            <a:ext cx="190500" cy="190500"/>
          </a:xfrm>
          <a:prstGeom prst="rect">
            <a:avLst/>
          </a:prstGeom>
        </p:spPr>
      </p:pic>
      <p:sp>
        <p:nvSpPr>
          <p:cNvPr id="611" name="-47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702582" y="5493258"/>
            <a:ext cx="9672638" cy="9144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552"/>
              </a:lnSpc>
            </a:pPr>
            <a:r>
              <a:rPr lang="en-US" sz="2400" spc="-5" dirty="0">
                <a:solidFill>
                  <a:srgbClr val="FFFFFF">
                    <a:alpha val="100000"/>
                  </a:srgbClr>
                </a:solidFill>
                <a:latin typeface="Inter" panose="00000700000000000000" pitchFamily="2" charset="0"/>
              </a:rPr>
              <a:t>Білім алу, жұмысқа орнығу және қалыпты өмір сүру мүмкіндіктерінің жойылуы.</a:t>
            </a:r>
          </a:p>
        </p:txBody>
      </p:sp>
      <p:pic>
        <p:nvPicPr>
          <p:cNvPr id="612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7302532" y="5623560"/>
            <a:ext cx="190500" cy="190500"/>
          </a:xfrm>
          <a:prstGeom prst="rect">
            <a:avLst/>
          </a:prstGeom>
        </p:spPr>
      </p:pic>
      <p:sp>
        <p:nvSpPr>
          <p:cNvPr id="613" name="-415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702582" y="6585680"/>
            <a:ext cx="9672638" cy="4572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552"/>
              </a:lnSpc>
            </a:pPr>
            <a:r>
              <a:rPr lang="en-US" sz="2400" spc="-5" dirty="0">
                <a:solidFill>
                  <a:srgbClr val="FFFFFF">
                    <a:alpha val="100000"/>
                  </a:srgbClr>
                </a:solidFill>
                <a:latin typeface="Inter" panose="00000700000000000000" pitchFamily="2" charset="0"/>
              </a:rPr>
              <a:t>Отбасының бұзылуы және қоғамнан біржола </a:t>
            </a:r>
            <a:r>
              <a:rPr lang="en-US" sz="2400" b="1" spc="-5" dirty="0">
                <a:solidFill>
                  <a:srgbClr val="FFFFFF"/>
                </a:solidFill>
                <a:latin typeface="Inter" panose="00000700000000000000" pitchFamily="2" charset="0"/>
              </a:rPr>
              <a:t>оқшаулану</a:t>
            </a:r>
            <a:r>
              <a:rPr lang="en-US" sz="2400" spc="-5" dirty="0">
                <a:solidFill>
                  <a:srgbClr val="FFFFFF"/>
                </a:solidFill>
                <a:latin typeface="Inter" panose="00000700000000000000" pitchFamily="2" charset="0"/>
              </a:rPr>
              <a:t>.</a:t>
            </a:r>
          </a:p>
        </p:txBody>
      </p:sp>
      <p:pic>
        <p:nvPicPr>
          <p:cNvPr id="614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7302532" y="6715982"/>
            <a:ext cx="190500" cy="190500"/>
          </a:xfrm>
          <a:prstGeom prst="rect">
            <a:avLst/>
          </a:prstGeom>
        </p:spPr>
      </p:pic>
      <p:sp>
        <p:nvSpPr>
          <p:cNvPr id="615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50881" y="4031552"/>
            <a:ext cx="5434012" cy="13811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5460"/>
              </a:lnSpc>
            </a:pPr>
            <a:r>
              <a:rPr lang="en-US" sz="4200" spc="-168" dirty="0">
                <a:solidFill>
                  <a:srgbClr val="FFFFFF">
                    <a:alpha val="100000"/>
                  </a:srgbClr>
                </a:solidFill>
                <a:latin typeface="Inter Light" panose="00000700000000000000" pitchFamily="2" charset="0"/>
              </a:rPr>
              <a:t>БОЛАШАҚТАН АЙЫРЫЛУ ҚАУПІ</a:t>
            </a:r>
          </a:p>
        </p:txBody>
      </p:sp>
      <p:sp>
        <p:nvSpPr>
          <p:cNvPr id="616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50881" y="5515070"/>
            <a:ext cx="5434012" cy="6953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F1F2F5">
                    <a:alpha val="100000"/>
                  </a:srgbClr>
                </a:solidFill>
                <a:latin typeface="Inter" panose="00000700000000000000" pitchFamily="2" charset="0"/>
              </a:rPr>
              <a:t>Деструктивті жолға түсудің жеке адам тағдырына әсері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DAC3CD1-9023-9D4C-0C18-2E8EAA1A21B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56166" y="7433787"/>
            <a:ext cx="3821018" cy="2447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50000">
        <p15:prstTrans prst="pageCurlDouble"/>
      </p:transition>
    </mc:Choice>
    <mc:Fallback xmlns="">
      <p:transition spd="slow" advTm="50000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9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620" name="830735c7-a4e7-4128-aa38-7b06a8ea928a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10040969" y="3879437"/>
            <a:ext cx="7305675" cy="5476875"/>
          </a:xfrm>
          <a:prstGeom prst="rect">
            <a:avLst/>
          </a:prstGeom>
        </p:spPr>
      </p:pic>
      <p:pic>
        <p:nvPicPr>
          <p:cNvPr id="62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38005" y="38005"/>
            <a:ext cx="9048750" cy="10191750"/>
          </a:xfrm>
          <a:prstGeom prst="rect">
            <a:avLst/>
          </a:prstGeom>
        </p:spPr>
      </p:pic>
      <p:pic>
        <p:nvPicPr>
          <p:cNvPr id="622" name="iconNode0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495110" y="2879788"/>
            <a:ext cx="1097185" cy="1097185"/>
          </a:xfrm>
          <a:prstGeom prst="rect">
            <a:avLst/>
          </a:prstGeom>
        </p:spPr>
      </p:pic>
      <p:sp>
        <p:nvSpPr>
          <p:cNvPr id="623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973294" y="2842165"/>
            <a:ext cx="6691312" cy="3905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024"/>
              </a:lnSpc>
            </a:pPr>
            <a:r>
              <a:rPr lang="en-US" sz="2100" spc="-84" dirty="0">
                <a:solidFill>
                  <a:srgbClr val="161723">
                    <a:alpha val="100000"/>
                  </a:srgbClr>
                </a:solidFill>
                <a:latin typeface="Inter SemiBold" panose="00000700000000000000" pitchFamily="2" charset="0"/>
              </a:rPr>
              <a:t>Шартысыз махаббат</a:t>
            </a:r>
          </a:p>
        </p:txBody>
      </p:sp>
      <p:sp>
        <p:nvSpPr>
          <p:cNvPr id="624" name="Description of a 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973294" y="3302127"/>
            <a:ext cx="6691312" cy="7239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161723">
                    <a:alpha val="100000"/>
                  </a:srgbClr>
                </a:solidFill>
                <a:latin typeface="Inter" panose="00000700000000000000" pitchFamily="2" charset="0"/>
              </a:rPr>
              <a:t>Баланы бар болғаны үшін қабылдау және оған әрқашан қолдау көрсету.</a:t>
            </a:r>
          </a:p>
        </p:txBody>
      </p:sp>
      <p:pic>
        <p:nvPicPr>
          <p:cNvPr id="625" name="iconNode1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495110" y="4585906"/>
            <a:ext cx="1097185" cy="1097185"/>
          </a:xfrm>
          <a:prstGeom prst="rect">
            <a:avLst/>
          </a:prstGeom>
        </p:spPr>
      </p:pic>
      <p:sp>
        <p:nvSpPr>
          <p:cNvPr id="626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973294" y="4548188"/>
            <a:ext cx="6691312" cy="3905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024"/>
              </a:lnSpc>
            </a:pPr>
            <a:r>
              <a:rPr lang="en-US" sz="2100" spc="-84" dirty="0">
                <a:solidFill>
                  <a:srgbClr val="161723">
                    <a:alpha val="100000"/>
                  </a:srgbClr>
                </a:solidFill>
                <a:latin typeface="Inter SemiBold" panose="00000700000000000000" pitchFamily="2" charset="0"/>
              </a:rPr>
              <a:t>Ашық қарым-қатынас</a:t>
            </a:r>
          </a:p>
        </p:txBody>
      </p:sp>
      <p:sp>
        <p:nvSpPr>
          <p:cNvPr id="627" name="Description of a 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973294" y="5008245"/>
            <a:ext cx="6691312" cy="7239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161723">
                    <a:alpha val="100000"/>
                  </a:srgbClr>
                </a:solidFill>
                <a:latin typeface="Inter" panose="00000700000000000000" pitchFamily="2" charset="0"/>
              </a:rPr>
              <a:t>Бала өз ойларын еркін айта алатын сенімді орта қалыптастыру.</a:t>
            </a:r>
          </a:p>
        </p:txBody>
      </p:sp>
      <p:pic>
        <p:nvPicPr>
          <p:cNvPr id="628" name="iconNode2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495110" y="6291929"/>
            <a:ext cx="1097185" cy="1097185"/>
          </a:xfrm>
          <a:prstGeom prst="rect">
            <a:avLst/>
          </a:prstGeom>
        </p:spPr>
      </p:pic>
      <p:sp>
        <p:nvSpPr>
          <p:cNvPr id="629" name="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973294" y="6254210"/>
            <a:ext cx="6691312" cy="3905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024"/>
              </a:lnSpc>
            </a:pPr>
            <a:r>
              <a:rPr lang="en-US" sz="2100" spc="-84" dirty="0">
                <a:solidFill>
                  <a:srgbClr val="161723">
                    <a:alpha val="100000"/>
                  </a:srgbClr>
                </a:solidFill>
                <a:latin typeface="Inter SemiBold" panose="00000700000000000000" pitchFamily="2" charset="0"/>
              </a:rPr>
              <a:t>Бақылау мен қамқорлық</a:t>
            </a:r>
          </a:p>
        </p:txBody>
      </p:sp>
      <p:sp>
        <p:nvSpPr>
          <p:cNvPr id="630" name="Description of a 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973294" y="6714268"/>
            <a:ext cx="6691312" cy="7239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161723">
                    <a:alpha val="100000"/>
                  </a:srgbClr>
                </a:solidFill>
                <a:latin typeface="Inter" panose="00000700000000000000" pitchFamily="2" charset="0"/>
              </a:rPr>
              <a:t>Интернеттегі белсенділікті қадағалау және рухани тәрбие беру.</a:t>
            </a:r>
          </a:p>
        </p:txBody>
      </p:sp>
      <p:sp>
        <p:nvSpPr>
          <p:cNvPr id="631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0040969" y="874776"/>
            <a:ext cx="7339012" cy="20669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5460"/>
              </a:lnSpc>
            </a:pPr>
            <a:r>
              <a:rPr lang="en-US" sz="4200" spc="-168" dirty="0">
                <a:solidFill>
                  <a:srgbClr val="FFFFFF">
                    <a:alpha val="100000"/>
                  </a:srgbClr>
                </a:solidFill>
                <a:latin typeface="Inter Light" panose="00000700000000000000" pitchFamily="2" charset="0"/>
              </a:rPr>
              <a:t>ОТБАСЫ — РАДИКАЛДАНУҒА ҚАРСЫ ҚАЛҚАН</a:t>
            </a:r>
          </a:p>
        </p:txBody>
      </p:sp>
      <p:sp>
        <p:nvSpPr>
          <p:cNvPr id="632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0040969" y="3042856"/>
            <a:ext cx="7339012" cy="3714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F1F2F5">
                    <a:alpha val="100000"/>
                  </a:srgbClr>
                </a:solidFill>
                <a:latin typeface="Inter" panose="00000700000000000000" pitchFamily="2" charset="0"/>
              </a:rPr>
              <a:t>Дұрыс тәрбие мен отбасылық құндылықтардың маңызы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3DB0126-05D5-CABB-8B84-F180E33D301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5447" y="198783"/>
            <a:ext cx="3230234" cy="3033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50000">
        <p15:prstTrans prst="drape"/>
      </p:transition>
    </mc:Choice>
    <mc:Fallback xmlns="">
      <p:transition spd="slow" advTm="50000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63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18259425" cy="10267950"/>
          </a:xfrm>
          <a:prstGeom prst="rect">
            <a:avLst/>
          </a:prstGeom>
        </p:spPr>
      </p:pic>
      <p:pic>
        <p:nvPicPr>
          <p:cNvPr id="63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0" y="0"/>
            <a:ext cx="18259425" cy="10267950"/>
          </a:xfrm>
          <a:prstGeom prst="rect">
            <a:avLst/>
          </a:prstGeom>
        </p:spPr>
      </p:pic>
      <p:pic>
        <p:nvPicPr>
          <p:cNvPr id="638" name="svg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5020437" y="3263265"/>
            <a:ext cx="8215312" cy="5416010"/>
          </a:xfrm>
          <a:prstGeom prst="rect">
            <a:avLst/>
          </a:prstGeom>
        </p:spPr>
      </p:pic>
      <p:sp>
        <p:nvSpPr>
          <p:cNvPr id="639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12781" y="3349276"/>
            <a:ext cx="6681788" cy="3905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r">
              <a:lnSpc>
                <a:spcPts val="3024"/>
              </a:lnSpc>
            </a:pPr>
            <a:r>
              <a:rPr lang="en-US" sz="2100" spc="-84" dirty="0">
                <a:solidFill>
                  <a:srgbClr val="FFFFFF">
                    <a:alpha val="100000"/>
                  </a:srgbClr>
                </a:solidFill>
                <a:latin typeface="Inter SemiBold" panose="00000700000000000000" pitchFamily="2" charset="0"/>
              </a:rPr>
              <a:t>Күшті жақтары</a:t>
            </a:r>
          </a:p>
        </p:txBody>
      </p:sp>
      <p:sp>
        <p:nvSpPr>
          <p:cNvPr id="640" name="Description of a 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12781" y="3809333"/>
            <a:ext cx="6681788" cy="683649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r">
              <a:lnSpc>
                <a:spcPts val="2808"/>
              </a:lnSpc>
            </a:pPr>
            <a:r>
              <a:rPr lang="en-US" sz="1800" spc="-4" dirty="0" err="1">
                <a:solidFill>
                  <a:srgbClr val="FFFFFF">
                    <a:alpha val="100000"/>
                  </a:srgbClr>
                </a:solidFill>
                <a:latin typeface="Inter" panose="00000700000000000000" pitchFamily="2" charset="0"/>
              </a:rPr>
              <a:t>Темірдей</a:t>
            </a:r>
            <a:r>
              <a:rPr lang="en-US" sz="1800" spc="-4" dirty="0">
                <a:solidFill>
                  <a:srgbClr val="FFFFFF">
                    <a:alpha val="100000"/>
                  </a:srgbClr>
                </a:solidFill>
                <a:latin typeface="Inter" panose="00000700000000000000" pitchFamily="2" charset="0"/>
              </a:rPr>
              <a:t> </a:t>
            </a:r>
            <a:r>
              <a:rPr lang="en-US" sz="1800" spc="-4" dirty="0" err="1">
                <a:solidFill>
                  <a:srgbClr val="FFFFFF">
                    <a:alpha val="100000"/>
                  </a:srgbClr>
                </a:solidFill>
                <a:latin typeface="Inter" panose="00000700000000000000" pitchFamily="2" charset="0"/>
              </a:rPr>
              <a:t>тәртіп</a:t>
            </a:r>
            <a:r>
              <a:rPr lang="kk-KZ" sz="1800" spc="-4" dirty="0">
                <a:solidFill>
                  <a:srgbClr val="FFFFFF">
                    <a:alpha val="100000"/>
                  </a:srgbClr>
                </a:solidFill>
                <a:latin typeface="Inter" panose="00000700000000000000" pitchFamily="2" charset="0"/>
              </a:rPr>
              <a:t> Ә</a:t>
            </a:r>
            <a:r>
              <a:rPr lang="en-US" sz="1800" spc="-4" dirty="0" err="1">
                <a:solidFill>
                  <a:srgbClr val="FFFFFF"/>
                </a:solidFill>
                <a:latin typeface="Inter" panose="00000700000000000000" pitchFamily="2" charset="0"/>
              </a:rPr>
              <a:t>скери</a:t>
            </a:r>
            <a:r>
              <a:rPr lang="en-US" sz="1800" spc="-4" dirty="0">
                <a:solidFill>
                  <a:srgbClr val="FFFFFF"/>
                </a:solidFill>
                <a:latin typeface="Inter" panose="00000700000000000000" pitchFamily="2" charset="0"/>
              </a:rPr>
              <a:t> </a:t>
            </a:r>
            <a:r>
              <a:rPr lang="en-US" sz="1800" spc="-4" dirty="0" err="1">
                <a:solidFill>
                  <a:srgbClr val="FFFFFF"/>
                </a:solidFill>
                <a:latin typeface="Inter" panose="00000700000000000000" pitchFamily="2" charset="0"/>
              </a:rPr>
              <a:t>антқа</a:t>
            </a:r>
            <a:r>
              <a:rPr lang="en-US" sz="1800" spc="-4" dirty="0">
                <a:solidFill>
                  <a:srgbClr val="FFFFFF"/>
                </a:solidFill>
                <a:latin typeface="Inter" panose="00000700000000000000" pitchFamily="2" charset="0"/>
              </a:rPr>
              <a:t> </a:t>
            </a:r>
            <a:r>
              <a:rPr lang="en-US" sz="1800" spc="-4" dirty="0" err="1">
                <a:solidFill>
                  <a:srgbClr val="FFFFFF"/>
                </a:solidFill>
                <a:latin typeface="Inter" panose="00000700000000000000" pitchFamily="2" charset="0"/>
              </a:rPr>
              <a:t>адалдық</a:t>
            </a:r>
            <a:br>
              <a:rPr lang="kk-KZ" spc="-4" dirty="0">
                <a:solidFill>
                  <a:srgbClr val="FFFFFF"/>
                </a:solidFill>
                <a:latin typeface="Inter" panose="00000700000000000000" pitchFamily="2" charset="0"/>
              </a:rPr>
            </a:br>
            <a:r>
              <a:rPr lang="en-US" sz="1800" spc="-4" dirty="0" err="1">
                <a:solidFill>
                  <a:srgbClr val="FFFFFF"/>
                </a:solidFill>
                <a:latin typeface="Inter" panose="00000700000000000000" pitchFamily="2" charset="0"/>
              </a:rPr>
              <a:t>Командалық</a:t>
            </a:r>
            <a:r>
              <a:rPr lang="en-US" sz="1800" spc="-4" dirty="0">
                <a:solidFill>
                  <a:srgbClr val="FFFFFF"/>
                </a:solidFill>
                <a:latin typeface="Inter" panose="00000700000000000000" pitchFamily="2" charset="0"/>
              </a:rPr>
              <a:t> </a:t>
            </a:r>
            <a:r>
              <a:rPr lang="en-US" sz="1800" spc="-4" dirty="0" err="1">
                <a:solidFill>
                  <a:srgbClr val="FFFFFF"/>
                </a:solidFill>
                <a:latin typeface="Inter" panose="00000700000000000000" pitchFamily="2" charset="0"/>
              </a:rPr>
              <a:t>рух</a:t>
            </a:r>
            <a:r>
              <a:rPr lang="kk-KZ" sz="1800" spc="-4" dirty="0">
                <a:solidFill>
                  <a:srgbClr val="FFFFFF"/>
                </a:solidFill>
                <a:latin typeface="Inter" panose="00000700000000000000" pitchFamily="2" charset="0"/>
              </a:rPr>
              <a:t> </a:t>
            </a:r>
            <a:r>
              <a:rPr lang="en-US" sz="1800" spc="-4" dirty="0" err="1">
                <a:solidFill>
                  <a:srgbClr val="FFFFFF"/>
                </a:solidFill>
                <a:latin typeface="Inter" panose="00000700000000000000" pitchFamily="2" charset="0"/>
              </a:rPr>
              <a:t>Мемлекеттік</a:t>
            </a:r>
            <a:r>
              <a:rPr lang="en-US" sz="1800" spc="-4" dirty="0">
                <a:solidFill>
                  <a:srgbClr val="FFFFFF"/>
                </a:solidFill>
                <a:latin typeface="Inter" panose="00000700000000000000" pitchFamily="2" charset="0"/>
              </a:rPr>
              <a:t> патриотизм</a:t>
            </a:r>
          </a:p>
        </p:txBody>
      </p:sp>
      <p:sp>
        <p:nvSpPr>
          <p:cNvPr id="641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0687526" y="4703254"/>
            <a:ext cx="6691312" cy="3905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024"/>
              </a:lnSpc>
            </a:pPr>
            <a:r>
              <a:rPr lang="en-US" sz="2100" spc="-84" dirty="0">
                <a:solidFill>
                  <a:srgbClr val="FFFFFF">
                    <a:alpha val="100000"/>
                  </a:srgbClr>
                </a:solidFill>
                <a:latin typeface="Inter SemiBold" panose="00000700000000000000" pitchFamily="2" charset="0"/>
              </a:rPr>
              <a:t>Әлсіз жақтары</a:t>
            </a:r>
          </a:p>
        </p:txBody>
      </p:sp>
      <p:sp>
        <p:nvSpPr>
          <p:cNvPr id="642" name="Description of a 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0687526" y="5163312"/>
            <a:ext cx="6691312" cy="683649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FFFFFF">
                    <a:alpha val="100000"/>
                  </a:srgbClr>
                </a:solidFill>
                <a:latin typeface="Inter" panose="00000700000000000000" pitchFamily="2" charset="0"/>
              </a:rPr>
              <a:t>Діни </a:t>
            </a:r>
            <a:r>
              <a:rPr lang="en-US" sz="1800" spc="-4" dirty="0" err="1">
                <a:solidFill>
                  <a:srgbClr val="FFFFFF">
                    <a:alpha val="100000"/>
                  </a:srgbClr>
                </a:solidFill>
                <a:latin typeface="Inter" panose="00000700000000000000" pitchFamily="2" charset="0"/>
              </a:rPr>
              <a:t>сауаттың</a:t>
            </a:r>
            <a:r>
              <a:rPr lang="en-US" sz="1800" spc="-4" dirty="0">
                <a:solidFill>
                  <a:srgbClr val="FFFFFF">
                    <a:alpha val="100000"/>
                  </a:srgbClr>
                </a:solidFill>
                <a:latin typeface="Inter" panose="00000700000000000000" pitchFamily="2" charset="0"/>
              </a:rPr>
              <a:t> </a:t>
            </a:r>
            <a:r>
              <a:rPr lang="en-US" sz="1800" spc="-4" dirty="0" err="1">
                <a:solidFill>
                  <a:srgbClr val="FFFFFF">
                    <a:alpha val="100000"/>
                  </a:srgbClr>
                </a:solidFill>
                <a:latin typeface="Inter" panose="00000700000000000000" pitchFamily="2" charset="0"/>
              </a:rPr>
              <a:t>төмендігі</a:t>
            </a:r>
            <a:r>
              <a:rPr lang="kk-KZ" sz="1800" spc="-4" dirty="0">
                <a:solidFill>
                  <a:srgbClr val="FFFFFF">
                    <a:alpha val="100000"/>
                  </a:srgbClr>
                </a:solidFill>
                <a:latin typeface="Inter" panose="00000700000000000000" pitchFamily="2" charset="0"/>
              </a:rPr>
              <a:t> </a:t>
            </a:r>
            <a:r>
              <a:rPr lang="en-US" sz="1800" spc="-4" dirty="0" err="1">
                <a:solidFill>
                  <a:srgbClr val="FFFFFF"/>
                </a:solidFill>
                <a:latin typeface="Inter" panose="00000700000000000000" pitchFamily="2" charset="0"/>
              </a:rPr>
              <a:t>Психологиялық</a:t>
            </a:r>
            <a:r>
              <a:rPr lang="en-US" sz="1800" spc="-4" dirty="0">
                <a:solidFill>
                  <a:srgbClr val="FFFFFF"/>
                </a:solidFill>
                <a:latin typeface="Inter" panose="00000700000000000000" pitchFamily="2" charset="0"/>
              </a:rPr>
              <a:t> </a:t>
            </a:r>
            <a:r>
              <a:rPr lang="en-US" sz="1800" spc="-4" dirty="0" err="1">
                <a:solidFill>
                  <a:srgbClr val="FFFFFF"/>
                </a:solidFill>
                <a:latin typeface="Inter" panose="00000700000000000000" pitchFamily="2" charset="0"/>
              </a:rPr>
              <a:t>күйзеліс</a:t>
            </a:r>
            <a:r>
              <a:rPr lang="kk-KZ" sz="1800" spc="-4" dirty="0">
                <a:solidFill>
                  <a:srgbClr val="FFFFFF"/>
                </a:solidFill>
                <a:latin typeface="Inter" panose="00000700000000000000" pitchFamily="2" charset="0"/>
              </a:rPr>
              <a:t> </a:t>
            </a:r>
            <a:r>
              <a:rPr lang="en-US" sz="1800" spc="-4" dirty="0" err="1">
                <a:solidFill>
                  <a:srgbClr val="FFFFFF"/>
                </a:solidFill>
                <a:latin typeface="Inter" panose="00000700000000000000" pitchFamily="2" charset="0"/>
              </a:rPr>
              <a:t>Ақпараттық</a:t>
            </a:r>
            <a:r>
              <a:rPr lang="en-US" sz="1800" spc="-4" dirty="0">
                <a:solidFill>
                  <a:srgbClr val="FFFFFF"/>
                </a:solidFill>
                <a:latin typeface="Inter" panose="00000700000000000000" pitchFamily="2" charset="0"/>
              </a:rPr>
              <a:t> фейктерге сену</a:t>
            </a:r>
          </a:p>
        </p:txBody>
      </p:sp>
      <p:sp>
        <p:nvSpPr>
          <p:cNvPr id="643" name="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12781" y="6057328"/>
            <a:ext cx="6681788" cy="3905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r">
              <a:lnSpc>
                <a:spcPts val="3024"/>
              </a:lnSpc>
            </a:pPr>
            <a:r>
              <a:rPr lang="en-US" sz="2100" spc="-84" dirty="0">
                <a:solidFill>
                  <a:srgbClr val="FFFFFF">
                    <a:alpha val="100000"/>
                  </a:srgbClr>
                </a:solidFill>
                <a:latin typeface="Inter SemiBold" panose="00000700000000000000" pitchFamily="2" charset="0"/>
              </a:rPr>
              <a:t>Мүмкіндіктер</a:t>
            </a:r>
          </a:p>
        </p:txBody>
      </p:sp>
      <p:sp>
        <p:nvSpPr>
          <p:cNvPr id="644" name="Description of a 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12781" y="6517386"/>
            <a:ext cx="6681788" cy="683649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r">
              <a:lnSpc>
                <a:spcPts val="2808"/>
              </a:lnSpc>
            </a:pPr>
            <a:r>
              <a:rPr lang="en-US" sz="1800" spc="-4" dirty="0">
                <a:solidFill>
                  <a:srgbClr val="FFFFFF">
                    <a:alpha val="100000"/>
                  </a:srgbClr>
                </a:solidFill>
                <a:latin typeface="Inter" panose="00000700000000000000" pitchFamily="2" charset="0"/>
              </a:rPr>
              <a:t>Тәрбие </a:t>
            </a:r>
            <a:r>
              <a:rPr lang="en-US" sz="1800" spc="-4" dirty="0" err="1">
                <a:solidFill>
                  <a:srgbClr val="FFFFFF">
                    <a:alpha val="100000"/>
                  </a:srgbClr>
                </a:solidFill>
                <a:latin typeface="Inter" panose="00000700000000000000" pitchFamily="2" charset="0"/>
              </a:rPr>
              <a:t>жұмыстарын</a:t>
            </a:r>
            <a:r>
              <a:rPr lang="en-US" sz="1800" spc="-4" dirty="0">
                <a:solidFill>
                  <a:srgbClr val="FFFFFF">
                    <a:alpha val="100000"/>
                  </a:srgbClr>
                </a:solidFill>
                <a:latin typeface="Inter" panose="00000700000000000000" pitchFamily="2" charset="0"/>
              </a:rPr>
              <a:t> </a:t>
            </a:r>
            <a:r>
              <a:rPr lang="en-US" sz="1800" spc="-4" dirty="0" err="1">
                <a:solidFill>
                  <a:srgbClr val="FFFFFF">
                    <a:alpha val="100000"/>
                  </a:srgbClr>
                </a:solidFill>
                <a:latin typeface="Inter" panose="00000700000000000000" pitchFamily="2" charset="0"/>
              </a:rPr>
              <a:t>күшейту</a:t>
            </a:r>
            <a:r>
              <a:rPr lang="kk-KZ" sz="1800" spc="-4" dirty="0">
                <a:solidFill>
                  <a:srgbClr val="FFFFFF">
                    <a:alpha val="100000"/>
                  </a:srgbClr>
                </a:solidFill>
                <a:latin typeface="Inter" panose="00000700000000000000" pitchFamily="2" charset="0"/>
              </a:rPr>
              <a:t> </a:t>
            </a:r>
            <a:r>
              <a:rPr lang="en-US" sz="1800" spc="-4" dirty="0" err="1">
                <a:solidFill>
                  <a:srgbClr val="FFFFFF"/>
                </a:solidFill>
                <a:latin typeface="Inter" panose="00000700000000000000" pitchFamily="2" charset="0"/>
              </a:rPr>
              <a:t>Діни</a:t>
            </a:r>
            <a:r>
              <a:rPr lang="en-US" sz="1800" spc="-4" dirty="0">
                <a:solidFill>
                  <a:srgbClr val="FFFFFF"/>
                </a:solidFill>
                <a:latin typeface="Inter" panose="00000700000000000000" pitchFamily="2" charset="0"/>
              </a:rPr>
              <a:t> </a:t>
            </a:r>
            <a:r>
              <a:rPr lang="en-US" sz="1800" spc="-4" dirty="0" err="1">
                <a:solidFill>
                  <a:srgbClr val="FFFFFF"/>
                </a:solidFill>
                <a:latin typeface="Inter" panose="00000700000000000000" pitchFamily="2" charset="0"/>
              </a:rPr>
              <a:t>мамандармен</a:t>
            </a:r>
            <a:r>
              <a:rPr lang="en-US" sz="1800" spc="-4" dirty="0">
                <a:solidFill>
                  <a:srgbClr val="FFFFFF"/>
                </a:solidFill>
                <a:latin typeface="Inter" panose="00000700000000000000" pitchFamily="2" charset="0"/>
              </a:rPr>
              <a:t> </a:t>
            </a:r>
            <a:r>
              <a:rPr lang="en-US" sz="1800" spc="-4" dirty="0" err="1">
                <a:solidFill>
                  <a:srgbClr val="FFFFFF"/>
                </a:solidFill>
                <a:latin typeface="Inter" panose="00000700000000000000" pitchFamily="2" charset="0"/>
              </a:rPr>
              <a:t>кездесу</a:t>
            </a:r>
            <a:r>
              <a:rPr lang="kk-KZ" sz="1800" spc="-4" dirty="0">
                <a:solidFill>
                  <a:srgbClr val="FFFFFF"/>
                </a:solidFill>
                <a:latin typeface="Inter" panose="00000700000000000000" pitchFamily="2" charset="0"/>
              </a:rPr>
              <a:t> </a:t>
            </a:r>
            <a:r>
              <a:rPr lang="en-US" sz="1800" spc="-4" dirty="0" err="1">
                <a:solidFill>
                  <a:srgbClr val="FFFFFF"/>
                </a:solidFill>
                <a:latin typeface="Inter" panose="00000700000000000000" pitchFamily="2" charset="0"/>
              </a:rPr>
              <a:t>Психологиялық</a:t>
            </a:r>
            <a:r>
              <a:rPr lang="en-US" sz="1800" spc="-4" dirty="0">
                <a:solidFill>
                  <a:srgbClr val="FFFFFF"/>
                </a:solidFill>
                <a:latin typeface="Inter" panose="00000700000000000000" pitchFamily="2" charset="0"/>
              </a:rPr>
              <a:t> тренингтер</a:t>
            </a:r>
          </a:p>
        </p:txBody>
      </p:sp>
      <p:sp>
        <p:nvSpPr>
          <p:cNvPr id="645" name="Primary Heading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0687526" y="7411307"/>
            <a:ext cx="6691312" cy="3905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024"/>
              </a:lnSpc>
            </a:pPr>
            <a:r>
              <a:rPr lang="en-US" sz="2100" spc="-84" dirty="0">
                <a:solidFill>
                  <a:srgbClr val="FFFFFF">
                    <a:alpha val="100000"/>
                  </a:srgbClr>
                </a:solidFill>
                <a:latin typeface="Inter SemiBold" panose="00000700000000000000" pitchFamily="2" charset="0"/>
              </a:rPr>
              <a:t>Қауіптер</a:t>
            </a:r>
          </a:p>
        </p:txBody>
      </p:sp>
      <p:sp>
        <p:nvSpPr>
          <p:cNvPr id="646" name="Description of a primary heading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0687526" y="7871365"/>
            <a:ext cx="6691312" cy="683649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 err="1">
                <a:solidFill>
                  <a:srgbClr val="FFFFFF">
                    <a:alpha val="100000"/>
                  </a:srgbClr>
                </a:solidFill>
                <a:latin typeface="Inter" panose="00000700000000000000" pitchFamily="2" charset="0"/>
              </a:rPr>
              <a:t>Интернеттегі</a:t>
            </a:r>
            <a:r>
              <a:rPr lang="en-US" sz="1800" spc="-4" dirty="0">
                <a:solidFill>
                  <a:srgbClr val="FFFFFF">
                    <a:alpha val="100000"/>
                  </a:srgbClr>
                </a:solidFill>
                <a:latin typeface="Inter" panose="00000700000000000000" pitchFamily="2" charset="0"/>
              </a:rPr>
              <a:t> </a:t>
            </a:r>
            <a:r>
              <a:rPr lang="en-US" sz="1800" spc="-4" dirty="0" err="1">
                <a:solidFill>
                  <a:srgbClr val="FFFFFF">
                    <a:alpha val="100000"/>
                  </a:srgbClr>
                </a:solidFill>
                <a:latin typeface="Inter" panose="00000700000000000000" pitchFamily="2" charset="0"/>
              </a:rPr>
              <a:t>вербовка</a:t>
            </a:r>
            <a:r>
              <a:rPr lang="kk-KZ" sz="1800" spc="-4" dirty="0">
                <a:solidFill>
                  <a:srgbClr val="FFFFFF">
                    <a:alpha val="100000"/>
                  </a:srgbClr>
                </a:solidFill>
                <a:latin typeface="Inter" panose="00000700000000000000" pitchFamily="2" charset="0"/>
              </a:rPr>
              <a:t> </a:t>
            </a:r>
            <a:r>
              <a:rPr lang="en-US" sz="1800" spc="-4" dirty="0" err="1">
                <a:solidFill>
                  <a:srgbClr val="FFFFFF"/>
                </a:solidFill>
                <a:latin typeface="Inter" panose="00000700000000000000" pitchFamily="2" charset="0"/>
              </a:rPr>
              <a:t>Жасырын</a:t>
            </a:r>
            <a:r>
              <a:rPr lang="en-US" sz="1800" spc="-4" dirty="0">
                <a:solidFill>
                  <a:srgbClr val="FFFFFF"/>
                </a:solidFill>
                <a:latin typeface="Inter" panose="00000700000000000000" pitchFamily="2" charset="0"/>
              </a:rPr>
              <a:t> </a:t>
            </a:r>
            <a:r>
              <a:rPr lang="en-US" sz="1800" spc="-4" dirty="0" err="1">
                <a:solidFill>
                  <a:srgbClr val="FFFFFF"/>
                </a:solidFill>
                <a:latin typeface="Inter" panose="00000700000000000000" pitchFamily="2" charset="0"/>
              </a:rPr>
              <a:t>насихат</a:t>
            </a:r>
            <a:br>
              <a:rPr lang="kk-KZ" spc="-4" dirty="0">
                <a:solidFill>
                  <a:srgbClr val="FFFFFF"/>
                </a:solidFill>
                <a:latin typeface="Inter" panose="00000700000000000000" pitchFamily="2" charset="0"/>
              </a:rPr>
            </a:br>
            <a:r>
              <a:rPr lang="en-US" sz="1800" spc="-4" dirty="0" err="1">
                <a:solidFill>
                  <a:srgbClr val="FFFFFF"/>
                </a:solidFill>
                <a:latin typeface="Inter" panose="00000700000000000000" pitchFamily="2" charset="0"/>
              </a:rPr>
              <a:t>Әлеуметтік</a:t>
            </a:r>
            <a:r>
              <a:rPr lang="en-US" sz="1800" spc="-4" dirty="0">
                <a:solidFill>
                  <a:srgbClr val="FFFFFF"/>
                </a:solidFill>
                <a:latin typeface="Inter" panose="00000700000000000000" pitchFamily="2" charset="0"/>
              </a:rPr>
              <a:t> әділетсіздік сезімі</a:t>
            </a:r>
          </a:p>
        </p:txBody>
      </p:sp>
      <p:sp>
        <p:nvSpPr>
          <p:cNvPr id="647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12781" y="874776"/>
            <a:ext cx="16463962" cy="7048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5460"/>
              </a:lnSpc>
            </a:pPr>
            <a:r>
              <a:rPr lang="en-US" sz="4200" spc="-168" dirty="0">
                <a:solidFill>
                  <a:srgbClr val="FFFFFF">
                    <a:alpha val="100000"/>
                  </a:srgbClr>
                </a:solidFill>
                <a:latin typeface="Inter Light" panose="00000700000000000000" pitchFamily="2" charset="0"/>
              </a:rPr>
              <a:t>ӘСКЕРИ ОРТАНЫҢ ТӨЗІМДІЛІГІН ТАЛДАУ</a:t>
            </a:r>
          </a:p>
        </p:txBody>
      </p:sp>
      <p:sp>
        <p:nvSpPr>
          <p:cNvPr id="648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12781" y="1673638"/>
            <a:ext cx="16463962" cy="3714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F1F2F5">
                    <a:alpha val="100000"/>
                  </a:srgbClr>
                </a:solidFill>
                <a:latin typeface="Inter" panose="00000700000000000000" pitchFamily="2" charset="0"/>
              </a:rPr>
              <a:t>Деструктивті идеологияға қарсы күрестегі ішкі факторлар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06100EE-1890-7D74-F65B-E2AA8C162EB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212" y="7270568"/>
            <a:ext cx="3341361" cy="2733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50000">
        <p15:prstTrans prst="fallOver"/>
      </p:transition>
    </mc:Choice>
    <mc:Fallback xmlns="">
      <p:transition spd="slow" advTm="50000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65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18259425" cy="10267950"/>
          </a:xfrm>
          <a:prstGeom prst="rect">
            <a:avLst/>
          </a:prstGeom>
        </p:spPr>
      </p:pic>
      <p:pic>
        <p:nvPicPr>
          <p:cNvPr id="65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0" y="0"/>
            <a:ext cx="18259425" cy="10267950"/>
          </a:xfrm>
          <a:prstGeom prst="rect">
            <a:avLst/>
          </a:prstGeom>
        </p:spPr>
      </p:pic>
      <p:pic>
        <p:nvPicPr>
          <p:cNvPr id="654" name="svg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912781" y="2586323"/>
            <a:ext cx="16430625" cy="6769989"/>
          </a:xfrm>
          <a:prstGeom prst="rect">
            <a:avLst/>
          </a:prstGeom>
        </p:spPr>
      </p:pic>
      <p:sp>
        <p:nvSpPr>
          <p:cNvPr id="655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12781" y="3667411"/>
            <a:ext cx="5691188" cy="3905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r">
              <a:lnSpc>
                <a:spcPts val="3024"/>
              </a:lnSpc>
            </a:pPr>
            <a:r>
              <a:rPr lang="en-US" sz="2100" spc="-84" dirty="0">
                <a:solidFill>
                  <a:srgbClr val="FFFFFF">
                    <a:alpha val="100000"/>
                  </a:srgbClr>
                </a:solidFill>
                <a:latin typeface="Inter SemiBold" panose="00000700000000000000" pitchFamily="2" charset="0"/>
              </a:rPr>
              <a:t>Зайырлылық</a:t>
            </a:r>
          </a:p>
        </p:txBody>
      </p:sp>
      <p:sp>
        <p:nvSpPr>
          <p:cNvPr id="656" name="Description of a 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12781" y="4165664"/>
            <a:ext cx="5691188" cy="7239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r">
              <a:lnSpc>
                <a:spcPts val="2808"/>
              </a:lnSpc>
            </a:pPr>
            <a:r>
              <a:rPr lang="en-US" sz="1800" spc="-4" dirty="0">
                <a:solidFill>
                  <a:srgbClr val="FFFFFF">
                    <a:alpha val="100000"/>
                  </a:srgbClr>
                </a:solidFill>
                <a:latin typeface="Inter" panose="00000700000000000000" pitchFamily="2" charset="0"/>
              </a:rPr>
              <a:t>Мемлекеттік бірліктің негізі ретіндегі діни төзімділік.</a:t>
            </a:r>
          </a:p>
        </p:txBody>
      </p:sp>
      <p:sp>
        <p:nvSpPr>
          <p:cNvPr id="657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1679746" y="3668268"/>
            <a:ext cx="5700712" cy="3905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024"/>
              </a:lnSpc>
            </a:pPr>
            <a:r>
              <a:rPr lang="en-US" sz="2100" spc="-84" dirty="0">
                <a:solidFill>
                  <a:srgbClr val="FFFFFF">
                    <a:alpha val="100000"/>
                  </a:srgbClr>
                </a:solidFill>
                <a:latin typeface="Inter SemiBold" panose="00000700000000000000" pitchFamily="2" charset="0"/>
              </a:rPr>
              <a:t>Адамгершілік</a:t>
            </a:r>
          </a:p>
        </p:txBody>
      </p:sp>
      <p:sp>
        <p:nvSpPr>
          <p:cNvPr id="658" name="Description of a 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1679746" y="4166521"/>
            <a:ext cx="5700712" cy="7239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FFFFFF">
                    <a:alpha val="100000"/>
                  </a:srgbClr>
                </a:solidFill>
                <a:latin typeface="Inter" panose="00000700000000000000" pitchFamily="2" charset="0"/>
              </a:rPr>
              <a:t>Абай мен Шәкәрім дәріптеген адалдық пен әділеттілік.</a:t>
            </a:r>
          </a:p>
        </p:txBody>
      </p:sp>
      <p:sp>
        <p:nvSpPr>
          <p:cNvPr id="659" name="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1678222" y="7052500"/>
            <a:ext cx="5700712" cy="3905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024"/>
              </a:lnSpc>
            </a:pPr>
            <a:r>
              <a:rPr lang="en-US" sz="2100" spc="-84" dirty="0">
                <a:solidFill>
                  <a:srgbClr val="FFFFFF">
                    <a:alpha val="100000"/>
                  </a:srgbClr>
                </a:solidFill>
                <a:latin typeface="Inter SemiBold" panose="00000700000000000000" pitchFamily="2" charset="0"/>
              </a:rPr>
              <a:t>Бірлік</a:t>
            </a:r>
          </a:p>
        </p:txBody>
      </p:sp>
      <p:sp>
        <p:nvSpPr>
          <p:cNvPr id="660" name="Description of a 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1678222" y="7550753"/>
            <a:ext cx="5700712" cy="7239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FFFFFF">
                    <a:alpha val="100000"/>
                  </a:srgbClr>
                </a:solidFill>
                <a:latin typeface="Inter" panose="00000700000000000000" pitchFamily="2" charset="0"/>
              </a:rPr>
              <a:t>«Бірлік бар жерде — тірлік бар» деген ұлттық қағида.</a:t>
            </a:r>
          </a:p>
        </p:txBody>
      </p:sp>
      <p:sp>
        <p:nvSpPr>
          <p:cNvPr id="661" name="Primary Heading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617726" y="7230523"/>
            <a:ext cx="4986338" cy="3905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r">
              <a:lnSpc>
                <a:spcPts val="3024"/>
              </a:lnSpc>
            </a:pPr>
            <a:r>
              <a:rPr lang="en-US" sz="2100" spc="-84" dirty="0">
                <a:solidFill>
                  <a:srgbClr val="FFFFFF">
                    <a:alpha val="100000"/>
                  </a:srgbClr>
                </a:solidFill>
                <a:latin typeface="Inter SemiBold" panose="00000700000000000000" pitchFamily="2" charset="0"/>
              </a:rPr>
              <a:t>Еңбекқорлық</a:t>
            </a:r>
          </a:p>
        </p:txBody>
      </p:sp>
      <p:sp>
        <p:nvSpPr>
          <p:cNvPr id="662" name="Description of a primary heading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617726" y="7728776"/>
            <a:ext cx="4986338" cy="3619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r">
              <a:lnSpc>
                <a:spcPts val="2808"/>
              </a:lnSpc>
            </a:pPr>
            <a:r>
              <a:rPr lang="en-US" sz="1800" spc="-4" dirty="0">
                <a:solidFill>
                  <a:srgbClr val="FFFFFF">
                    <a:alpha val="100000"/>
                  </a:srgbClr>
                </a:solidFill>
                <a:latin typeface="Inter" panose="00000700000000000000" pitchFamily="2" charset="0"/>
              </a:rPr>
              <a:t>Елдің дамуына үлес қосудың басты құралы.</a:t>
            </a:r>
          </a:p>
        </p:txBody>
      </p:sp>
      <p:sp>
        <p:nvSpPr>
          <p:cNvPr id="663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12781" y="874776"/>
            <a:ext cx="16463962" cy="7048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5460"/>
              </a:lnSpc>
            </a:pPr>
            <a:r>
              <a:rPr lang="en-US" sz="4200" spc="-168" dirty="0">
                <a:solidFill>
                  <a:srgbClr val="FFFFFF">
                    <a:alpha val="100000"/>
                  </a:srgbClr>
                </a:solidFill>
                <a:latin typeface="Inter Light" panose="00000700000000000000" pitchFamily="2" charset="0"/>
              </a:rPr>
              <a:t>ҰЛТТЫҚ ҚҰНДЫЛЫҚТАР — РУХАНИ НЕГІЗ</a:t>
            </a:r>
          </a:p>
        </p:txBody>
      </p:sp>
      <p:sp>
        <p:nvSpPr>
          <p:cNvPr id="664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12781" y="1673638"/>
            <a:ext cx="16463962" cy="3714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F1F2F5">
                    <a:alpha val="100000"/>
                  </a:srgbClr>
                </a:solidFill>
                <a:latin typeface="Inter" panose="00000700000000000000" pitchFamily="2" charset="0"/>
              </a:rPr>
              <a:t>Мемлекеттің бірлігі мен тұрақтылығын қамтамасыз ететін бағдарлар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62F93B7-3E32-1F6A-4C6F-35119547C84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62991" y="420344"/>
            <a:ext cx="3981645" cy="3090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Tm="50000">
        <p14:warp dir="in"/>
      </p:transition>
    </mc:Choice>
    <mc:Fallback xmlns="">
      <p:transition spd="slow" advTm="50000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66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18259425" cy="10267950"/>
          </a:xfrm>
          <a:prstGeom prst="rect">
            <a:avLst/>
          </a:prstGeom>
        </p:spPr>
      </p:pic>
      <p:pic>
        <p:nvPicPr>
          <p:cNvPr id="669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0" y="0"/>
            <a:ext cx="18259425" cy="10267950"/>
          </a:xfrm>
          <a:prstGeom prst="rect">
            <a:avLst/>
          </a:prstGeom>
        </p:spPr>
      </p:pic>
      <p:pic>
        <p:nvPicPr>
          <p:cNvPr id="67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914305" y="3118771"/>
            <a:ext cx="16430625" cy="6238875"/>
          </a:xfrm>
          <a:prstGeom prst="rect">
            <a:avLst/>
          </a:prstGeom>
          <a:effectLst>
            <a:outerShdw blurRad="285750" dir="2700000" algn="ctr" rotWithShape="0">
              <a:srgbClr val="000000">
                <a:alpha val="40000"/>
              </a:srgbClr>
            </a:outerShdw>
          </a:effectLst>
        </p:spPr>
      </p:pic>
      <p:pic>
        <p:nvPicPr>
          <p:cNvPr id="671" name="3b20a466-4b21-4767-a7d8-cb4fe00e9614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914305" y="3118771"/>
            <a:ext cx="16430625" cy="6238875"/>
          </a:xfrm>
          <a:prstGeom prst="rect">
            <a:avLst/>
          </a:prstGeom>
          <a:effectLst>
            <a:outerShdw blurRad="285750" dir="2700000" algn="ctr" rotWithShape="0">
              <a:srgbClr val="000000">
                <a:alpha val="40000"/>
              </a:srgbClr>
            </a:outerShdw>
          </a:effectLst>
        </p:spPr>
      </p:pic>
      <p:sp>
        <p:nvSpPr>
          <p:cNvPr id="672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12781" y="883539"/>
            <a:ext cx="16463962" cy="8667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6696"/>
              </a:lnSpc>
            </a:pPr>
            <a:r>
              <a:rPr lang="en-US" sz="5400" spc="-216" dirty="0">
                <a:solidFill>
                  <a:srgbClr val="FFFFFF">
                    <a:alpha val="100000"/>
                  </a:srgbClr>
                </a:solidFill>
                <a:latin typeface="Inter Light" panose="00000700000000000000" pitchFamily="2" charset="0"/>
              </a:rPr>
              <a:t>«АЛТЫНШЫ ПОСТ» САБАҒЫ</a:t>
            </a:r>
          </a:p>
        </p:txBody>
      </p:sp>
      <p:sp>
        <p:nvSpPr>
          <p:cNvPr id="673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12781" y="1863852"/>
            <a:ext cx="16463962" cy="3714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F1F2F5">
                    <a:alpha val="100000"/>
                  </a:srgbClr>
                </a:solidFill>
                <a:latin typeface="Inter" panose="00000700000000000000" pitchFamily="2" charset="0"/>
              </a:rPr>
              <a:t>Әскери өмірдегі моральдық таңдау: Антқа адалдық пен сатқындықтың арасы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A312477-306C-55EE-5DF7-84E7540DF02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86991" y="7593495"/>
            <a:ext cx="2921471" cy="2497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50000">
        <p15:prstTrans prst="fracture"/>
      </p:transition>
    </mc:Choice>
    <mc:Fallback xmlns="">
      <p:transition spd="slow" advTm="50000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67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18259425" cy="10267950"/>
          </a:xfrm>
          <a:prstGeom prst="rect">
            <a:avLst/>
          </a:prstGeom>
        </p:spPr>
      </p:pic>
      <p:pic>
        <p:nvPicPr>
          <p:cNvPr id="67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0" y="0"/>
            <a:ext cx="18259425" cy="10267950"/>
          </a:xfrm>
          <a:prstGeom prst="rect">
            <a:avLst/>
          </a:prstGeom>
        </p:spPr>
      </p:pic>
      <p:pic>
        <p:nvPicPr>
          <p:cNvPr id="679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912781" y="898588"/>
            <a:ext cx="4552950" cy="8467725"/>
          </a:xfrm>
          <a:prstGeom prst="rect">
            <a:avLst/>
          </a:prstGeom>
        </p:spPr>
      </p:pic>
      <p:pic>
        <p:nvPicPr>
          <p:cNvPr id="680" name="7e8edc62-3b3f-47e3-81d1-5a53a18f707d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912781" y="912781"/>
            <a:ext cx="4524375" cy="8439150"/>
          </a:xfrm>
          <a:prstGeom prst="rect">
            <a:avLst/>
          </a:prstGeom>
        </p:spPr>
      </p:pic>
      <p:pic>
        <p:nvPicPr>
          <p:cNvPr id="68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6389656" y="3579971"/>
            <a:ext cx="1371600" cy="1371600"/>
          </a:xfrm>
          <a:prstGeom prst="rect">
            <a:avLst/>
          </a:prstGeom>
        </p:spPr>
      </p:pic>
      <p:pic>
        <p:nvPicPr>
          <p:cNvPr id="68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6399276" y="3589592"/>
            <a:ext cx="1352550" cy="1352550"/>
          </a:xfrm>
          <a:prstGeom prst="rect">
            <a:avLst/>
          </a:prstGeom>
        </p:spPr>
      </p:pic>
      <p:pic>
        <p:nvPicPr>
          <p:cNvPr id="683" name="iconNode0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/>
            <a:extLst>
              <a:ext uri="{C41B15E0-A6AB-470C-80B0-8AFBF59FFEA9}">
                <a14:useLocalDpi xmlns:a14="http://schemas.microsoft.com/office/drawing/2010/main" xmlns:p14="http://schemas.microsoft.com/office/powerpoint/2010/main" xmlns:asvg="http://schemas.microsoft.com/office/drawing/2016/SVG/main" xmlns:a16="http://schemas.microsoft.com/office/drawing/2014/main" xmlns="" val="0"/>
              </a:ext>
            </a:extLst>
          </a:blip>
          <a:srcRect/>
          <a:stretch/>
        </p:blipFill>
        <p:spPr>
          <a:xfrm>
            <a:off x="6732389" y="3922663"/>
            <a:ext cx="685651" cy="685651"/>
          </a:xfrm>
          <a:prstGeom prst="rect">
            <a:avLst/>
          </a:prstGeom>
        </p:spPr>
      </p:pic>
      <p:sp>
        <p:nvSpPr>
          <p:cNvPr id="684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389656" y="5332476"/>
            <a:ext cx="5224462" cy="7239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FFFFFF">
                    <a:alpha val="100000"/>
                  </a:srgbClr>
                </a:solidFill>
                <a:latin typeface="Inter" panose="00000700000000000000" pitchFamily="2" charset="0"/>
              </a:rPr>
              <a:t>Әрқашан </a:t>
            </a:r>
            <a:r>
              <a:rPr lang="en-US" sz="1800" b="1" spc="-4" dirty="0">
                <a:solidFill>
                  <a:srgbClr val="FFFFFF"/>
                </a:solidFill>
                <a:latin typeface="Inter" panose="00000700000000000000" pitchFamily="2" charset="0"/>
              </a:rPr>
              <a:t>қырағы болу</a:t>
            </a:r>
            <a:r>
              <a:rPr lang="en-US" sz="1800" spc="-4" dirty="0">
                <a:solidFill>
                  <a:srgbClr val="FFFFFF"/>
                </a:solidFill>
                <a:latin typeface="Inter" panose="00000700000000000000" pitchFamily="2" charset="0"/>
              </a:rPr>
              <a:t>: ақпаратты тексеріп, күмәнді топтардан қашу.</a:t>
            </a:r>
          </a:p>
        </p:txBody>
      </p:sp>
      <p:pic>
        <p:nvPicPr>
          <p:cNvPr id="68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12152281" y="3579971"/>
            <a:ext cx="1371600" cy="1371600"/>
          </a:xfrm>
          <a:prstGeom prst="rect">
            <a:avLst/>
          </a:prstGeom>
        </p:spPr>
      </p:pic>
      <p:pic>
        <p:nvPicPr>
          <p:cNvPr id="68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12161901" y="3589592"/>
            <a:ext cx="1352550" cy="1352550"/>
          </a:xfrm>
          <a:prstGeom prst="rect">
            <a:avLst/>
          </a:prstGeom>
        </p:spPr>
      </p:pic>
      <p:pic>
        <p:nvPicPr>
          <p:cNvPr id="687" name="iconNode1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alphaModFix/>
            <a:extLst>
              <a:ext uri="{2BEBB779-A701-4B61-8F43-02806098E835}">
                <a14:useLocalDpi xmlns:a14="http://schemas.microsoft.com/office/drawing/2010/main" xmlns:p14="http://schemas.microsoft.com/office/powerpoint/2010/main" xmlns:asvg="http://schemas.microsoft.com/office/drawing/2016/SVG/main" xmlns:a16="http://schemas.microsoft.com/office/drawing/2014/main" xmlns="" val="0"/>
              </a:ext>
            </a:extLst>
          </a:blip>
          <a:srcRect/>
          <a:stretch/>
        </p:blipFill>
        <p:spPr>
          <a:xfrm>
            <a:off x="12495009" y="3922663"/>
            <a:ext cx="685651" cy="685651"/>
          </a:xfrm>
          <a:prstGeom prst="rect">
            <a:avLst/>
          </a:prstGeom>
        </p:spPr>
      </p:pic>
      <p:sp>
        <p:nvSpPr>
          <p:cNvPr id="688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152281" y="5332476"/>
            <a:ext cx="5224462" cy="7239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FFFFFF">
                    <a:alpha val="100000"/>
                  </a:srgbClr>
                </a:solidFill>
                <a:latin typeface="Inter" panose="00000700000000000000" pitchFamily="2" charset="0"/>
              </a:rPr>
              <a:t>Әскери антқа және </a:t>
            </a:r>
            <a:r>
              <a:rPr lang="en-US" sz="1800" b="1" spc="-4" dirty="0">
                <a:solidFill>
                  <a:srgbClr val="FFFFFF"/>
                </a:solidFill>
                <a:latin typeface="Inter" panose="00000700000000000000" pitchFamily="2" charset="0"/>
              </a:rPr>
              <a:t>мемлекеттік рәміздерге</a:t>
            </a:r>
            <a:r>
              <a:rPr lang="en-US" sz="1800" spc="-4" dirty="0">
                <a:solidFill>
                  <a:srgbClr val="FFFFFF"/>
                </a:solidFill>
                <a:latin typeface="Inter" panose="00000700000000000000" pitchFamily="2" charset="0"/>
              </a:rPr>
              <a:t> құрметпен қарау.</a:t>
            </a:r>
          </a:p>
        </p:txBody>
      </p:sp>
      <p:pic>
        <p:nvPicPr>
          <p:cNvPr id="689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6389656" y="6618351"/>
            <a:ext cx="1371600" cy="1371600"/>
          </a:xfrm>
          <a:prstGeom prst="rect">
            <a:avLst/>
          </a:prstGeom>
        </p:spPr>
      </p:pic>
      <p:pic>
        <p:nvPicPr>
          <p:cNvPr id="69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6399276" y="6627971"/>
            <a:ext cx="1352550" cy="1352550"/>
          </a:xfrm>
          <a:prstGeom prst="rect">
            <a:avLst/>
          </a:prstGeom>
        </p:spPr>
      </p:pic>
      <p:pic>
        <p:nvPicPr>
          <p:cNvPr id="691" name="iconNode2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alphaModFix/>
            <a:extLst>
              <a:ext uri="{6EE46335-A5A4-411A-8695-D5FAD5E42E2B}">
                <a14:useLocalDpi xmlns:a14="http://schemas.microsoft.com/office/drawing/2010/main" xmlns:p14="http://schemas.microsoft.com/office/powerpoint/2010/main" xmlns:asvg="http://schemas.microsoft.com/office/drawing/2016/SVG/main" xmlns:a16="http://schemas.microsoft.com/office/drawing/2014/main" xmlns="" val="0"/>
              </a:ext>
            </a:extLst>
          </a:blip>
          <a:srcRect/>
          <a:stretch/>
        </p:blipFill>
        <p:spPr>
          <a:xfrm>
            <a:off x="6732389" y="6961138"/>
            <a:ext cx="685651" cy="685651"/>
          </a:xfrm>
          <a:prstGeom prst="rect">
            <a:avLst/>
          </a:prstGeom>
        </p:spPr>
      </p:pic>
      <p:sp>
        <p:nvSpPr>
          <p:cNvPr id="692" name="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389656" y="8370951"/>
            <a:ext cx="5224462" cy="7239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FFFFFF">
                    <a:alpha val="100000"/>
                  </a:srgbClr>
                </a:solidFill>
                <a:latin typeface="Inter" panose="00000700000000000000" pitchFamily="2" charset="0"/>
              </a:rPr>
              <a:t>Ішкі күйзеліс немесе идеологиялық қысым сезілгенде командирлерге хабарлау.</a:t>
            </a:r>
          </a:p>
        </p:txBody>
      </p:sp>
      <p:pic>
        <p:nvPicPr>
          <p:cNvPr id="69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12152281" y="6618351"/>
            <a:ext cx="1371600" cy="1371600"/>
          </a:xfrm>
          <a:prstGeom prst="rect">
            <a:avLst/>
          </a:prstGeom>
        </p:spPr>
      </p:pic>
      <p:pic>
        <p:nvPicPr>
          <p:cNvPr id="69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12161901" y="6627971"/>
            <a:ext cx="1352550" cy="1352550"/>
          </a:xfrm>
          <a:prstGeom prst="rect">
            <a:avLst/>
          </a:prstGeom>
        </p:spPr>
      </p:pic>
      <p:pic>
        <p:nvPicPr>
          <p:cNvPr id="695" name="iconNode3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alphaModFix/>
            <a:extLst>
              <a:ext uri="{A0C1B4B8-62CB-4B9E-9765-5186950B7DE5}">
                <a14:useLocalDpi xmlns:a14="http://schemas.microsoft.com/office/drawing/2010/main" xmlns:p14="http://schemas.microsoft.com/office/powerpoint/2010/main" xmlns:asvg="http://schemas.microsoft.com/office/drawing/2016/SVG/main" xmlns:a16="http://schemas.microsoft.com/office/drawing/2014/main" xmlns="" val="0"/>
              </a:ext>
            </a:extLst>
          </a:blip>
          <a:srcRect/>
          <a:stretch/>
        </p:blipFill>
        <p:spPr>
          <a:xfrm>
            <a:off x="12495009" y="6961138"/>
            <a:ext cx="685651" cy="685651"/>
          </a:xfrm>
          <a:prstGeom prst="rect">
            <a:avLst/>
          </a:prstGeom>
        </p:spPr>
      </p:pic>
      <p:sp>
        <p:nvSpPr>
          <p:cNvPr id="696" name="Primary Heading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152281" y="8370951"/>
            <a:ext cx="5224462" cy="7239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FFFFFF">
                    <a:alpha val="100000"/>
                  </a:srgbClr>
                </a:solidFill>
                <a:latin typeface="Inter" panose="00000700000000000000" pitchFamily="2" charset="0"/>
              </a:rPr>
              <a:t>Рухани сауаттылықты арттырып, ұлттық дәстүрлерге сүйену.</a:t>
            </a:r>
          </a:p>
        </p:txBody>
      </p:sp>
      <p:sp>
        <p:nvSpPr>
          <p:cNvPr id="697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389656" y="874776"/>
            <a:ext cx="10987088" cy="13811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5460"/>
              </a:lnSpc>
            </a:pPr>
            <a:r>
              <a:rPr lang="en-US" sz="4200" spc="-168" dirty="0">
                <a:solidFill>
                  <a:srgbClr val="FFFFFF">
                    <a:alpha val="100000"/>
                  </a:srgbClr>
                </a:solidFill>
                <a:latin typeface="Inter Light" panose="00000700000000000000" pitchFamily="2" charset="0"/>
              </a:rPr>
              <a:t>ТҮЙІН: САНАНЫ ҚОРҒАУ — ӨЗ ҚОЛЫМЫЗДА</a:t>
            </a:r>
          </a:p>
        </p:txBody>
      </p:sp>
      <p:sp>
        <p:nvSpPr>
          <p:cNvPr id="698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389656" y="2358295"/>
            <a:ext cx="10987088" cy="3714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F1F2F5">
                    <a:alpha val="100000"/>
                  </a:srgbClr>
                </a:solidFill>
                <a:latin typeface="Inter" panose="00000700000000000000" pitchFamily="2" charset="0"/>
              </a:rPr>
              <a:t>Қорытынды ұсыныстар мен іс-қимылдар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5635BAB-3C38-DE89-483C-57F20236E40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437" y="7472035"/>
            <a:ext cx="2950819" cy="2521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50000">
        <p15:prstTrans prst="prestige"/>
      </p:transition>
    </mc:Choice>
    <mc:Fallback xmlns="">
      <p:transition spd="slow" advTm="50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1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18259425" cy="10267950"/>
          </a:xfrm>
          <a:prstGeom prst="rect">
            <a:avLst/>
          </a:prstGeom>
        </p:spPr>
      </p:pic>
      <p:pic>
        <p:nvPicPr>
          <p:cNvPr id="31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0" y="0"/>
            <a:ext cx="18259425" cy="10267950"/>
          </a:xfrm>
          <a:prstGeom prst="rect">
            <a:avLst/>
          </a:prstGeom>
        </p:spPr>
      </p:pic>
      <p:pic>
        <p:nvPicPr>
          <p:cNvPr id="31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912781" y="4343114"/>
            <a:ext cx="342900" cy="342900"/>
          </a:xfrm>
          <a:prstGeom prst="rect">
            <a:avLst/>
          </a:prstGeom>
        </p:spPr>
      </p:pic>
      <p:sp>
        <p:nvSpPr>
          <p:cNvPr id="318" name="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030510" y="4360164"/>
            <a:ext cx="138112" cy="3143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430"/>
              </a:lnSpc>
            </a:pPr>
            <a:r>
              <a:rPr lang="en-US" sz="1620" dirty="0">
                <a:solidFill>
                  <a:srgbClr val="161723">
                    <a:alpha val="100000"/>
                  </a:srgbClr>
                </a:solidFill>
                <a:latin typeface="Archivo" panose="00000700000000000000" pitchFamily="2" charset="0"/>
              </a:rPr>
              <a:t>1</a:t>
            </a:r>
          </a:p>
        </p:txBody>
      </p:sp>
      <p:sp>
        <p:nvSpPr>
          <p:cNvPr id="319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446086" y="4343114"/>
            <a:ext cx="4300538" cy="3905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024"/>
              </a:lnSpc>
            </a:pPr>
            <a:r>
              <a:rPr lang="en-US" sz="2100" spc="-84" dirty="0">
                <a:solidFill>
                  <a:srgbClr val="FFFFFF">
                    <a:alpha val="100000"/>
                  </a:srgbClr>
                </a:solidFill>
                <a:latin typeface="Inter SemiBold" panose="00000700000000000000" pitchFamily="2" charset="0"/>
              </a:rPr>
              <a:t>Әскери борыш пен жауапкершілік</a:t>
            </a:r>
          </a:p>
        </p:txBody>
      </p:sp>
      <p:pic>
        <p:nvPicPr>
          <p:cNvPr id="32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912781" y="4917567"/>
            <a:ext cx="342900" cy="342900"/>
          </a:xfrm>
          <a:prstGeom prst="rect">
            <a:avLst/>
          </a:prstGeom>
        </p:spPr>
      </p:pic>
      <p:sp>
        <p:nvSpPr>
          <p:cNvPr id="321" name="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025747" y="4934617"/>
            <a:ext cx="147638" cy="3143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430"/>
              </a:lnSpc>
            </a:pPr>
            <a:r>
              <a:rPr lang="en-US" sz="1620" dirty="0">
                <a:solidFill>
                  <a:srgbClr val="161723">
                    <a:alpha val="100000"/>
                  </a:srgbClr>
                </a:solidFill>
                <a:latin typeface="Archivo" panose="00000700000000000000" pitchFamily="2" charset="0"/>
              </a:rPr>
              <a:t>2</a:t>
            </a:r>
          </a:p>
        </p:txBody>
      </p:sp>
      <p:sp>
        <p:nvSpPr>
          <p:cNvPr id="322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446086" y="4917567"/>
            <a:ext cx="3748088" cy="3905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024"/>
              </a:lnSpc>
            </a:pPr>
            <a:r>
              <a:rPr lang="en-US" sz="2100" spc="-84" dirty="0">
                <a:solidFill>
                  <a:srgbClr val="FFFFFF">
                    <a:alpha val="100000"/>
                  </a:srgbClr>
                </a:solidFill>
                <a:latin typeface="Inter SemiBold" panose="00000700000000000000" pitchFamily="2" charset="0"/>
              </a:rPr>
              <a:t>Экстремизм және терроризм</a:t>
            </a:r>
          </a:p>
        </p:txBody>
      </p:sp>
      <p:pic>
        <p:nvPicPr>
          <p:cNvPr id="32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912781" y="5492115"/>
            <a:ext cx="342900" cy="342900"/>
          </a:xfrm>
          <a:prstGeom prst="rect">
            <a:avLst/>
          </a:prstGeom>
        </p:spPr>
      </p:pic>
      <p:sp>
        <p:nvSpPr>
          <p:cNvPr id="324" name="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025271" y="5509165"/>
            <a:ext cx="147638" cy="3143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430"/>
              </a:lnSpc>
            </a:pPr>
            <a:r>
              <a:rPr lang="en-US" sz="1620" dirty="0">
                <a:solidFill>
                  <a:srgbClr val="161723">
                    <a:alpha val="100000"/>
                  </a:srgbClr>
                </a:solidFill>
                <a:latin typeface="Archivo" panose="00000700000000000000" pitchFamily="2" charset="0"/>
              </a:rPr>
              <a:t>3</a:t>
            </a:r>
          </a:p>
        </p:txBody>
      </p:sp>
      <p:sp>
        <p:nvSpPr>
          <p:cNvPr id="325" name="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446086" y="5492115"/>
            <a:ext cx="5534262" cy="352982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024"/>
              </a:lnSpc>
            </a:pPr>
            <a:r>
              <a:rPr lang="en-US" sz="2100" spc="-84" dirty="0">
                <a:solidFill>
                  <a:srgbClr val="FFFFFF">
                    <a:alpha val="100000"/>
                  </a:srgbClr>
                </a:solidFill>
                <a:latin typeface="Inter SemiBold" panose="00000700000000000000" pitchFamily="2" charset="0"/>
              </a:rPr>
              <a:t>Ықпал ету әдістері</a:t>
            </a:r>
          </a:p>
        </p:txBody>
      </p:sp>
      <p:pic>
        <p:nvPicPr>
          <p:cNvPr id="32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912781" y="6066568"/>
            <a:ext cx="342900" cy="342900"/>
          </a:xfrm>
          <a:prstGeom prst="rect">
            <a:avLst/>
          </a:prstGeom>
        </p:spPr>
      </p:pic>
      <p:sp>
        <p:nvSpPr>
          <p:cNvPr id="327" name="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027081" y="6083618"/>
            <a:ext cx="147638" cy="3143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430"/>
              </a:lnSpc>
            </a:pPr>
            <a:r>
              <a:rPr lang="en-US" sz="1620" dirty="0">
                <a:solidFill>
                  <a:srgbClr val="161723">
                    <a:alpha val="100000"/>
                  </a:srgbClr>
                </a:solidFill>
                <a:latin typeface="Archivo" panose="00000700000000000000" pitchFamily="2" charset="0"/>
              </a:rPr>
              <a:t>4</a:t>
            </a:r>
          </a:p>
        </p:txBody>
      </p:sp>
      <p:sp>
        <p:nvSpPr>
          <p:cNvPr id="328" name="Primary Heading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446085" y="6066568"/>
            <a:ext cx="6126691" cy="352982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024"/>
              </a:lnSpc>
            </a:pPr>
            <a:r>
              <a:rPr lang="en-US" sz="2100" spc="-84" dirty="0">
                <a:solidFill>
                  <a:srgbClr val="FFFFFF">
                    <a:alpha val="100000"/>
                  </a:srgbClr>
                </a:solidFill>
                <a:latin typeface="Inter SemiBold" panose="00000700000000000000" pitchFamily="2" charset="0"/>
              </a:rPr>
              <a:t>Мінез-құлықтағы өзгерістер</a:t>
            </a:r>
          </a:p>
        </p:txBody>
      </p:sp>
      <p:pic>
        <p:nvPicPr>
          <p:cNvPr id="329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912781" y="6641020"/>
            <a:ext cx="342900" cy="342900"/>
          </a:xfrm>
          <a:prstGeom prst="rect">
            <a:avLst/>
          </a:prstGeom>
        </p:spPr>
      </p:pic>
      <p:sp>
        <p:nvSpPr>
          <p:cNvPr id="330" name="-4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025462" y="6658070"/>
            <a:ext cx="147638" cy="3143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430"/>
              </a:lnSpc>
            </a:pPr>
            <a:r>
              <a:rPr lang="en-US" sz="1620" dirty="0">
                <a:solidFill>
                  <a:srgbClr val="161723">
                    <a:alpha val="100000"/>
                  </a:srgbClr>
                </a:solidFill>
                <a:latin typeface="Archivo" panose="00000700000000000000" pitchFamily="2" charset="0"/>
              </a:rPr>
              <a:t>5</a:t>
            </a:r>
          </a:p>
        </p:txBody>
      </p:sp>
      <p:sp>
        <p:nvSpPr>
          <p:cNvPr id="331" name="Primary Heading-4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446085" y="6641020"/>
            <a:ext cx="5534263" cy="352982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024"/>
              </a:lnSpc>
            </a:pPr>
            <a:r>
              <a:rPr lang="en-US" sz="2100" spc="-84" dirty="0">
                <a:solidFill>
                  <a:srgbClr val="FFFFFF">
                    <a:alpha val="100000"/>
                  </a:srgbClr>
                </a:solidFill>
                <a:latin typeface="Inter SemiBold" panose="00000700000000000000" pitchFamily="2" charset="0"/>
              </a:rPr>
              <a:t>Құқықтық жауапкершілік</a:t>
            </a:r>
          </a:p>
        </p:txBody>
      </p:sp>
      <p:pic>
        <p:nvPicPr>
          <p:cNvPr id="33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912781" y="7215473"/>
            <a:ext cx="342900" cy="342900"/>
          </a:xfrm>
          <a:prstGeom prst="rect">
            <a:avLst/>
          </a:prstGeom>
        </p:spPr>
      </p:pic>
      <p:sp>
        <p:nvSpPr>
          <p:cNvPr id="333" name="-5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025271" y="7232523"/>
            <a:ext cx="147638" cy="3143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430"/>
              </a:lnSpc>
            </a:pPr>
            <a:r>
              <a:rPr lang="en-US" sz="1620" dirty="0">
                <a:solidFill>
                  <a:srgbClr val="161723">
                    <a:alpha val="100000"/>
                  </a:srgbClr>
                </a:solidFill>
                <a:latin typeface="Archivo" panose="00000700000000000000" pitchFamily="2" charset="0"/>
              </a:rPr>
              <a:t>6</a:t>
            </a:r>
          </a:p>
        </p:txBody>
      </p:sp>
      <p:sp>
        <p:nvSpPr>
          <p:cNvPr id="334" name="Primary Heading-5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446086" y="7215473"/>
            <a:ext cx="4813046" cy="352982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024"/>
              </a:lnSpc>
            </a:pPr>
            <a:r>
              <a:rPr lang="en-US" sz="2100" spc="-84" dirty="0">
                <a:solidFill>
                  <a:srgbClr val="FFFFFF">
                    <a:alpha val="100000"/>
                  </a:srgbClr>
                </a:solidFill>
                <a:latin typeface="Inter SemiBold" panose="00000700000000000000" pitchFamily="2" charset="0"/>
              </a:rPr>
              <a:t>Ұлттық құндылықтар</a:t>
            </a:r>
          </a:p>
        </p:txBody>
      </p:sp>
      <p:sp>
        <p:nvSpPr>
          <p:cNvPr id="335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12781" y="874776"/>
            <a:ext cx="16463962" cy="7048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5460"/>
              </a:lnSpc>
            </a:pPr>
            <a:r>
              <a:rPr lang="en-US" sz="4200" spc="-168" dirty="0">
                <a:solidFill>
                  <a:srgbClr val="FFFFFF">
                    <a:alpha val="100000"/>
                  </a:srgbClr>
                </a:solidFill>
                <a:latin typeface="Inter Light" panose="00000700000000000000" pitchFamily="2" charset="0"/>
              </a:rPr>
              <a:t>ПРЕЗЕНТАЦИЯ ЖОСПАРЫ</a:t>
            </a:r>
          </a:p>
        </p:txBody>
      </p:sp>
      <p:sp>
        <p:nvSpPr>
          <p:cNvPr id="336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12781" y="1673638"/>
            <a:ext cx="16463962" cy="3714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F1F2F5">
                    <a:alpha val="100000"/>
                  </a:srgbClr>
                </a:solidFill>
                <a:latin typeface="Inter" panose="00000700000000000000" pitchFamily="2" charset="0"/>
              </a:rPr>
              <a:t>Бүгінгі талқыланатын негізгі тақырыптар мен мәселелер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2719703-09D4-34AE-1333-C76FD3C52FF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86534" y="6268278"/>
            <a:ext cx="4474385" cy="3724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p:transition spd="slow" advTm="50000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70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70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704" name="coverimag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0" y="0"/>
            <a:ext cx="18288000" cy="5829300"/>
          </a:xfrm>
          <a:prstGeom prst="rect">
            <a:avLst/>
          </a:prstGeom>
        </p:spPr>
      </p:pic>
      <p:sp>
        <p:nvSpPr>
          <p:cNvPr id="705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14305" y="6747224"/>
            <a:ext cx="16492538" cy="17145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6696"/>
              </a:lnSpc>
            </a:pPr>
            <a:r>
              <a:rPr lang="en-US" sz="5400" spc="-216" dirty="0">
                <a:solidFill>
                  <a:srgbClr val="FFFFFF">
                    <a:alpha val="100000"/>
                  </a:srgbClr>
                </a:solidFill>
                <a:latin typeface="Inter Light" panose="00000700000000000000" pitchFamily="2" charset="0"/>
              </a:rPr>
              <a:t>ЕЛДІҢ ҚАУІПСІЗДІГІ — ӘРҚАЙСЫМЫЗДЫҢ БОРЫШЫМЫЗ</a:t>
            </a:r>
          </a:p>
        </p:txBody>
      </p:sp>
      <p:sp>
        <p:nvSpPr>
          <p:cNvPr id="706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14305" y="8562118"/>
            <a:ext cx="16492538" cy="8191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192"/>
              </a:lnSpc>
            </a:pPr>
            <a:r>
              <a:rPr lang="en-US" sz="2100" spc="-4" dirty="0">
                <a:solidFill>
                  <a:srgbClr val="F1F2F5">
                    <a:alpha val="100000"/>
                  </a:srgbClr>
                </a:solidFill>
                <a:latin typeface="Inter" panose="00000700000000000000" pitchFamily="2" charset="0"/>
              </a:rPr>
              <a:t>Бірлігіміз бекем, антқа адал болайық! Назарларыңызға рақмет.</a:t>
            </a:r>
            <a:r>
              <a:rPr lang="en-US" sz="2100" spc="-4" dirty="0">
                <a:solidFill>
                  <a:srgbClr val="F1F2F5"/>
                </a:solidFill>
                <a:latin typeface="Inter" panose="00000700000000000000" pitchFamily="2" charset="0"/>
              </a:rPr>
              <a:t>Қазақстан Республикасының Қарулы Күштері — бейбітшіліктің кепілі.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4A0B14F-D189-9959-60F6-046C335C771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3409" y="5879497"/>
            <a:ext cx="3420716" cy="2632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50000">
        <p:checker/>
      </p:transition>
    </mc:Choice>
    <mc:Fallback xmlns="">
      <p:transition spd="slow" advTm="50000">
        <p:checker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9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4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18259425" cy="10267950"/>
          </a:xfrm>
          <a:prstGeom prst="rect">
            <a:avLst/>
          </a:prstGeom>
        </p:spPr>
      </p:pic>
      <p:pic>
        <p:nvPicPr>
          <p:cNvPr id="34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0" y="0"/>
            <a:ext cx="18259425" cy="10267950"/>
          </a:xfrm>
          <a:prstGeom prst="rect">
            <a:avLst/>
          </a:prstGeom>
        </p:spPr>
      </p:pic>
      <p:pic>
        <p:nvPicPr>
          <p:cNvPr id="34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0" y="2586323"/>
            <a:ext cx="11372850" cy="7686675"/>
          </a:xfrm>
          <a:prstGeom prst="rect">
            <a:avLst/>
          </a:prstGeom>
        </p:spPr>
      </p:pic>
      <p:sp>
        <p:nvSpPr>
          <p:cNvPr id="343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14305" y="4380357"/>
            <a:ext cx="8053388" cy="7239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161723">
                    <a:alpha val="100000"/>
                  </a:srgbClr>
                </a:solidFill>
                <a:latin typeface="Inter" panose="00000700000000000000" pitchFamily="2" charset="0"/>
              </a:rPr>
              <a:t>Әскери қызмет — тек </a:t>
            </a:r>
            <a:r>
              <a:rPr lang="en-US" sz="1800" b="1" spc="-4" dirty="0">
                <a:solidFill>
                  <a:srgbClr val="161723"/>
                </a:solidFill>
                <a:latin typeface="Inter" panose="00000700000000000000" pitchFamily="2" charset="0"/>
              </a:rPr>
              <a:t>тәртіп пен бұйрық</a:t>
            </a:r>
            <a:r>
              <a:rPr lang="en-US" sz="1800" spc="-4" dirty="0">
                <a:solidFill>
                  <a:srgbClr val="161723"/>
                </a:solidFill>
                <a:latin typeface="Inter" panose="00000700000000000000" pitchFamily="2" charset="0"/>
              </a:rPr>
              <a:t> қана емес, үлкен рухани төзім.</a:t>
            </a:r>
          </a:p>
        </p:txBody>
      </p:sp>
      <p:sp>
        <p:nvSpPr>
          <p:cNvPr id="344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14305" y="5626322"/>
            <a:ext cx="8053388" cy="7239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161723">
                    <a:alpha val="100000"/>
                  </a:srgbClr>
                </a:solidFill>
                <a:latin typeface="Inter" panose="00000700000000000000" pitchFamily="2" charset="0"/>
              </a:rPr>
              <a:t>Сіздер — мемлекеттің қауіпсіздігін күн сайын өз иықтарыңызда көтеріп жүрген тұлғаларсыз.</a:t>
            </a:r>
          </a:p>
        </p:txBody>
      </p:sp>
      <p:sp>
        <p:nvSpPr>
          <p:cNvPr id="345" name="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14305" y="6872383"/>
            <a:ext cx="8053388" cy="3619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161723">
                    <a:alpha val="100000"/>
                  </a:srgbClr>
                </a:solidFill>
                <a:latin typeface="Inter" panose="00000700000000000000" pitchFamily="2" charset="0"/>
              </a:rPr>
              <a:t>Психологиялық беріктік пен ел алдындағы </a:t>
            </a:r>
            <a:r>
              <a:rPr lang="en-US" sz="1800" b="1" spc="-4" dirty="0">
                <a:solidFill>
                  <a:srgbClr val="161723"/>
                </a:solidFill>
                <a:latin typeface="Inter" panose="00000700000000000000" pitchFamily="2" charset="0"/>
              </a:rPr>
              <a:t>адалдық</a:t>
            </a:r>
            <a:r>
              <a:rPr lang="en-US" sz="1800" spc="-4" dirty="0">
                <a:solidFill>
                  <a:srgbClr val="161723"/>
                </a:solidFill>
                <a:latin typeface="Inter" panose="00000700000000000000" pitchFamily="2" charset="0"/>
              </a:rPr>
              <a:t> — басты талап.</a:t>
            </a:r>
          </a:p>
        </p:txBody>
      </p:sp>
      <p:sp>
        <p:nvSpPr>
          <p:cNvPr id="346" name="Primary Heading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14305" y="7762208"/>
            <a:ext cx="8053388" cy="7239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161723">
                    <a:alpha val="100000"/>
                  </a:srgbClr>
                </a:solidFill>
                <a:latin typeface="Inter" panose="00000700000000000000" pitchFamily="2" charset="0"/>
              </a:rPr>
              <a:t>Қауіп тек физикалық емес, </a:t>
            </a:r>
            <a:r>
              <a:rPr lang="en-US" sz="1800" b="1" spc="-4" dirty="0">
                <a:solidFill>
                  <a:srgbClr val="161723"/>
                </a:solidFill>
                <a:latin typeface="Inter" panose="00000700000000000000" pitchFamily="2" charset="0"/>
              </a:rPr>
              <a:t>идеологиялық және психологиялық</a:t>
            </a:r>
            <a:r>
              <a:rPr lang="en-US" sz="1800" spc="-4" dirty="0">
                <a:solidFill>
                  <a:srgbClr val="161723"/>
                </a:solidFill>
                <a:latin typeface="Inter" panose="00000700000000000000" pitchFamily="2" charset="0"/>
              </a:rPr>
              <a:t> сипатта да болады.</a:t>
            </a:r>
          </a:p>
        </p:txBody>
      </p:sp>
      <p:sp>
        <p:nvSpPr>
          <p:cNvPr id="347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12781" y="874776"/>
            <a:ext cx="16463962" cy="7048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r">
              <a:lnSpc>
                <a:spcPts val="5460"/>
              </a:lnSpc>
            </a:pPr>
            <a:r>
              <a:rPr lang="en-US" sz="4200" spc="-168" dirty="0">
                <a:solidFill>
                  <a:srgbClr val="FFFFFF">
                    <a:alpha val="100000"/>
                  </a:srgbClr>
                </a:solidFill>
                <a:latin typeface="Inter Light" panose="00000700000000000000" pitchFamily="2" charset="0"/>
              </a:rPr>
              <a:t>ӘСКЕРИ ҚЫЗМЕТ — ЖАУАПТЫ МИССИЯ</a:t>
            </a:r>
          </a:p>
        </p:txBody>
      </p:sp>
      <p:pic>
        <p:nvPicPr>
          <p:cNvPr id="348" name="3d767334-ba24-4cf6-9509-fec6b7cf62b6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9660636" y="4602099"/>
            <a:ext cx="7686675" cy="4752975"/>
          </a:xfrm>
          <a:prstGeom prst="rect">
            <a:avLst/>
          </a:prstGeom>
        </p:spPr>
      </p:pic>
      <p:sp>
        <p:nvSpPr>
          <p:cNvPr id="349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12781" y="1673638"/>
            <a:ext cx="16463962" cy="3714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r">
              <a:lnSpc>
                <a:spcPts val="2808"/>
              </a:lnSpc>
            </a:pPr>
            <a:r>
              <a:rPr lang="en-US" sz="1800" spc="-4" dirty="0">
                <a:solidFill>
                  <a:srgbClr val="F1F2F5">
                    <a:alpha val="100000"/>
                  </a:srgbClr>
                </a:solidFill>
                <a:latin typeface="Inter" panose="00000700000000000000" pitchFamily="2" charset="0"/>
              </a:rPr>
              <a:t>Әскери қызметкер мемлекет қауіпсіздігінің тірегі ретінде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BB7DCCE-4554-8FD0-3559-317CA719A27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489" y="201651"/>
            <a:ext cx="3773485" cy="2943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p:transition spd="med" advTm="50000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5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18259425" cy="10267950"/>
          </a:xfrm>
          <a:prstGeom prst="rect">
            <a:avLst/>
          </a:prstGeom>
        </p:spPr>
      </p:pic>
      <p:pic>
        <p:nvPicPr>
          <p:cNvPr id="35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0" y="0"/>
            <a:ext cx="18259425" cy="10267950"/>
          </a:xfrm>
          <a:prstGeom prst="rect">
            <a:avLst/>
          </a:prstGeom>
        </p:spPr>
      </p:pic>
      <p:pic>
        <p:nvPicPr>
          <p:cNvPr id="35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0" y="0"/>
            <a:ext cx="3990975" cy="10267950"/>
          </a:xfrm>
          <a:prstGeom prst="rect">
            <a:avLst/>
          </a:prstGeom>
        </p:spPr>
      </p:pic>
      <p:pic>
        <p:nvPicPr>
          <p:cNvPr id="35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912781" y="3256693"/>
            <a:ext cx="4095750" cy="6115050"/>
          </a:xfrm>
          <a:prstGeom prst="rect">
            <a:avLst/>
          </a:prstGeom>
        </p:spPr>
      </p:pic>
      <p:pic>
        <p:nvPicPr>
          <p:cNvPr id="357" name="81a91d21-26ee-42e9-9888-9b334b7e1dc0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912781" y="3270885"/>
            <a:ext cx="4067175" cy="6086475"/>
          </a:xfrm>
          <a:prstGeom prst="rect">
            <a:avLst/>
          </a:prstGeom>
        </p:spPr>
      </p:pic>
      <p:pic>
        <p:nvPicPr>
          <p:cNvPr id="358" name="imageNode0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5933313" y="3270885"/>
            <a:ext cx="3800475" cy="3038475"/>
          </a:xfrm>
          <a:prstGeom prst="rect">
            <a:avLst/>
          </a:prstGeom>
        </p:spPr>
      </p:pic>
      <p:pic>
        <p:nvPicPr>
          <p:cNvPr id="359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/>
          </a:blip>
          <a:stretch/>
        </p:blipFill>
        <p:spPr>
          <a:xfrm>
            <a:off x="5933313" y="6313646"/>
            <a:ext cx="3800475" cy="3038475"/>
          </a:xfrm>
          <a:prstGeom prst="rect">
            <a:avLst/>
          </a:prstGeom>
        </p:spPr>
      </p:pic>
      <p:sp>
        <p:nvSpPr>
          <p:cNvPr id="360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382702" y="6961060"/>
            <a:ext cx="2938462" cy="3905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024"/>
              </a:lnSpc>
            </a:pPr>
            <a:r>
              <a:rPr lang="en-US" sz="2100" spc="-84" dirty="0">
                <a:solidFill>
                  <a:srgbClr val="161723">
                    <a:alpha val="100000"/>
                  </a:srgbClr>
                </a:solidFill>
                <a:latin typeface="Inter SemiBold" panose="00000700000000000000" pitchFamily="2" charset="0"/>
              </a:rPr>
              <a:t>Терроризм</a:t>
            </a:r>
          </a:p>
        </p:txBody>
      </p:sp>
      <p:sp>
        <p:nvSpPr>
          <p:cNvPr id="361" name="Description of a 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382702" y="7459313"/>
            <a:ext cx="2938462" cy="12573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460"/>
              </a:lnSpc>
            </a:pPr>
            <a:r>
              <a:rPr lang="en-US" sz="1500" spc="-3" dirty="0">
                <a:solidFill>
                  <a:srgbClr val="161723">
                    <a:alpha val="100000"/>
                  </a:srgbClr>
                </a:solidFill>
                <a:latin typeface="Inter" panose="00000700000000000000" pitchFamily="2" charset="0"/>
              </a:rPr>
              <a:t>Күш қолдану идеологиясы және халықты үрейлендіру арқылы шешім қабылдауға әсер ету практикасы.</a:t>
            </a:r>
          </a:p>
        </p:txBody>
      </p:sp>
      <p:pic>
        <p:nvPicPr>
          <p:cNvPr id="36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alphaModFix/>
          </a:blip>
          <a:stretch/>
        </p:blipFill>
        <p:spPr>
          <a:xfrm>
            <a:off x="8974646" y="6618351"/>
            <a:ext cx="457200" cy="457200"/>
          </a:xfrm>
          <a:prstGeom prst="rect">
            <a:avLst/>
          </a:prstGeom>
        </p:spPr>
      </p:pic>
      <p:sp>
        <p:nvSpPr>
          <p:cNvPr id="363" name="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131808" y="6641211"/>
            <a:ext cx="176212" cy="4191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2160" dirty="0">
                <a:solidFill>
                  <a:srgbClr val="FFFFFF">
                    <a:alpha val="100000"/>
                  </a:srgbClr>
                </a:solidFill>
                <a:latin typeface="Archivo" panose="00000700000000000000" pitchFamily="2" charset="0"/>
              </a:rPr>
              <a:t>1</a:t>
            </a:r>
          </a:p>
        </p:txBody>
      </p:sp>
      <p:pic>
        <p:nvPicPr>
          <p:cNvPr id="364" name="imageNode1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11">
            <a:alphaModFix/>
          </a:blip>
          <a:stretch/>
        </p:blipFill>
        <p:spPr>
          <a:xfrm>
            <a:off x="9736646" y="6313646"/>
            <a:ext cx="3800475" cy="3038475"/>
          </a:xfrm>
          <a:prstGeom prst="rect">
            <a:avLst/>
          </a:prstGeom>
        </p:spPr>
      </p:pic>
      <p:pic>
        <p:nvPicPr>
          <p:cNvPr id="36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alphaModFix/>
          </a:blip>
          <a:stretch/>
        </p:blipFill>
        <p:spPr>
          <a:xfrm>
            <a:off x="9736646" y="3270885"/>
            <a:ext cx="3800475" cy="3038475"/>
          </a:xfrm>
          <a:prstGeom prst="rect">
            <a:avLst/>
          </a:prstGeom>
        </p:spPr>
      </p:pic>
      <p:sp>
        <p:nvSpPr>
          <p:cNvPr id="366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0186130" y="3762184"/>
            <a:ext cx="2938462" cy="3905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024"/>
              </a:lnSpc>
            </a:pPr>
            <a:r>
              <a:rPr lang="en-US" sz="2100" spc="-84" dirty="0">
                <a:solidFill>
                  <a:srgbClr val="161723">
                    <a:alpha val="100000"/>
                  </a:srgbClr>
                </a:solidFill>
                <a:latin typeface="Inter SemiBold" panose="00000700000000000000" pitchFamily="2" charset="0"/>
              </a:rPr>
              <a:t>Экстремизм</a:t>
            </a:r>
          </a:p>
        </p:txBody>
      </p:sp>
      <p:sp>
        <p:nvSpPr>
          <p:cNvPr id="367" name="Description of a 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0186130" y="4260437"/>
            <a:ext cx="2938462" cy="15716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460"/>
              </a:lnSpc>
            </a:pPr>
            <a:r>
              <a:rPr lang="en-US" sz="1500" spc="-3" dirty="0">
                <a:solidFill>
                  <a:srgbClr val="161723">
                    <a:alpha val="100000"/>
                  </a:srgbClr>
                </a:solidFill>
                <a:latin typeface="Inter" panose="00000700000000000000" pitchFamily="2" charset="0"/>
              </a:rPr>
              <a:t>Қазақстан Республикасының конституциялық құрылысын күшпен өзгертуге және егемендікті бұзуға бағытталған әрекеттер.</a:t>
            </a:r>
          </a:p>
        </p:txBody>
      </p:sp>
      <p:pic>
        <p:nvPicPr>
          <p:cNvPr id="36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alphaModFix/>
          </a:blip>
          <a:stretch/>
        </p:blipFill>
        <p:spPr>
          <a:xfrm>
            <a:off x="12778073" y="3575685"/>
            <a:ext cx="457200" cy="457200"/>
          </a:xfrm>
          <a:prstGeom prst="rect">
            <a:avLst/>
          </a:prstGeom>
        </p:spPr>
      </p:pic>
      <p:sp>
        <p:nvSpPr>
          <p:cNvPr id="369" name="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928664" y="3598545"/>
            <a:ext cx="185738" cy="4191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2160" dirty="0">
                <a:solidFill>
                  <a:srgbClr val="D7DAE1">
                    <a:alpha val="100000"/>
                  </a:srgbClr>
                </a:solidFill>
                <a:latin typeface="Archivo" panose="00000700000000000000" pitchFamily="2" charset="0"/>
              </a:rPr>
              <a:t>2</a:t>
            </a:r>
          </a:p>
        </p:txBody>
      </p:sp>
      <p:pic>
        <p:nvPicPr>
          <p:cNvPr id="370" name="imageNode2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13">
            <a:alphaModFix/>
          </a:blip>
          <a:stretch/>
        </p:blipFill>
        <p:spPr>
          <a:xfrm>
            <a:off x="13540073" y="3270885"/>
            <a:ext cx="3800475" cy="3038475"/>
          </a:xfrm>
          <a:prstGeom prst="rect">
            <a:avLst/>
          </a:prstGeom>
        </p:spPr>
      </p:pic>
      <p:pic>
        <p:nvPicPr>
          <p:cNvPr id="37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alphaModFix/>
          </a:blip>
          <a:stretch/>
        </p:blipFill>
        <p:spPr>
          <a:xfrm>
            <a:off x="13540073" y="6313646"/>
            <a:ext cx="3800475" cy="3038475"/>
          </a:xfrm>
          <a:prstGeom prst="rect">
            <a:avLst/>
          </a:prstGeom>
        </p:spPr>
      </p:pic>
      <p:sp>
        <p:nvSpPr>
          <p:cNvPr id="372" name="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3989558" y="7117270"/>
            <a:ext cx="2938462" cy="3905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024"/>
              </a:lnSpc>
            </a:pPr>
            <a:r>
              <a:rPr lang="en-US" sz="2100" spc="-84" dirty="0">
                <a:solidFill>
                  <a:srgbClr val="161723">
                    <a:alpha val="100000"/>
                  </a:srgbClr>
                </a:solidFill>
                <a:latin typeface="Inter SemiBold" panose="00000700000000000000" pitchFamily="2" charset="0"/>
              </a:rPr>
              <a:t>Деструктивтілік</a:t>
            </a:r>
          </a:p>
        </p:txBody>
      </p:sp>
      <p:sp>
        <p:nvSpPr>
          <p:cNvPr id="373" name="Description of a 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3989558" y="7615523"/>
            <a:ext cx="2938462" cy="9429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460"/>
              </a:lnSpc>
            </a:pPr>
            <a:r>
              <a:rPr lang="en-US" sz="1500" spc="-3" dirty="0">
                <a:solidFill>
                  <a:srgbClr val="161723">
                    <a:alpha val="100000"/>
                  </a:srgbClr>
                </a:solidFill>
                <a:latin typeface="Inter" panose="00000700000000000000" pitchFamily="2" charset="0"/>
              </a:rPr>
              <a:t>Бұзуға, жоюға және бүлдіруге бағытталған мінез-құлық пен іс-әрекеттер жиынтығы.</a:t>
            </a:r>
          </a:p>
        </p:txBody>
      </p:sp>
      <p:pic>
        <p:nvPicPr>
          <p:cNvPr id="37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alphaModFix/>
          </a:blip>
          <a:stretch/>
        </p:blipFill>
        <p:spPr>
          <a:xfrm>
            <a:off x="16581406" y="6618351"/>
            <a:ext cx="457200" cy="457200"/>
          </a:xfrm>
          <a:prstGeom prst="rect">
            <a:avLst/>
          </a:prstGeom>
        </p:spPr>
      </p:pic>
      <p:sp>
        <p:nvSpPr>
          <p:cNvPr id="375" name="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6731234" y="6641211"/>
            <a:ext cx="195262" cy="4191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2160" dirty="0">
                <a:solidFill>
                  <a:srgbClr val="AFB6C3">
                    <a:alpha val="100000"/>
                  </a:srgbClr>
                </a:solidFill>
                <a:latin typeface="Archivo" panose="00000700000000000000" pitchFamily="2" charset="0"/>
              </a:rPr>
              <a:t>3</a:t>
            </a:r>
          </a:p>
        </p:txBody>
      </p:sp>
      <p:sp>
        <p:nvSpPr>
          <p:cNvPr id="376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4906328" y="874776"/>
            <a:ext cx="12472988" cy="13811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5460"/>
              </a:lnSpc>
            </a:pPr>
            <a:r>
              <a:rPr lang="en-US" sz="4200" spc="-168" dirty="0">
                <a:solidFill>
                  <a:srgbClr val="FFFFFF">
                    <a:alpha val="100000"/>
                  </a:srgbClr>
                </a:solidFill>
                <a:latin typeface="Inter Light" panose="00000700000000000000" pitchFamily="2" charset="0"/>
              </a:rPr>
              <a:t>НЕГІЗГІ ҰҒЫМДАР: ТЕРРОРИЗМ ЖӘНЕ ЭКСТРЕМИЗМ</a:t>
            </a:r>
          </a:p>
        </p:txBody>
      </p:sp>
      <p:sp>
        <p:nvSpPr>
          <p:cNvPr id="377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4906328" y="2358295"/>
            <a:ext cx="12472988" cy="3714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F1F2F5">
                    <a:alpha val="100000"/>
                  </a:srgbClr>
                </a:solidFill>
                <a:latin typeface="Inter" panose="00000700000000000000" pitchFamily="2" charset="0"/>
              </a:rPr>
              <a:t>Деструктивті идеологиялардың заңдық және мағыналық анықтамалары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47D7428-95A3-FC74-D481-35AA127F84F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37634" y="238540"/>
            <a:ext cx="3167270" cy="2856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0">
        <p159:morph option="byObject"/>
      </p:transition>
    </mc:Choice>
    <mc:Fallback xmlns="">
      <p:transition spd="slow" advTm="50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8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18259425" cy="10267950"/>
          </a:xfrm>
          <a:prstGeom prst="rect">
            <a:avLst/>
          </a:prstGeom>
        </p:spPr>
      </p:pic>
      <p:pic>
        <p:nvPicPr>
          <p:cNvPr id="38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0" y="0"/>
            <a:ext cx="18259425" cy="10267950"/>
          </a:xfrm>
          <a:prstGeom prst="rect">
            <a:avLst/>
          </a:prstGeom>
        </p:spPr>
      </p:pic>
      <p:pic>
        <p:nvPicPr>
          <p:cNvPr id="38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7302532" y="912781"/>
            <a:ext cx="4924425" cy="4124325"/>
          </a:xfrm>
          <a:prstGeom prst="rect">
            <a:avLst/>
          </a:prstGeom>
        </p:spPr>
      </p:pic>
      <p:pic>
        <p:nvPicPr>
          <p:cNvPr id="384" name="imageNode0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7302532" y="912781"/>
            <a:ext cx="4924425" cy="4124325"/>
          </a:xfrm>
          <a:prstGeom prst="rect">
            <a:avLst/>
          </a:prstGeom>
        </p:spPr>
      </p:pic>
      <p:pic>
        <p:nvPicPr>
          <p:cNvPr id="38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 amt="65000"/>
          </a:blip>
          <a:stretch/>
        </p:blipFill>
        <p:spPr>
          <a:xfrm>
            <a:off x="7302532" y="912781"/>
            <a:ext cx="4924425" cy="4124325"/>
          </a:xfrm>
          <a:prstGeom prst="rect">
            <a:avLst/>
          </a:prstGeom>
        </p:spPr>
      </p:pic>
      <p:sp>
        <p:nvSpPr>
          <p:cNvPr id="386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83532" y="2398966"/>
            <a:ext cx="4195762" cy="11620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3024"/>
              </a:lnSpc>
            </a:pPr>
            <a:r>
              <a:rPr lang="en-US" sz="2100" spc="-84" dirty="0">
                <a:solidFill>
                  <a:srgbClr val="FFFFFF">
                    <a:alpha val="100000"/>
                  </a:srgbClr>
                </a:solidFill>
                <a:latin typeface="Inter SemiBold" panose="00000700000000000000" pitchFamily="2" charset="0"/>
              </a:rPr>
              <a:t>Мемлекет еңбегіңді бағаламайды деген </a:t>
            </a:r>
            <a:r>
              <a:rPr lang="en-US" sz="2100" b="1" spc="-84" dirty="0">
                <a:solidFill>
                  <a:srgbClr val="FFFFFF"/>
                </a:solidFill>
                <a:latin typeface="Inter SemiBold" panose="00000700000000000000" pitchFamily="2" charset="0"/>
              </a:rPr>
              <a:t>жалған ойды</a:t>
            </a:r>
            <a:r>
              <a:rPr lang="en-US" sz="2100" spc="-84" dirty="0">
                <a:solidFill>
                  <a:srgbClr val="FFFFFF"/>
                </a:solidFill>
                <a:latin typeface="Inter SemiBold" panose="00000700000000000000" pitchFamily="2" charset="0"/>
              </a:rPr>
              <a:t> сіңіру.</a:t>
            </a:r>
          </a:p>
        </p:txBody>
      </p:sp>
      <p:pic>
        <p:nvPicPr>
          <p:cNvPr id="38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12417362" y="912781"/>
            <a:ext cx="4924425" cy="4124325"/>
          </a:xfrm>
          <a:prstGeom prst="rect">
            <a:avLst/>
          </a:prstGeom>
        </p:spPr>
      </p:pic>
      <p:pic>
        <p:nvPicPr>
          <p:cNvPr id="388" name="imageNode1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9">
            <a:alphaModFix/>
          </a:blip>
          <a:stretch/>
        </p:blipFill>
        <p:spPr>
          <a:xfrm>
            <a:off x="12417362" y="912781"/>
            <a:ext cx="4924425" cy="4124325"/>
          </a:xfrm>
          <a:prstGeom prst="rect">
            <a:avLst/>
          </a:prstGeom>
        </p:spPr>
      </p:pic>
      <p:pic>
        <p:nvPicPr>
          <p:cNvPr id="389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 amt="65000"/>
          </a:blip>
          <a:stretch/>
        </p:blipFill>
        <p:spPr>
          <a:xfrm>
            <a:off x="12417362" y="912781"/>
            <a:ext cx="4924425" cy="4124325"/>
          </a:xfrm>
          <a:prstGeom prst="rect">
            <a:avLst/>
          </a:prstGeom>
        </p:spPr>
      </p:pic>
      <p:sp>
        <p:nvSpPr>
          <p:cNvPr id="390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798362" y="2398966"/>
            <a:ext cx="4195762" cy="11620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3024"/>
              </a:lnSpc>
            </a:pPr>
            <a:r>
              <a:rPr lang="en-US" sz="2100" spc="-84" dirty="0">
                <a:solidFill>
                  <a:srgbClr val="FFFFFF">
                    <a:alpha val="100000"/>
                  </a:srgbClr>
                </a:solidFill>
                <a:latin typeface="Inter SemiBold" panose="00000700000000000000" pitchFamily="2" charset="0"/>
              </a:rPr>
              <a:t>Нағыз әділдік пен ерлік тек біздің жақта деген мағынаны бұрмалау.</a:t>
            </a:r>
          </a:p>
        </p:txBody>
      </p:sp>
      <p:pic>
        <p:nvPicPr>
          <p:cNvPr id="39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alphaModFix/>
          </a:blip>
          <a:stretch/>
        </p:blipFill>
        <p:spPr>
          <a:xfrm>
            <a:off x="7302532" y="5227510"/>
            <a:ext cx="4924425" cy="4124325"/>
          </a:xfrm>
          <a:prstGeom prst="rect">
            <a:avLst/>
          </a:prstGeom>
        </p:spPr>
      </p:pic>
      <p:pic>
        <p:nvPicPr>
          <p:cNvPr id="392" name="imageNode2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11">
            <a:alphaModFix/>
          </a:blip>
          <a:stretch/>
        </p:blipFill>
        <p:spPr>
          <a:xfrm>
            <a:off x="7302532" y="5227510"/>
            <a:ext cx="4924425" cy="4124325"/>
          </a:xfrm>
          <a:prstGeom prst="rect">
            <a:avLst/>
          </a:prstGeom>
        </p:spPr>
      </p:pic>
      <p:pic>
        <p:nvPicPr>
          <p:cNvPr id="39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 amt="65000"/>
          </a:blip>
          <a:stretch/>
        </p:blipFill>
        <p:spPr>
          <a:xfrm>
            <a:off x="7302532" y="5227510"/>
            <a:ext cx="4924425" cy="4124325"/>
          </a:xfrm>
          <a:prstGeom prst="rect">
            <a:avLst/>
          </a:prstGeom>
        </p:spPr>
      </p:pic>
      <p:sp>
        <p:nvSpPr>
          <p:cNvPr id="394" name="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83532" y="6905625"/>
            <a:ext cx="4195762" cy="7810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3024"/>
              </a:lnSpc>
            </a:pPr>
            <a:r>
              <a:rPr lang="en-US" sz="2100" spc="-84" dirty="0">
                <a:solidFill>
                  <a:srgbClr val="FFFFFF">
                    <a:alpha val="100000"/>
                  </a:srgbClr>
                </a:solidFill>
                <a:latin typeface="Inter SemiBold" panose="00000700000000000000" pitchFamily="2" charset="0"/>
              </a:rPr>
              <a:t>Әскери ант пен командалық бағынуды </a:t>
            </a:r>
            <a:r>
              <a:rPr lang="en-US" sz="2100" b="1" spc="-84" dirty="0">
                <a:solidFill>
                  <a:srgbClr val="FFFFFF"/>
                </a:solidFill>
                <a:latin typeface="Inter SemiBold" panose="00000700000000000000" pitchFamily="2" charset="0"/>
              </a:rPr>
              <a:t>теріс түсіндіру</a:t>
            </a:r>
            <a:r>
              <a:rPr lang="en-US" sz="2100" spc="-84" dirty="0">
                <a:solidFill>
                  <a:srgbClr val="FFFFFF"/>
                </a:solidFill>
                <a:latin typeface="Inter SemiBold" panose="00000700000000000000" pitchFamily="2" charset="0"/>
              </a:rPr>
              <a:t>.</a:t>
            </a:r>
          </a:p>
        </p:txBody>
      </p:sp>
      <p:pic>
        <p:nvPicPr>
          <p:cNvPr id="39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alphaModFix/>
          </a:blip>
          <a:stretch/>
        </p:blipFill>
        <p:spPr>
          <a:xfrm>
            <a:off x="12417362" y="5227510"/>
            <a:ext cx="4924425" cy="4124325"/>
          </a:xfrm>
          <a:prstGeom prst="rect">
            <a:avLst/>
          </a:prstGeom>
        </p:spPr>
      </p:pic>
      <p:pic>
        <p:nvPicPr>
          <p:cNvPr id="396" name="imageNode3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13">
            <a:alphaModFix/>
          </a:blip>
          <a:stretch/>
        </p:blipFill>
        <p:spPr>
          <a:xfrm>
            <a:off x="12417362" y="5227510"/>
            <a:ext cx="4924425" cy="4124325"/>
          </a:xfrm>
          <a:prstGeom prst="rect">
            <a:avLst/>
          </a:prstGeom>
        </p:spPr>
      </p:pic>
      <p:pic>
        <p:nvPicPr>
          <p:cNvPr id="39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 amt="65000"/>
          </a:blip>
          <a:stretch/>
        </p:blipFill>
        <p:spPr>
          <a:xfrm>
            <a:off x="12417362" y="5227510"/>
            <a:ext cx="4924425" cy="4124325"/>
          </a:xfrm>
          <a:prstGeom prst="rect">
            <a:avLst/>
          </a:prstGeom>
        </p:spPr>
      </p:pic>
      <p:sp>
        <p:nvSpPr>
          <p:cNvPr id="398" name="Primary Heading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798362" y="6713601"/>
            <a:ext cx="4195762" cy="11620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3024"/>
              </a:lnSpc>
            </a:pPr>
            <a:r>
              <a:rPr lang="en-US" sz="2100" spc="-84" dirty="0">
                <a:solidFill>
                  <a:srgbClr val="FFFFFF">
                    <a:alpha val="100000"/>
                  </a:srgbClr>
                </a:solidFill>
                <a:latin typeface="Inter SemiBold" panose="00000700000000000000" pitchFamily="2" charset="0"/>
              </a:rPr>
              <a:t>Ішкі күйзеліс, жалғыздық пен әділетсіздік сезімін өз мақсаттарына пайдалану.</a:t>
            </a:r>
          </a:p>
        </p:txBody>
      </p:sp>
      <p:sp>
        <p:nvSpPr>
          <p:cNvPr id="399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50881" y="3689318"/>
            <a:ext cx="5434012" cy="20669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5460"/>
              </a:lnSpc>
            </a:pPr>
            <a:r>
              <a:rPr lang="en-US" sz="4200" spc="-168" dirty="0">
                <a:solidFill>
                  <a:srgbClr val="FFFFFF">
                    <a:alpha val="100000"/>
                  </a:srgbClr>
                </a:solidFill>
                <a:latin typeface="Inter Light" panose="00000700000000000000" pitchFamily="2" charset="0"/>
              </a:rPr>
              <a:t>ЖАСЫРЫН СОҒЫС: САНАҒА ШАБУЫЛ ӘДІСТЕРІ</a:t>
            </a:r>
          </a:p>
        </p:txBody>
      </p:sp>
      <p:sp>
        <p:nvSpPr>
          <p:cNvPr id="400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50881" y="5857399"/>
            <a:ext cx="5434012" cy="6953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F1F2F5">
                    <a:alpha val="100000"/>
                  </a:srgbClr>
                </a:solidFill>
                <a:latin typeface="Inter" panose="00000700000000000000" pitchFamily="2" charset="0"/>
              </a:rPr>
              <a:t>Экстремистік ұйымдар әскери қызметкерлерді қалай арбайды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83C95A7-1A8C-69E3-0B05-4E583E43540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213" y="6653880"/>
            <a:ext cx="4011625" cy="3159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0">
        <p159:morph option="byObject"/>
      </p:transition>
    </mc:Choice>
    <mc:Fallback xmlns="">
      <p:transition spd="slow" advTm="50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0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18259425" cy="10267950"/>
          </a:xfrm>
          <a:prstGeom prst="rect">
            <a:avLst/>
          </a:prstGeom>
        </p:spPr>
      </p:pic>
      <p:pic>
        <p:nvPicPr>
          <p:cNvPr id="40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0" y="0"/>
            <a:ext cx="18259425" cy="10267950"/>
          </a:xfrm>
          <a:prstGeom prst="rect">
            <a:avLst/>
          </a:prstGeom>
        </p:spPr>
      </p:pic>
      <p:pic>
        <p:nvPicPr>
          <p:cNvPr id="40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914305" y="914305"/>
            <a:ext cx="16430625" cy="5400675"/>
          </a:xfrm>
          <a:prstGeom prst="rect">
            <a:avLst/>
          </a:prstGeom>
          <a:effectLst>
            <a:outerShdw blurRad="285750" dir="2700000" algn="ctr" rotWithShape="0">
              <a:srgbClr val="000000">
                <a:alpha val="40000"/>
              </a:srgbClr>
            </a:outerShdw>
          </a:effectLst>
        </p:spPr>
      </p:pic>
      <p:pic>
        <p:nvPicPr>
          <p:cNvPr id="407" name="a57b2ac4-7926-4e25-a487-b4f47d2b88a0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914305" y="914305"/>
            <a:ext cx="16430625" cy="5400675"/>
          </a:xfrm>
          <a:prstGeom prst="rect">
            <a:avLst/>
          </a:prstGeom>
          <a:effectLst>
            <a:outerShdw blurRad="285750" dir="2700000" algn="ctr" rotWithShape="0">
              <a:srgbClr val="000000">
                <a:alpha val="40000"/>
              </a:srgbClr>
            </a:outerShdw>
          </a:effectLst>
        </p:spPr>
      </p:pic>
      <p:pic>
        <p:nvPicPr>
          <p:cNvPr id="40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 amt="60000"/>
          </a:blip>
          <a:stretch/>
        </p:blipFill>
        <p:spPr>
          <a:xfrm>
            <a:off x="914305" y="914305"/>
            <a:ext cx="16430625" cy="5400675"/>
          </a:xfrm>
          <a:prstGeom prst="rect">
            <a:avLst/>
          </a:prstGeom>
        </p:spPr>
      </p:pic>
      <p:pic>
        <p:nvPicPr>
          <p:cNvPr id="409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1863662" y="4145661"/>
            <a:ext cx="3629025" cy="5210175"/>
          </a:xfrm>
          <a:prstGeom prst="rect">
            <a:avLst/>
          </a:prstGeom>
        </p:spPr>
      </p:pic>
      <p:sp>
        <p:nvSpPr>
          <p:cNvPr id="410" name="$50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2396966" y="4756690"/>
            <a:ext cx="2595562" cy="10287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8031"/>
              </a:lnSpc>
            </a:pPr>
            <a:r>
              <a:rPr lang="en-US" sz="6178" dirty="0">
                <a:solidFill>
                  <a:srgbClr val="161723">
                    <a:alpha val="100000"/>
                  </a:srgbClr>
                </a:solidFill>
                <a:latin typeface="Archivo" panose="00000700000000000000" pitchFamily="2" charset="0"/>
              </a:rPr>
              <a:t>18</a:t>
            </a:r>
          </a:p>
        </p:txBody>
      </p:sp>
      <p:sp>
        <p:nvSpPr>
          <p:cNvPr id="411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2396966" y="6081236"/>
            <a:ext cx="2595562" cy="7810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024"/>
              </a:lnSpc>
            </a:pPr>
            <a:r>
              <a:rPr lang="en-US" sz="2100" spc="-84" dirty="0">
                <a:solidFill>
                  <a:srgbClr val="161723">
                    <a:alpha val="100000"/>
                  </a:srgbClr>
                </a:solidFill>
                <a:latin typeface="Inter SemiBold" panose="00000700000000000000" pitchFamily="2" charset="0"/>
              </a:rPr>
              <a:t>Террористік іс-әрекеттер саны</a:t>
            </a:r>
          </a:p>
        </p:txBody>
      </p:sp>
      <p:sp>
        <p:nvSpPr>
          <p:cNvPr id="412" name="Description of a 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2396966" y="6963537"/>
            <a:ext cx="2595562" cy="17907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161723">
                    <a:alpha val="100000"/>
                  </a:srgbClr>
                </a:solidFill>
                <a:latin typeface="Inter" panose="00000700000000000000" pitchFamily="2" charset="0"/>
              </a:rPr>
              <a:t>Тәуелсіздік жылдарында Қазақстан аумағында орын алған жалпы оқиғалар.</a:t>
            </a:r>
          </a:p>
        </p:txBody>
      </p:sp>
      <p:pic>
        <p:nvPicPr>
          <p:cNvPr id="41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/>
          </a:blip>
          <a:stretch/>
        </p:blipFill>
        <p:spPr>
          <a:xfrm>
            <a:off x="5495925" y="4145661"/>
            <a:ext cx="3629025" cy="5210175"/>
          </a:xfrm>
          <a:prstGeom prst="rect">
            <a:avLst/>
          </a:prstGeom>
        </p:spPr>
      </p:pic>
      <p:sp>
        <p:nvSpPr>
          <p:cNvPr id="414" name="$50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029230" y="4934807"/>
            <a:ext cx="2595562" cy="10287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8031"/>
              </a:lnSpc>
            </a:pPr>
            <a:r>
              <a:rPr lang="en-US" sz="6178" dirty="0">
                <a:solidFill>
                  <a:srgbClr val="161723">
                    <a:alpha val="100000"/>
                  </a:srgbClr>
                </a:solidFill>
                <a:latin typeface="Archivo" panose="00000700000000000000" pitchFamily="2" charset="0"/>
              </a:rPr>
              <a:t>106</a:t>
            </a:r>
          </a:p>
        </p:txBody>
      </p:sp>
      <p:sp>
        <p:nvSpPr>
          <p:cNvPr id="415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029230" y="6259354"/>
            <a:ext cx="2595562" cy="7810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024"/>
              </a:lnSpc>
            </a:pPr>
            <a:r>
              <a:rPr lang="en-US" sz="2100" spc="-84" dirty="0">
                <a:solidFill>
                  <a:srgbClr val="161723">
                    <a:alpha val="100000"/>
                  </a:srgbClr>
                </a:solidFill>
                <a:latin typeface="Inter SemiBold" panose="00000700000000000000" pitchFamily="2" charset="0"/>
              </a:rPr>
              <a:t>Жалпы адам шығыны</a:t>
            </a:r>
          </a:p>
        </p:txBody>
      </p:sp>
      <p:sp>
        <p:nvSpPr>
          <p:cNvPr id="416" name="Description of a 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029230" y="7141559"/>
            <a:ext cx="2595562" cy="14382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161723">
                    <a:alpha val="100000"/>
                  </a:srgbClr>
                </a:solidFill>
                <a:latin typeface="Inter" panose="00000700000000000000" pitchFamily="2" charset="0"/>
              </a:rPr>
              <a:t>Террактілер салдарынан қаза тапқан азаматтардың жалпы саны.</a:t>
            </a:r>
          </a:p>
        </p:txBody>
      </p:sp>
      <p:pic>
        <p:nvPicPr>
          <p:cNvPr id="41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alphaModFix/>
          </a:blip>
          <a:stretch/>
        </p:blipFill>
        <p:spPr>
          <a:xfrm>
            <a:off x="9128093" y="4145661"/>
            <a:ext cx="3629025" cy="5210175"/>
          </a:xfrm>
          <a:prstGeom prst="rect">
            <a:avLst/>
          </a:prstGeom>
        </p:spPr>
      </p:pic>
      <p:sp>
        <p:nvSpPr>
          <p:cNvPr id="418" name="$50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661398" y="4934807"/>
            <a:ext cx="2595562" cy="10287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8031"/>
              </a:lnSpc>
            </a:pPr>
            <a:r>
              <a:rPr lang="en-US" sz="6178" dirty="0">
                <a:solidFill>
                  <a:srgbClr val="161723">
                    <a:alpha val="100000"/>
                  </a:srgbClr>
                </a:solidFill>
                <a:latin typeface="Archivo" panose="00000700000000000000" pitchFamily="2" charset="0"/>
              </a:rPr>
              <a:t>17</a:t>
            </a:r>
          </a:p>
        </p:txBody>
      </p:sp>
      <p:sp>
        <p:nvSpPr>
          <p:cNvPr id="419" name="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661398" y="6259354"/>
            <a:ext cx="2595562" cy="7810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024"/>
              </a:lnSpc>
            </a:pPr>
            <a:r>
              <a:rPr lang="en-US" sz="2100" spc="-84" dirty="0">
                <a:solidFill>
                  <a:srgbClr val="161723">
                    <a:alpha val="100000"/>
                  </a:srgbClr>
                </a:solidFill>
                <a:latin typeface="Inter SemiBold" panose="00000700000000000000" pitchFamily="2" charset="0"/>
              </a:rPr>
              <a:t>Құқық қорғау өкілдері</a:t>
            </a:r>
          </a:p>
        </p:txBody>
      </p:sp>
      <p:sp>
        <p:nvSpPr>
          <p:cNvPr id="420" name="Description of a 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661398" y="7141559"/>
            <a:ext cx="2595562" cy="14382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161723">
                    <a:alpha val="100000"/>
                  </a:srgbClr>
                </a:solidFill>
                <a:latin typeface="Inter" panose="00000700000000000000" pitchFamily="2" charset="0"/>
              </a:rPr>
              <a:t>Қызмет бабында қаза тапқан арнайы қызмет және полиция қызметкерлері.</a:t>
            </a:r>
          </a:p>
        </p:txBody>
      </p:sp>
      <p:pic>
        <p:nvPicPr>
          <p:cNvPr id="42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alphaModFix/>
          </a:blip>
          <a:stretch/>
        </p:blipFill>
        <p:spPr>
          <a:xfrm>
            <a:off x="12760357" y="4145661"/>
            <a:ext cx="3629025" cy="5210175"/>
          </a:xfrm>
          <a:prstGeom prst="rect">
            <a:avLst/>
          </a:prstGeom>
        </p:spPr>
      </p:pic>
      <p:sp>
        <p:nvSpPr>
          <p:cNvPr id="422" name="$50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3293662" y="5305044"/>
            <a:ext cx="2595562" cy="10287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8031"/>
              </a:lnSpc>
            </a:pPr>
            <a:r>
              <a:rPr lang="en-US" sz="6178" dirty="0">
                <a:solidFill>
                  <a:srgbClr val="161723">
                    <a:alpha val="100000"/>
                  </a:srgbClr>
                </a:solidFill>
                <a:latin typeface="Archivo" panose="00000700000000000000" pitchFamily="2" charset="0"/>
              </a:rPr>
              <a:t>12</a:t>
            </a:r>
          </a:p>
        </p:txBody>
      </p:sp>
      <p:sp>
        <p:nvSpPr>
          <p:cNvPr id="423" name="Primary Heading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3293662" y="6629590"/>
            <a:ext cx="2595562" cy="3905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024"/>
              </a:lnSpc>
            </a:pPr>
            <a:r>
              <a:rPr lang="en-US" sz="2100" spc="-84" dirty="0">
                <a:solidFill>
                  <a:srgbClr val="161723">
                    <a:alpha val="100000"/>
                  </a:srgbClr>
                </a:solidFill>
                <a:latin typeface="Inter SemiBold" panose="00000700000000000000" pitchFamily="2" charset="0"/>
              </a:rPr>
              <a:t>Бейбіт тұрғындар</a:t>
            </a:r>
          </a:p>
        </p:txBody>
      </p:sp>
      <p:sp>
        <p:nvSpPr>
          <p:cNvPr id="424" name="Description of a primary heading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3293662" y="7127843"/>
            <a:ext cx="2595562" cy="10763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161723">
                    <a:alpha val="100000"/>
                  </a:srgbClr>
                </a:solidFill>
                <a:latin typeface="Inter" panose="00000700000000000000" pitchFamily="2" charset="0"/>
              </a:rPr>
              <a:t>Қайғылы оқиғалар кезінде қаза тапқан кінәсіз азаматтар.</a:t>
            </a:r>
          </a:p>
        </p:txBody>
      </p:sp>
      <p:sp>
        <p:nvSpPr>
          <p:cNvPr id="425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3139154" y="1863662"/>
            <a:ext cx="12015788" cy="7048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5460"/>
              </a:lnSpc>
            </a:pPr>
            <a:r>
              <a:rPr lang="en-US" sz="4200" spc="-168" dirty="0">
                <a:solidFill>
                  <a:srgbClr val="FFFFFF">
                    <a:alpha val="100000"/>
                  </a:srgbClr>
                </a:solidFill>
                <a:latin typeface="Inter Light" panose="00000700000000000000" pitchFamily="2" charset="0"/>
              </a:rPr>
              <a:t>ҚАЗАҚСТАНДАҒЫ ТЕРРОРИЗМ СТАТИСТИКАСЫ</a:t>
            </a:r>
          </a:p>
        </p:txBody>
      </p:sp>
      <p:sp>
        <p:nvSpPr>
          <p:cNvPr id="426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863662" y="2662523"/>
            <a:ext cx="14558962" cy="3714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808"/>
              </a:lnSpc>
            </a:pPr>
            <a:r>
              <a:rPr lang="en-US" sz="1800" spc="-4" dirty="0">
                <a:solidFill>
                  <a:srgbClr val="FFFFFF">
                    <a:alpha val="100000"/>
                  </a:srgbClr>
                </a:solidFill>
                <a:latin typeface="Inter" panose="00000700000000000000" pitchFamily="2" charset="0"/>
              </a:rPr>
              <a:t>Тәуелсіздік жылдарындағы қайғылы оқиғалардың ресми көрсеткіштері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5637DDD-5E24-EDBA-03A3-BBA9D5C0FAC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61275" y="7858887"/>
            <a:ext cx="2411763" cy="2325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0">
        <p159:morph option="byObject"/>
      </p:transition>
    </mc:Choice>
    <mc:Fallback xmlns="">
      <p:transition spd="slow" advTm="50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9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3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18259425" cy="10267950"/>
          </a:xfrm>
          <a:prstGeom prst="rect">
            <a:avLst/>
          </a:prstGeom>
        </p:spPr>
      </p:pic>
      <p:pic>
        <p:nvPicPr>
          <p:cNvPr id="43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0" y="0"/>
            <a:ext cx="18259425" cy="10267950"/>
          </a:xfrm>
          <a:prstGeom prst="rect">
            <a:avLst/>
          </a:prstGeom>
        </p:spPr>
      </p:pic>
      <p:pic>
        <p:nvPicPr>
          <p:cNvPr id="43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0" y="898588"/>
            <a:ext cx="9115425" cy="8467725"/>
          </a:xfrm>
          <a:prstGeom prst="rect">
            <a:avLst/>
          </a:prstGeom>
        </p:spPr>
      </p:pic>
      <p:pic>
        <p:nvPicPr>
          <p:cNvPr id="433" name="94e816db-5bef-4fc7-b59a-7f2a78128fac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0" y="912781"/>
            <a:ext cx="9086850" cy="8439150"/>
          </a:xfrm>
          <a:prstGeom prst="rect">
            <a:avLst/>
          </a:prstGeom>
        </p:spPr>
      </p:pic>
      <p:pic>
        <p:nvPicPr>
          <p:cNvPr id="43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8367427" y="3270885"/>
            <a:ext cx="1371600" cy="1371600"/>
          </a:xfrm>
          <a:prstGeom prst="rect">
            <a:avLst/>
          </a:prstGeom>
        </p:spPr>
      </p:pic>
      <p:pic>
        <p:nvPicPr>
          <p:cNvPr id="43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8367427" y="3280505"/>
            <a:ext cx="1352550" cy="1352550"/>
          </a:xfrm>
          <a:prstGeom prst="rect">
            <a:avLst/>
          </a:prstGeom>
        </p:spPr>
      </p:pic>
      <p:pic>
        <p:nvPicPr>
          <p:cNvPr id="436" name="iconNode0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/>
            <a:extLst>
              <a:ext uri="{21319A48-45FC-4EF9-8E3A-D41F79B149D2}">
                <a14:useLocalDpi xmlns:a14="http://schemas.microsoft.com/office/drawing/2010/main" xmlns:p14="http://schemas.microsoft.com/office/powerpoint/2010/main" xmlns:asvg="http://schemas.microsoft.com/office/drawing/2016/SVG/main" xmlns:a16="http://schemas.microsoft.com/office/drawing/2014/main" xmlns="" val="0"/>
              </a:ext>
            </a:extLst>
          </a:blip>
          <a:srcRect/>
          <a:stretch/>
        </p:blipFill>
        <p:spPr>
          <a:xfrm>
            <a:off x="8710166" y="3613547"/>
            <a:ext cx="685651" cy="685651"/>
          </a:xfrm>
          <a:prstGeom prst="rect">
            <a:avLst/>
          </a:prstGeom>
        </p:spPr>
      </p:pic>
      <p:sp>
        <p:nvSpPr>
          <p:cNvPr id="437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0196036" y="3600355"/>
            <a:ext cx="6719888" cy="7239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FFFFFF">
                    <a:alpha val="100000"/>
                  </a:srgbClr>
                </a:solidFill>
                <a:latin typeface="Inter" panose="00000700000000000000" pitchFamily="2" charset="0"/>
              </a:rPr>
              <a:t>Бұрын қызықпаған діни мәселелерге </a:t>
            </a:r>
            <a:r>
              <a:rPr lang="en-US" sz="1800" b="1" spc="-4" dirty="0">
                <a:solidFill>
                  <a:srgbClr val="FFFFFF"/>
                </a:solidFill>
                <a:latin typeface="Inter" panose="00000700000000000000" pitchFamily="2" charset="0"/>
              </a:rPr>
              <a:t>бір жақты және қатал</a:t>
            </a:r>
            <a:r>
              <a:rPr lang="en-US" sz="1800" spc="-4" dirty="0">
                <a:solidFill>
                  <a:srgbClr val="FFFFFF"/>
                </a:solidFill>
                <a:latin typeface="Inter" panose="00000700000000000000" pitchFamily="2" charset="0"/>
              </a:rPr>
              <a:t> көзқараспен келу.</a:t>
            </a:r>
          </a:p>
        </p:txBody>
      </p:sp>
      <p:pic>
        <p:nvPicPr>
          <p:cNvPr id="43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8367427" y="4935284"/>
            <a:ext cx="1371600" cy="1371600"/>
          </a:xfrm>
          <a:prstGeom prst="rect">
            <a:avLst/>
          </a:prstGeom>
        </p:spPr>
      </p:pic>
      <p:pic>
        <p:nvPicPr>
          <p:cNvPr id="439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8367427" y="4944904"/>
            <a:ext cx="1352550" cy="1352550"/>
          </a:xfrm>
          <a:prstGeom prst="rect">
            <a:avLst/>
          </a:prstGeom>
        </p:spPr>
      </p:pic>
      <p:pic>
        <p:nvPicPr>
          <p:cNvPr id="440" name="iconNode1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alphaModFix/>
            <a:extLst>
              <a:ext uri="{30DCBEAD-29C9-4374-9D99-D1ED92D33086}">
                <a14:useLocalDpi xmlns:a14="http://schemas.microsoft.com/office/drawing/2010/main" xmlns:p14="http://schemas.microsoft.com/office/powerpoint/2010/main" xmlns:asvg="http://schemas.microsoft.com/office/drawing/2016/SVG/main" xmlns:a16="http://schemas.microsoft.com/office/drawing/2014/main" xmlns="" val="0"/>
              </a:ext>
            </a:extLst>
          </a:blip>
          <a:srcRect/>
          <a:stretch/>
        </p:blipFill>
        <p:spPr>
          <a:xfrm>
            <a:off x="8710166" y="5278041"/>
            <a:ext cx="685651" cy="685651"/>
          </a:xfrm>
          <a:prstGeom prst="rect">
            <a:avLst/>
          </a:prstGeom>
        </p:spPr>
      </p:pic>
      <p:sp>
        <p:nvSpPr>
          <p:cNvPr id="441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0196036" y="5264753"/>
            <a:ext cx="6719888" cy="7239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FFFFFF">
                    <a:alpha val="100000"/>
                  </a:srgbClr>
                </a:solidFill>
                <a:latin typeface="Inter" panose="00000700000000000000" pitchFamily="2" charset="0"/>
              </a:rPr>
              <a:t>Өз тобын ғана «таза», ал өзгелерді «адасқандар» немесе </a:t>
            </a:r>
            <a:r>
              <a:rPr lang="en-US" sz="1800" b="1" spc="-4" dirty="0">
                <a:solidFill>
                  <a:srgbClr val="FFFFFF"/>
                </a:solidFill>
                <a:latin typeface="Inter" panose="00000700000000000000" pitchFamily="2" charset="0"/>
              </a:rPr>
              <a:t>«кәпірлер»</a:t>
            </a:r>
            <a:r>
              <a:rPr lang="en-US" sz="1800" spc="-4" dirty="0">
                <a:solidFill>
                  <a:srgbClr val="FFFFFF"/>
                </a:solidFill>
                <a:latin typeface="Inter" panose="00000700000000000000" pitchFamily="2" charset="0"/>
              </a:rPr>
              <a:t> деп санау.</a:t>
            </a:r>
          </a:p>
        </p:txBody>
      </p:sp>
      <p:pic>
        <p:nvPicPr>
          <p:cNvPr id="44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8367427" y="6599682"/>
            <a:ext cx="1371600" cy="1371600"/>
          </a:xfrm>
          <a:prstGeom prst="rect">
            <a:avLst/>
          </a:prstGeom>
        </p:spPr>
      </p:pic>
      <p:pic>
        <p:nvPicPr>
          <p:cNvPr id="44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8367427" y="6609302"/>
            <a:ext cx="1352550" cy="1352550"/>
          </a:xfrm>
          <a:prstGeom prst="rect">
            <a:avLst/>
          </a:prstGeom>
        </p:spPr>
      </p:pic>
      <p:pic>
        <p:nvPicPr>
          <p:cNvPr id="444" name="iconNode2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alphaModFix/>
            <a:extLst>
              <a:ext uri="{2679BFA9-42C8-4F68-9616-51E62247BB7D}">
                <a14:useLocalDpi xmlns:a14="http://schemas.microsoft.com/office/drawing/2010/main" xmlns:p14="http://schemas.microsoft.com/office/powerpoint/2010/main" xmlns:asvg="http://schemas.microsoft.com/office/drawing/2016/SVG/main" xmlns:a16="http://schemas.microsoft.com/office/drawing/2014/main" xmlns="" val="0"/>
              </a:ext>
            </a:extLst>
          </a:blip>
          <a:srcRect/>
          <a:stretch/>
        </p:blipFill>
        <p:spPr>
          <a:xfrm>
            <a:off x="8710166" y="6942386"/>
            <a:ext cx="685651" cy="685651"/>
          </a:xfrm>
          <a:prstGeom prst="rect">
            <a:avLst/>
          </a:prstGeom>
        </p:spPr>
      </p:pic>
      <p:sp>
        <p:nvSpPr>
          <p:cNvPr id="445" name="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0196036" y="6929152"/>
            <a:ext cx="6719888" cy="7239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FFFFFF">
                    <a:alpha val="100000"/>
                  </a:srgbClr>
                </a:solidFill>
                <a:latin typeface="Inter" panose="00000700000000000000" pitchFamily="2" charset="0"/>
              </a:rPr>
              <a:t>Дұрыс пен бұрыс ұғымдарының күрт өзгеруі, бұрынғы құндылықтарды жоққа шығару.</a:t>
            </a:r>
          </a:p>
        </p:txBody>
      </p:sp>
      <p:pic>
        <p:nvPicPr>
          <p:cNvPr id="44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8367427" y="8264080"/>
            <a:ext cx="1371600" cy="1371600"/>
          </a:xfrm>
          <a:prstGeom prst="rect">
            <a:avLst/>
          </a:prstGeom>
        </p:spPr>
      </p:pic>
      <p:pic>
        <p:nvPicPr>
          <p:cNvPr id="44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8367427" y="8273701"/>
            <a:ext cx="1352550" cy="1352550"/>
          </a:xfrm>
          <a:prstGeom prst="rect">
            <a:avLst/>
          </a:prstGeom>
        </p:spPr>
      </p:pic>
      <p:pic>
        <p:nvPicPr>
          <p:cNvPr id="448" name="iconNode3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alphaModFix/>
            <a:extLst>
              <a:ext uri="{3E2AE044-6783-400F-B2E7-5B154E8DC421}">
                <a14:useLocalDpi xmlns:a14="http://schemas.microsoft.com/office/drawing/2010/main" xmlns:p14="http://schemas.microsoft.com/office/powerpoint/2010/main" xmlns:asvg="http://schemas.microsoft.com/office/drawing/2016/SVG/main" xmlns:a16="http://schemas.microsoft.com/office/drawing/2014/main" xmlns="" val="0"/>
              </a:ext>
            </a:extLst>
          </a:blip>
          <a:srcRect/>
          <a:stretch/>
        </p:blipFill>
        <p:spPr>
          <a:xfrm>
            <a:off x="8710166" y="8606880"/>
            <a:ext cx="685651" cy="685651"/>
          </a:xfrm>
          <a:prstGeom prst="rect">
            <a:avLst/>
          </a:prstGeom>
        </p:spPr>
      </p:pic>
      <p:sp>
        <p:nvSpPr>
          <p:cNvPr id="449" name="Primary Heading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0196036" y="8593455"/>
            <a:ext cx="6719888" cy="7239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FFFFFF">
                    <a:alpha val="100000"/>
                  </a:srgbClr>
                </a:solidFill>
                <a:latin typeface="Inter" panose="00000700000000000000" pitchFamily="2" charset="0"/>
              </a:rPr>
              <a:t>Кез келген сыртқы ақпаратқа сын көзбен қарамау, тек өз идеологиясын қолдау.</a:t>
            </a:r>
          </a:p>
        </p:txBody>
      </p:sp>
      <p:sp>
        <p:nvSpPr>
          <p:cNvPr id="450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0040969" y="874776"/>
            <a:ext cx="7339012" cy="13811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5460"/>
              </a:lnSpc>
            </a:pPr>
            <a:r>
              <a:rPr lang="en-US" sz="4200" spc="-168" dirty="0">
                <a:solidFill>
                  <a:srgbClr val="FFFFFF">
                    <a:alpha val="100000"/>
                  </a:srgbClr>
                </a:solidFill>
                <a:latin typeface="Inter Light" panose="00000700000000000000" pitchFamily="2" charset="0"/>
              </a:rPr>
              <a:t>РАДИКАЛДАНУДЫҢ АЛҒАШҚЫ БЕЛГІЛЕРІ</a:t>
            </a:r>
          </a:p>
        </p:txBody>
      </p:sp>
      <p:sp>
        <p:nvSpPr>
          <p:cNvPr id="451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0040969" y="2358295"/>
            <a:ext cx="7339012" cy="3714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F1F2F5">
                    <a:alpha val="100000"/>
                  </a:srgbClr>
                </a:solidFill>
                <a:latin typeface="Inter" panose="00000700000000000000" pitchFamily="2" charset="0"/>
              </a:rPr>
              <a:t>Көзқарас пен сенімдегі күдікті өзгерістерді қалай тануға болады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4F0A83E-CFFF-5CB8-D6E8-7FF764B5C93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158" y="7067403"/>
            <a:ext cx="3707233" cy="3052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50000">
        <p14:switch dir="r"/>
      </p:transition>
    </mc:Choice>
    <mc:Fallback xmlns="">
      <p:transition spd="slow" advTm="50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5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18259425" cy="10267950"/>
          </a:xfrm>
          <a:prstGeom prst="rect">
            <a:avLst/>
          </a:prstGeom>
        </p:spPr>
      </p:pic>
      <p:pic>
        <p:nvPicPr>
          <p:cNvPr id="45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0" y="0"/>
            <a:ext cx="18259425" cy="10267950"/>
          </a:xfrm>
          <a:prstGeom prst="rect">
            <a:avLst/>
          </a:prstGeom>
        </p:spPr>
      </p:pic>
      <p:pic>
        <p:nvPicPr>
          <p:cNvPr id="457" name="iconNode0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7302532" y="3109341"/>
            <a:ext cx="841248" cy="841248"/>
          </a:xfrm>
          <a:prstGeom prst="rect">
            <a:avLst/>
          </a:prstGeom>
        </p:spPr>
      </p:pic>
      <p:sp>
        <p:nvSpPr>
          <p:cNvPr id="458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295989" y="3351657"/>
            <a:ext cx="9082088" cy="3619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FFFFFF">
                    <a:alpha val="100000"/>
                  </a:srgbClr>
                </a:solidFill>
                <a:latin typeface="Inter" panose="00000700000000000000" pitchFamily="2" charset="0"/>
              </a:rPr>
              <a:t>Әлеуметтік </a:t>
            </a:r>
            <a:r>
              <a:rPr lang="en-US" sz="1800" b="1" spc="-4" dirty="0">
                <a:solidFill>
                  <a:srgbClr val="FFFFFF"/>
                </a:solidFill>
                <a:latin typeface="Inter" panose="00000700000000000000" pitchFamily="2" charset="0"/>
              </a:rPr>
              <a:t>оқшаулану</a:t>
            </a:r>
            <a:r>
              <a:rPr lang="en-US" sz="1800" spc="-4" dirty="0">
                <a:solidFill>
                  <a:srgbClr val="FFFFFF"/>
                </a:solidFill>
                <a:latin typeface="Inter" panose="00000700000000000000" pitchFamily="2" charset="0"/>
              </a:rPr>
              <a:t>: отбасынан, достарынан және әріптестерінен алшақтау.</a:t>
            </a:r>
          </a:p>
        </p:txBody>
      </p:sp>
      <p:pic>
        <p:nvPicPr>
          <p:cNvPr id="459" name="iconNode1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7302532" y="4179094"/>
            <a:ext cx="841248" cy="841248"/>
          </a:xfrm>
          <a:prstGeom prst="rect">
            <a:avLst/>
          </a:prstGeom>
        </p:spPr>
      </p:pic>
      <p:sp>
        <p:nvSpPr>
          <p:cNvPr id="460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295989" y="4421314"/>
            <a:ext cx="9082088" cy="3619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FFFFFF">
                    <a:alpha val="100000"/>
                  </a:srgbClr>
                </a:solidFill>
                <a:latin typeface="Inter" panose="00000700000000000000" pitchFamily="2" charset="0"/>
              </a:rPr>
              <a:t>Жасырын әрекеттер: кездесулер мен телефон әңгімелерін тым </a:t>
            </a:r>
            <a:r>
              <a:rPr lang="en-US" sz="1800" b="1" spc="-4" dirty="0">
                <a:solidFill>
                  <a:srgbClr val="FFFFFF"/>
                </a:solidFill>
                <a:latin typeface="Inter" panose="00000700000000000000" pitchFamily="2" charset="0"/>
              </a:rPr>
              <a:t>құпия ұстау</a:t>
            </a:r>
            <a:r>
              <a:rPr lang="en-US" sz="1800" spc="-4" dirty="0">
                <a:solidFill>
                  <a:srgbClr val="FFFFFF"/>
                </a:solidFill>
                <a:latin typeface="Inter" panose="00000700000000000000" pitchFamily="2" charset="0"/>
              </a:rPr>
              <a:t>.</a:t>
            </a:r>
          </a:p>
        </p:txBody>
      </p:sp>
      <p:pic>
        <p:nvPicPr>
          <p:cNvPr id="461" name="iconNode2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7302532" y="5248846"/>
            <a:ext cx="841248" cy="841248"/>
          </a:xfrm>
          <a:prstGeom prst="rect">
            <a:avLst/>
          </a:prstGeom>
        </p:spPr>
      </p:pic>
      <p:sp>
        <p:nvSpPr>
          <p:cNvPr id="462" name="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295989" y="5491067"/>
            <a:ext cx="9082088" cy="3619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FFFFFF">
                    <a:alpha val="100000"/>
                  </a:srgbClr>
                </a:solidFill>
                <a:latin typeface="Inter" panose="00000700000000000000" pitchFamily="2" charset="0"/>
              </a:rPr>
              <a:t>Агрессияның артуы: басқа пікірлерге немесе сынға тым қатты ашулану.</a:t>
            </a:r>
          </a:p>
        </p:txBody>
      </p:sp>
      <p:pic>
        <p:nvPicPr>
          <p:cNvPr id="463" name="iconNode3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7302532" y="6318599"/>
            <a:ext cx="841248" cy="841248"/>
          </a:xfrm>
          <a:prstGeom prst="rect">
            <a:avLst/>
          </a:prstGeom>
        </p:spPr>
      </p:pic>
      <p:sp>
        <p:nvSpPr>
          <p:cNvPr id="464" name="Primary Heading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295989" y="6382702"/>
            <a:ext cx="9082088" cy="7239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FFFFFF">
                    <a:alpha val="100000"/>
                  </a:srgbClr>
                </a:solidFill>
                <a:latin typeface="Inter" panose="00000700000000000000" pitchFamily="2" charset="0"/>
              </a:rPr>
              <a:t>Сыртқы келбеттің кенет өзгеруі немесе </a:t>
            </a:r>
            <a:r>
              <a:rPr lang="en-US" sz="1800" b="1" spc="-4" dirty="0">
                <a:solidFill>
                  <a:srgbClr val="FFFFFF"/>
                </a:solidFill>
                <a:latin typeface="Inter" panose="00000700000000000000" pitchFamily="2" charset="0"/>
              </a:rPr>
              <a:t>материалдық жағдайдың</a:t>
            </a:r>
            <a:r>
              <a:rPr lang="en-US" sz="1800" spc="-4" dirty="0">
                <a:solidFill>
                  <a:srgbClr val="FFFFFF"/>
                </a:solidFill>
                <a:latin typeface="Inter" panose="00000700000000000000" pitchFamily="2" charset="0"/>
              </a:rPr>
              <a:t> түсініксіз жақсаруы.</a:t>
            </a:r>
          </a:p>
        </p:txBody>
      </p:sp>
      <p:sp>
        <p:nvSpPr>
          <p:cNvPr id="465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50881" y="4031552"/>
            <a:ext cx="5434012" cy="13811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5460"/>
              </a:lnSpc>
            </a:pPr>
            <a:r>
              <a:rPr lang="en-US" sz="4200" spc="-168" dirty="0">
                <a:solidFill>
                  <a:srgbClr val="FFFFFF">
                    <a:alpha val="100000"/>
                  </a:srgbClr>
                </a:solidFill>
                <a:latin typeface="Inter Light" panose="00000700000000000000" pitchFamily="2" charset="0"/>
              </a:rPr>
              <a:t>МІНЕЗ-ҚҰЛЫҚТАҒЫ КҮДІКТІ ӨЗГЕРІСТЕР</a:t>
            </a:r>
          </a:p>
        </p:txBody>
      </p:sp>
      <p:sp>
        <p:nvSpPr>
          <p:cNvPr id="466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50881" y="5515070"/>
            <a:ext cx="5434012" cy="6953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F1F2F5">
                    <a:alpha val="100000"/>
                  </a:srgbClr>
                </a:solidFill>
                <a:latin typeface="Inter" panose="00000700000000000000" pitchFamily="2" charset="0"/>
              </a:rPr>
              <a:t>Әріптестер </a:t>
            </a:r>
            <a:r>
              <a:rPr lang="en-US" sz="1800" spc="-4" dirty="0" err="1">
                <a:solidFill>
                  <a:srgbClr val="F1F2F5">
                    <a:alpha val="100000"/>
                  </a:srgbClr>
                </a:solidFill>
                <a:latin typeface="Inter" panose="00000700000000000000" pitchFamily="2" charset="0"/>
              </a:rPr>
              <a:t>мен</a:t>
            </a:r>
            <a:r>
              <a:rPr lang="en-US" sz="1800" spc="-4" dirty="0">
                <a:solidFill>
                  <a:srgbClr val="F1F2F5">
                    <a:alpha val="100000"/>
                  </a:srgbClr>
                </a:solidFill>
                <a:latin typeface="Inter" panose="00000700000000000000" pitchFamily="2" charset="0"/>
              </a:rPr>
              <a:t> </a:t>
            </a:r>
            <a:r>
              <a:rPr lang="en-US" sz="1800" spc="-4" dirty="0" err="1">
                <a:solidFill>
                  <a:srgbClr val="F1F2F5">
                    <a:alpha val="100000"/>
                  </a:srgbClr>
                </a:solidFill>
                <a:latin typeface="Inter" panose="00000700000000000000" pitchFamily="2" charset="0"/>
              </a:rPr>
              <a:t>қызметкерлердің</a:t>
            </a:r>
            <a:br>
              <a:rPr lang="kk-KZ" sz="1800" spc="-4" dirty="0">
                <a:solidFill>
                  <a:srgbClr val="F1F2F5">
                    <a:alpha val="100000"/>
                  </a:srgbClr>
                </a:solidFill>
                <a:latin typeface="Inter" panose="00000700000000000000" pitchFamily="2" charset="0"/>
              </a:rPr>
            </a:br>
            <a:r>
              <a:rPr lang="en-US" sz="1800" spc="-4" dirty="0" err="1">
                <a:solidFill>
                  <a:srgbClr val="F1F2F5">
                    <a:alpha val="100000"/>
                  </a:srgbClr>
                </a:solidFill>
                <a:latin typeface="Inter" panose="00000700000000000000" pitchFamily="2" charset="0"/>
              </a:rPr>
              <a:t>іс-әрекетіндегі</a:t>
            </a:r>
            <a:r>
              <a:rPr lang="en-US" sz="1800" spc="-4" dirty="0">
                <a:solidFill>
                  <a:srgbClr val="F1F2F5">
                    <a:alpha val="100000"/>
                  </a:srgbClr>
                </a:solidFill>
                <a:latin typeface="Inter" panose="00000700000000000000" pitchFamily="2" charset="0"/>
              </a:rPr>
              <a:t> қауіпті сигналдар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FA06F60-26D1-0C88-ED63-545664263D2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00312" y="6921072"/>
            <a:ext cx="3546160" cy="3066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50000">
        <p14:prism/>
      </p:transition>
    </mc:Choice>
    <mc:Fallback xmlns="">
      <p:transition spd="slow" advTm="50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9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7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18259425" cy="10267950"/>
          </a:xfrm>
          <a:prstGeom prst="rect">
            <a:avLst/>
          </a:prstGeom>
        </p:spPr>
      </p:pic>
      <p:pic>
        <p:nvPicPr>
          <p:cNvPr id="47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0" y="0"/>
            <a:ext cx="18259425" cy="10267950"/>
          </a:xfrm>
          <a:prstGeom prst="rect">
            <a:avLst/>
          </a:prstGeom>
        </p:spPr>
      </p:pic>
      <p:sp>
        <p:nvSpPr>
          <p:cNvPr id="472" name="$50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009555" y="4384358"/>
            <a:ext cx="1557338" cy="10001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900"/>
              </a:lnSpc>
            </a:pPr>
            <a:r>
              <a:rPr lang="en-US" sz="3000" dirty="0">
                <a:solidFill>
                  <a:srgbClr val="FFFFFF">
                    <a:alpha val="100000"/>
                  </a:srgbClr>
                </a:solidFill>
                <a:latin typeface="Archivo" panose="00000700000000000000" pitchFamily="2" charset="0"/>
              </a:rPr>
              <a:t>2011 маусым</a:t>
            </a:r>
          </a:p>
        </p:txBody>
      </p:sp>
      <p:pic>
        <p:nvPicPr>
          <p:cNvPr id="47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2685860" y="3314890"/>
            <a:ext cx="2228850" cy="2057400"/>
          </a:xfrm>
          <a:prstGeom prst="rect">
            <a:avLst/>
          </a:prstGeom>
        </p:spPr>
      </p:pic>
      <p:sp>
        <p:nvSpPr>
          <p:cNvPr id="474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2848737" y="3314890"/>
            <a:ext cx="2109788" cy="3905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024"/>
              </a:lnSpc>
            </a:pPr>
            <a:r>
              <a:rPr lang="en-US" sz="2100" spc="-84" dirty="0">
                <a:solidFill>
                  <a:srgbClr val="FFFFFF">
                    <a:alpha val="100000"/>
                  </a:srgbClr>
                </a:solidFill>
                <a:latin typeface="Inter SemiBold" panose="00000700000000000000" pitchFamily="2" charset="0"/>
              </a:rPr>
              <a:t>Ақтөбе қаласы</a:t>
            </a:r>
          </a:p>
        </p:txBody>
      </p:sp>
      <p:sp>
        <p:nvSpPr>
          <p:cNvPr id="475" name="Description of a 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2848737" y="3698843"/>
            <a:ext cx="2109788" cy="16859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lang="en-US" sz="1650" spc="-3" dirty="0">
                <a:solidFill>
                  <a:srgbClr val="FFFFFF">
                    <a:alpha val="100000"/>
                  </a:srgbClr>
                </a:solidFill>
                <a:latin typeface="Inter" panose="00000700000000000000" pitchFamily="2" charset="0"/>
              </a:rPr>
              <a:t>Қару-жарақ дүкеніне және Ұлттық ұлан бөліміне </a:t>
            </a:r>
            <a:r>
              <a:rPr lang="en-US" sz="1650" spc="-3" dirty="0" err="1">
                <a:solidFill>
                  <a:srgbClr val="FFFFFF">
                    <a:alpha val="100000"/>
                  </a:srgbClr>
                </a:solidFill>
                <a:latin typeface="Inter" panose="00000700000000000000" pitchFamily="2" charset="0"/>
              </a:rPr>
              <a:t>шабуыл</a:t>
            </a:r>
            <a:r>
              <a:rPr lang="en-US" sz="1650" spc="-3" dirty="0">
                <a:solidFill>
                  <a:srgbClr val="FFFFFF">
                    <a:alpha val="100000"/>
                  </a:srgbClr>
                </a:solidFill>
                <a:latin typeface="Inter" panose="00000700000000000000" pitchFamily="2" charset="0"/>
              </a:rPr>
              <a:t>.</a:t>
            </a:r>
            <a:br>
              <a:rPr lang="kk-KZ" sz="1650" spc="-3" dirty="0">
                <a:solidFill>
                  <a:srgbClr val="FFFFFF">
                    <a:alpha val="100000"/>
                  </a:srgbClr>
                </a:solidFill>
                <a:latin typeface="Inter" panose="00000700000000000000" pitchFamily="2" charset="0"/>
              </a:rPr>
            </a:br>
            <a:r>
              <a:rPr lang="en-US" sz="1650" spc="-3" dirty="0">
                <a:solidFill>
                  <a:srgbClr val="FFFFFF"/>
                </a:solidFill>
                <a:latin typeface="Inter" panose="00000700000000000000" pitchFamily="2" charset="0"/>
              </a:rPr>
              <a:t>7 адам қаза тапты.</a:t>
            </a:r>
          </a:p>
        </p:txBody>
      </p:sp>
      <p:sp>
        <p:nvSpPr>
          <p:cNvPr id="476" name="$50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5117211" y="8374190"/>
            <a:ext cx="1557338" cy="10001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900"/>
              </a:lnSpc>
            </a:pPr>
            <a:r>
              <a:rPr lang="en-US" sz="3000" dirty="0">
                <a:solidFill>
                  <a:srgbClr val="FFFFFF">
                    <a:alpha val="100000"/>
                  </a:srgbClr>
                </a:solidFill>
                <a:latin typeface="Archivo" panose="00000700000000000000" pitchFamily="2" charset="0"/>
              </a:rPr>
              <a:t>2011 шілде</a:t>
            </a:r>
          </a:p>
        </p:txBody>
      </p:sp>
      <p:pic>
        <p:nvPicPr>
          <p:cNvPr id="47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6793516" y="6520148"/>
            <a:ext cx="2228850" cy="2847975"/>
          </a:xfrm>
          <a:prstGeom prst="rect">
            <a:avLst/>
          </a:prstGeom>
        </p:spPr>
      </p:pic>
      <p:sp>
        <p:nvSpPr>
          <p:cNvPr id="478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956393" y="6520148"/>
            <a:ext cx="2109788" cy="3905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024"/>
              </a:lnSpc>
            </a:pPr>
            <a:r>
              <a:rPr lang="en-US" sz="2100" spc="-84" dirty="0">
                <a:solidFill>
                  <a:srgbClr val="FFFFFF">
                    <a:alpha val="100000"/>
                  </a:srgbClr>
                </a:solidFill>
                <a:latin typeface="Inter SemiBold" panose="00000700000000000000" pitchFamily="2" charset="0"/>
              </a:rPr>
              <a:t>Тараз қаласы</a:t>
            </a:r>
          </a:p>
        </p:txBody>
      </p:sp>
      <p:sp>
        <p:nvSpPr>
          <p:cNvPr id="479" name="Description of a 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956393" y="7018401"/>
            <a:ext cx="2109788" cy="23526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lang="en-US" sz="1650" spc="-3" dirty="0">
                <a:solidFill>
                  <a:srgbClr val="FFFFFF">
                    <a:alpha val="100000"/>
                  </a:srgbClr>
                </a:solidFill>
                <a:latin typeface="Inter" panose="00000700000000000000" pitchFamily="2" charset="0"/>
              </a:rPr>
              <a:t>Жанкештінің шабуылы салдарынан 7 адам, </a:t>
            </a:r>
            <a:r>
              <a:rPr lang="en-US" sz="1650" spc="-3" dirty="0" err="1">
                <a:solidFill>
                  <a:srgbClr val="FFFFFF">
                    <a:alpha val="100000"/>
                  </a:srgbClr>
                </a:solidFill>
                <a:latin typeface="Inter" panose="00000700000000000000" pitchFamily="2" charset="0"/>
              </a:rPr>
              <a:t>соның</a:t>
            </a:r>
            <a:r>
              <a:rPr lang="en-US" sz="1650" spc="-3" dirty="0">
                <a:solidFill>
                  <a:srgbClr val="FFFFFF">
                    <a:alpha val="100000"/>
                  </a:srgbClr>
                </a:solidFill>
                <a:latin typeface="Inter" panose="00000700000000000000" pitchFamily="2" charset="0"/>
              </a:rPr>
              <a:t> </a:t>
            </a:r>
            <a:r>
              <a:rPr lang="en-US" sz="1650" spc="-3" dirty="0" err="1">
                <a:solidFill>
                  <a:srgbClr val="FFFFFF">
                    <a:alpha val="100000"/>
                  </a:srgbClr>
                </a:solidFill>
                <a:latin typeface="Inter" panose="00000700000000000000" pitchFamily="2" charset="0"/>
              </a:rPr>
              <a:t>ішінде</a:t>
            </a:r>
            <a:br>
              <a:rPr lang="kk-KZ" sz="1650" spc="-3" dirty="0">
                <a:solidFill>
                  <a:srgbClr val="FFFFFF">
                    <a:alpha val="100000"/>
                  </a:srgbClr>
                </a:solidFill>
                <a:latin typeface="Inter" panose="00000700000000000000" pitchFamily="2" charset="0"/>
              </a:rPr>
            </a:br>
            <a:r>
              <a:rPr lang="en-US" sz="1650" spc="-3" dirty="0">
                <a:solidFill>
                  <a:srgbClr val="FFFFFF"/>
                </a:solidFill>
                <a:latin typeface="Inter" panose="00000700000000000000" pitchFamily="2" charset="0"/>
              </a:rPr>
              <a:t>5 полиция қызметкері қаза тапты.</a:t>
            </a:r>
          </a:p>
        </p:txBody>
      </p:sp>
      <p:sp>
        <p:nvSpPr>
          <p:cNvPr id="480" name="$50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224867" y="4384358"/>
            <a:ext cx="1557338" cy="10001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900"/>
              </a:lnSpc>
            </a:pPr>
            <a:r>
              <a:rPr lang="en-US" sz="3000" dirty="0">
                <a:solidFill>
                  <a:srgbClr val="FFFFFF">
                    <a:alpha val="100000"/>
                  </a:srgbClr>
                </a:solidFill>
                <a:latin typeface="Archivo" panose="00000700000000000000" pitchFamily="2" charset="0"/>
              </a:rPr>
              <a:t>2016 маусым</a:t>
            </a:r>
          </a:p>
        </p:txBody>
      </p:sp>
      <p:pic>
        <p:nvPicPr>
          <p:cNvPr id="48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10901172" y="2979706"/>
            <a:ext cx="2228850" cy="2390775"/>
          </a:xfrm>
          <a:prstGeom prst="rect">
            <a:avLst/>
          </a:prstGeom>
        </p:spPr>
      </p:pic>
      <p:sp>
        <p:nvSpPr>
          <p:cNvPr id="482" name="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1064050" y="2979706"/>
            <a:ext cx="2109788" cy="3905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024"/>
              </a:lnSpc>
            </a:pPr>
            <a:r>
              <a:rPr lang="en-US" sz="2100" spc="-84" dirty="0">
                <a:solidFill>
                  <a:srgbClr val="FFFFFF">
                    <a:alpha val="100000"/>
                  </a:srgbClr>
                </a:solidFill>
                <a:latin typeface="Inter SemiBold" panose="00000700000000000000" pitchFamily="2" charset="0"/>
              </a:rPr>
              <a:t>Ақтөбе оқиғасы</a:t>
            </a:r>
          </a:p>
        </p:txBody>
      </p:sp>
      <p:sp>
        <p:nvSpPr>
          <p:cNvPr id="483" name="Description of a 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1064050" y="3363658"/>
            <a:ext cx="2109788" cy="1634422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lang="en-US" sz="1650" spc="-3" dirty="0">
                <a:solidFill>
                  <a:srgbClr val="FFFFFF">
                    <a:alpha val="100000"/>
                  </a:srgbClr>
                </a:solidFill>
                <a:latin typeface="Inter" panose="00000700000000000000" pitchFamily="2" charset="0"/>
              </a:rPr>
              <a:t>Әскери бөлімге қарулы </a:t>
            </a:r>
            <a:r>
              <a:rPr lang="en-US" sz="1650" spc="-3" dirty="0" err="1">
                <a:solidFill>
                  <a:srgbClr val="FFFFFF">
                    <a:alpha val="100000"/>
                  </a:srgbClr>
                </a:solidFill>
                <a:latin typeface="Inter" panose="00000700000000000000" pitchFamily="2" charset="0"/>
              </a:rPr>
              <a:t>шабуыл</a:t>
            </a:r>
            <a:r>
              <a:rPr lang="en-US" sz="1650" spc="-3" dirty="0">
                <a:solidFill>
                  <a:srgbClr val="FFFFFF">
                    <a:alpha val="100000"/>
                  </a:srgbClr>
                </a:solidFill>
                <a:latin typeface="Inter" panose="00000700000000000000" pitchFamily="2" charset="0"/>
              </a:rPr>
              <a:t>.</a:t>
            </a:r>
            <a:br>
              <a:rPr lang="kk-KZ" sz="1650" spc="-3" dirty="0">
                <a:solidFill>
                  <a:srgbClr val="FFFFFF">
                    <a:alpha val="100000"/>
                  </a:srgbClr>
                </a:solidFill>
                <a:latin typeface="Inter" panose="00000700000000000000" pitchFamily="2" charset="0"/>
              </a:rPr>
            </a:br>
            <a:r>
              <a:rPr lang="en-US" sz="1650" spc="-3" dirty="0">
                <a:solidFill>
                  <a:srgbClr val="FFFFFF"/>
                </a:solidFill>
                <a:latin typeface="Inter" panose="00000700000000000000" pitchFamily="2" charset="0"/>
              </a:rPr>
              <a:t>3 әскери </a:t>
            </a:r>
            <a:r>
              <a:rPr lang="en-US" sz="1650" spc="-3" dirty="0" err="1">
                <a:solidFill>
                  <a:srgbClr val="FFFFFF"/>
                </a:solidFill>
                <a:latin typeface="Inter" panose="00000700000000000000" pitchFamily="2" charset="0"/>
              </a:rPr>
              <a:t>қызметкер</a:t>
            </a:r>
            <a:r>
              <a:rPr lang="en-US" sz="1650" spc="-3" dirty="0">
                <a:solidFill>
                  <a:srgbClr val="FFFFFF"/>
                </a:solidFill>
                <a:latin typeface="Inter" panose="00000700000000000000" pitchFamily="2" charset="0"/>
              </a:rPr>
              <a:t> </a:t>
            </a:r>
            <a:r>
              <a:rPr lang="en-US" sz="1650" spc="-3" dirty="0" err="1">
                <a:solidFill>
                  <a:srgbClr val="FFFFFF"/>
                </a:solidFill>
                <a:latin typeface="Inter" panose="00000700000000000000" pitchFamily="2" charset="0"/>
              </a:rPr>
              <a:t>мен</a:t>
            </a:r>
            <a:r>
              <a:rPr lang="kk-KZ" sz="1650" spc="-3" dirty="0">
                <a:solidFill>
                  <a:srgbClr val="FFFFFF"/>
                </a:solidFill>
                <a:latin typeface="Inter" panose="00000700000000000000" pitchFamily="2" charset="0"/>
              </a:rPr>
              <a:t> </a:t>
            </a:r>
            <a:r>
              <a:rPr lang="en-US" sz="1650" spc="-3" dirty="0">
                <a:solidFill>
                  <a:srgbClr val="FFFFFF"/>
                </a:solidFill>
                <a:latin typeface="Inter" panose="00000700000000000000" pitchFamily="2" charset="0"/>
              </a:rPr>
              <a:t>4 бейбіт тұрғын опат болды.</a:t>
            </a:r>
          </a:p>
        </p:txBody>
      </p:sp>
      <p:sp>
        <p:nvSpPr>
          <p:cNvPr id="484" name="$50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3332524" y="8087773"/>
            <a:ext cx="1557338" cy="10001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900"/>
              </a:lnSpc>
            </a:pPr>
            <a:r>
              <a:rPr lang="en-US" sz="3000" dirty="0">
                <a:solidFill>
                  <a:srgbClr val="FFFFFF">
                    <a:alpha val="100000"/>
                  </a:srgbClr>
                </a:solidFill>
                <a:latin typeface="Archivo" panose="00000700000000000000" pitchFamily="2" charset="0"/>
              </a:rPr>
              <a:t>2016 шілде</a:t>
            </a:r>
          </a:p>
        </p:txBody>
      </p:sp>
      <p:pic>
        <p:nvPicPr>
          <p:cNvPr id="48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15008828" y="6520148"/>
            <a:ext cx="2228850" cy="2562225"/>
          </a:xfrm>
          <a:prstGeom prst="rect">
            <a:avLst/>
          </a:prstGeom>
        </p:spPr>
      </p:pic>
      <p:sp>
        <p:nvSpPr>
          <p:cNvPr id="486" name="Primary Heading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5171706" y="6520148"/>
            <a:ext cx="2109788" cy="7810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024"/>
              </a:lnSpc>
            </a:pPr>
            <a:r>
              <a:rPr lang="en-US" sz="2100" spc="-84" dirty="0">
                <a:solidFill>
                  <a:srgbClr val="FFFFFF">
                    <a:alpha val="100000"/>
                  </a:srgbClr>
                </a:solidFill>
                <a:latin typeface="Inter SemiBold" panose="00000700000000000000" pitchFamily="2" charset="0"/>
              </a:rPr>
              <a:t>Алматы шабуылы</a:t>
            </a:r>
          </a:p>
        </p:txBody>
      </p:sp>
      <p:sp>
        <p:nvSpPr>
          <p:cNvPr id="487" name="Description of a primary heading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5171706" y="7402354"/>
            <a:ext cx="2109788" cy="16859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lang="en-US" sz="1650" spc="-3" dirty="0">
                <a:solidFill>
                  <a:srgbClr val="FFFFFF">
                    <a:alpha val="100000"/>
                  </a:srgbClr>
                </a:solidFill>
                <a:latin typeface="Inter" panose="00000700000000000000" pitchFamily="2" charset="0"/>
              </a:rPr>
              <a:t>Полиция учаскесіне жасалған қарулы шабуыл нәтижесінде 4 адам қаза тапты.</a:t>
            </a:r>
          </a:p>
        </p:txBody>
      </p:sp>
      <p:pic>
        <p:nvPicPr>
          <p:cNvPr id="48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/>
          </a:blip>
          <a:stretch/>
        </p:blipFill>
        <p:spPr>
          <a:xfrm>
            <a:off x="1009555" y="5938076"/>
            <a:ext cx="16430625" cy="28575"/>
          </a:xfrm>
          <a:prstGeom prst="rect">
            <a:avLst/>
          </a:prstGeom>
        </p:spPr>
      </p:pic>
      <p:sp>
        <p:nvSpPr>
          <p:cNvPr id="489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12781" y="874776"/>
            <a:ext cx="16463962" cy="7048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5460"/>
              </a:lnSpc>
            </a:pPr>
            <a:r>
              <a:rPr lang="en-US" sz="4200" spc="-168" dirty="0">
                <a:solidFill>
                  <a:srgbClr val="FFFFFF">
                    <a:alpha val="100000"/>
                  </a:srgbClr>
                </a:solidFill>
                <a:latin typeface="Inter Light" panose="00000700000000000000" pitchFamily="2" charset="0"/>
              </a:rPr>
              <a:t>ҚАЗАҚСТАНДАҒЫ ТЕРРАКТІЛЕР ХРОНОЛОГИЯСЫ</a:t>
            </a:r>
          </a:p>
        </p:txBody>
      </p:sp>
      <p:sp>
        <p:nvSpPr>
          <p:cNvPr id="490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12781" y="1673638"/>
            <a:ext cx="16463962" cy="3714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F1F2F5">
                    <a:alpha val="100000"/>
                  </a:srgbClr>
                </a:solidFill>
                <a:latin typeface="Inter" panose="00000700000000000000" pitchFamily="2" charset="0"/>
              </a:rPr>
              <a:t>Тарихи сабақтар: Қайғылы оқиғалар мен олардың зардаптары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846D30F-C92D-A46E-EDC5-8FC2D7AFE1D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07547" y="622503"/>
            <a:ext cx="3651039" cy="3076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50000">
        <p14:vortex dir="r"/>
      </p:transition>
    </mc:Choice>
    <mc:Fallback xmlns="">
      <p:transition spd="slow" advTm="50000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171</TotalTime>
  <Words>995</Words>
  <Application>Microsoft Office PowerPoint</Application>
  <PresentationFormat>Произвольный</PresentationFormat>
  <Paragraphs>167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8" baseType="lpstr">
      <vt:lpstr>Calibri</vt:lpstr>
      <vt:lpstr>Inter SemiBold</vt:lpstr>
      <vt:lpstr>Calibri Light</vt:lpstr>
      <vt:lpstr>Archivo</vt:lpstr>
      <vt:lpstr>Arial</vt:lpstr>
      <vt:lpstr>Inter</vt:lpstr>
      <vt:lpstr>Inter Light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Exporter Version: 2.6.0.0, docId: 26722564, orderId: 10160572</dc:title>
  <dc:creator>Presentations.AI Exporter</dc:creator>
  <cp:lastModifiedBy>монин кгу</cp:lastModifiedBy>
  <cp:revision>4</cp:revision>
  <dcterms:created xsi:type="dcterms:W3CDTF">2026-02-20T08:30:44Z</dcterms:created>
  <dcterms:modified xsi:type="dcterms:W3CDTF">2026-07-01T11:47:42Z</dcterms:modified>
</cp:coreProperties>
</file>