
<file path=[Content_Types].xml><?xml version="1.0" encoding="utf-8"?>
<Types xmlns="http://schemas.openxmlformats.org/package/2006/content-types">
  <Default Extension="bin" ContentType="image/png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14.bin" ContentType="image/jpeg"/>
  <Override PartName="/ppt/media/image16.bin" ContentType="image/jpeg"/>
  <Override PartName="/ppt/media/image44.bin" ContentType="image/jpeg"/>
  <Override PartName="/ppt/media/image58.bin" ContentType="image/jpeg"/>
  <Override PartName="/ppt/media/image83.bin" ContentType="image/jpeg"/>
  <Override PartName="/ppt/media/image93.bin" ContentType="image/jpeg"/>
  <Override PartName="/ppt/media/image101.bin" ContentType="image/jpeg"/>
  <Override PartName="/ppt/media/image107.bin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72" r:id="rId1"/>
  </p:sldMasterIdLst>
  <p:sldIdLst>
    <p:sldId id="301" r:id="rId2"/>
    <p:sldId id="309" r:id="rId3"/>
    <p:sldId id="333" r:id="rId4"/>
    <p:sldId id="348" r:id="rId5"/>
    <p:sldId id="355" r:id="rId6"/>
    <p:sldId id="367" r:id="rId7"/>
    <p:sldId id="391" r:id="rId8"/>
    <p:sldId id="412" r:id="rId9"/>
    <p:sldId id="424" r:id="rId10"/>
    <p:sldId id="442" r:id="rId11"/>
    <p:sldId id="460" r:id="rId12"/>
    <p:sldId id="482" r:id="rId13"/>
    <p:sldId id="544" r:id="rId14"/>
    <p:sldId id="559" r:id="rId15"/>
    <p:sldId id="578" r:id="rId16"/>
    <p:sldId id="621" r:id="rId17"/>
    <p:sldId id="633" r:id="rId18"/>
    <p:sldId id="649" r:id="rId19"/>
    <p:sldId id="672" r:id="rId20"/>
    <p:sldId id="693" r:id="rId21"/>
    <p:sldId id="705" r:id="rId22"/>
  </p:sldIdLst>
  <p:sldSz cx="18288000" cy="10287000"/>
  <p:notesSz cx="18288000" cy="10287000"/>
  <p:embeddedFontLst>
    <p:embeddedFont>
      <p:font typeface="IBM Plex Sans" panose="020F0502020204030204" pitchFamily="34" charset="0"/>
      <p:regular r:id="rId23"/>
      <p:bold r:id="rId24"/>
    </p:embeddedFont>
    <p:embeddedFont>
      <p:font typeface="Quicksand" panose="020B0604020202020204" charset="0"/>
      <p:bold r:id="rId25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2" d="100"/>
          <a:sy n="72" d="100"/>
        </p:scale>
        <p:origin x="63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8CEAE-9ACF-4870-96B2-2FDD755B4008}" type="datetimeFigureOut">
              <a:rPr lang="en-IN" smtClean="0"/>
              <a:t>01-07-2026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4AC96-115D-4CF4-9B0B-0F2A89887B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3475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000"/>
    </mc:Choice>
    <mc:Fallback xmlns="">
      <p:transition spd="slow" advTm="45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8CEAE-9ACF-4870-96B2-2FDD755B4008}" type="datetimeFigureOut">
              <a:rPr lang="en-IN" smtClean="0"/>
              <a:t>01-07-2026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4AC96-115D-4CF4-9B0B-0F2A89887B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33150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000"/>
    </mc:Choice>
    <mc:Fallback xmlns="">
      <p:transition spd="slow" advTm="45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8CEAE-9ACF-4870-96B2-2FDD755B4008}" type="datetimeFigureOut">
              <a:rPr lang="en-IN" smtClean="0"/>
              <a:t>01-07-2026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4AC96-115D-4CF4-9B0B-0F2A89887B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76995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000"/>
    </mc:Choice>
    <mc:Fallback xmlns="">
      <p:transition spd="slow" advTm="45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8CEAE-9ACF-4870-96B2-2FDD755B4008}" type="datetimeFigureOut">
              <a:rPr lang="en-IN" smtClean="0"/>
              <a:t>01-07-2026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4AC96-115D-4CF4-9B0B-0F2A89887B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38595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000"/>
    </mc:Choice>
    <mc:Fallback xmlns="">
      <p:transition spd="slow" advTm="45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8CEAE-9ACF-4870-96B2-2FDD755B4008}" type="datetimeFigureOut">
              <a:rPr lang="en-IN" smtClean="0"/>
              <a:t>01-07-2026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4AC96-115D-4CF4-9B0B-0F2A89887B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89559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000"/>
    </mc:Choice>
    <mc:Fallback xmlns="">
      <p:transition spd="slow" advTm="45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8CEAE-9ACF-4870-96B2-2FDD755B4008}" type="datetimeFigureOut">
              <a:rPr lang="en-IN" smtClean="0"/>
              <a:t>01-07-2026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4AC96-115D-4CF4-9B0B-0F2A89887B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3965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000"/>
    </mc:Choice>
    <mc:Fallback xmlns="">
      <p:transition spd="slow" advTm="45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8CEAE-9ACF-4870-96B2-2FDD755B4008}" type="datetimeFigureOut">
              <a:rPr lang="en-IN" smtClean="0"/>
              <a:t>01-07-2026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4AC96-115D-4CF4-9B0B-0F2A89887B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81391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000"/>
    </mc:Choice>
    <mc:Fallback xmlns="">
      <p:transition spd="slow" advTm="45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8CEAE-9ACF-4870-96B2-2FDD755B4008}" type="datetimeFigureOut">
              <a:rPr lang="en-IN" smtClean="0"/>
              <a:t>01-07-2026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4AC96-115D-4CF4-9B0B-0F2A89887B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20817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000"/>
    </mc:Choice>
    <mc:Fallback xmlns="">
      <p:transition spd="slow" advTm="45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8CEAE-9ACF-4870-96B2-2FDD755B4008}" type="datetimeFigureOut">
              <a:rPr lang="en-IN" smtClean="0"/>
              <a:t>01-07-2026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4AC96-115D-4CF4-9B0B-0F2A89887B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06754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000"/>
    </mc:Choice>
    <mc:Fallback xmlns="">
      <p:transition spd="slow" advTm="45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8CEAE-9ACF-4870-96B2-2FDD755B4008}" type="datetimeFigureOut">
              <a:rPr lang="en-IN" smtClean="0"/>
              <a:t>01-07-2026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4AC96-115D-4CF4-9B0B-0F2A89887B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70941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000"/>
    </mc:Choice>
    <mc:Fallback xmlns="">
      <p:transition spd="slow" advTm="45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8CEAE-9ACF-4870-96B2-2FDD755B4008}" type="datetimeFigureOut">
              <a:rPr lang="en-IN" smtClean="0"/>
              <a:t>01-07-2026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4AC96-115D-4CF4-9B0B-0F2A89887B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8880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000"/>
    </mc:Choice>
    <mc:Fallback xmlns="">
      <p:transition spd="slow" advTm="45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B8CEAE-9ACF-4870-96B2-2FDD755B4008}" type="datetimeFigureOut">
              <a:rPr lang="en-IN" smtClean="0"/>
              <a:t>01-07-2026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14AC96-115D-4CF4-9B0B-0F2A89887B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78084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Tm="45000"/>
    </mc:Choice>
    <mc:Fallback xmlns="">
      <p:transition spd="slow" advTm="45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bin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bin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bin"/><Relationship Id="rId3" Type="http://schemas.openxmlformats.org/officeDocument/2006/relationships/image" Target="../media/image13.bin"/><Relationship Id="rId7" Type="http://schemas.openxmlformats.org/officeDocument/2006/relationships/image" Target="../media/image42.bin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bin"/><Relationship Id="rId5" Type="http://schemas.openxmlformats.org/officeDocument/2006/relationships/image" Target="../media/image40.bin"/><Relationship Id="rId4" Type="http://schemas.openxmlformats.org/officeDocument/2006/relationships/image" Target="../media/image39.bin"/><Relationship Id="rId9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bin"/><Relationship Id="rId13" Type="http://schemas.openxmlformats.org/officeDocument/2006/relationships/image" Target="../media/image54.bin"/><Relationship Id="rId3" Type="http://schemas.openxmlformats.org/officeDocument/2006/relationships/image" Target="../media/image44.bin"/><Relationship Id="rId7" Type="http://schemas.openxmlformats.org/officeDocument/2006/relationships/image" Target="../media/image48.bin"/><Relationship Id="rId12" Type="http://schemas.openxmlformats.org/officeDocument/2006/relationships/image" Target="../media/image53.bin"/><Relationship Id="rId2" Type="http://schemas.openxmlformats.org/officeDocument/2006/relationships/image" Target="../media/image8.bin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bin"/><Relationship Id="rId11" Type="http://schemas.openxmlformats.org/officeDocument/2006/relationships/image" Target="../media/image52.bin"/><Relationship Id="rId5" Type="http://schemas.openxmlformats.org/officeDocument/2006/relationships/image" Target="../media/image46.bin"/><Relationship Id="rId15" Type="http://schemas.openxmlformats.org/officeDocument/2006/relationships/image" Target="../media/image56.bin"/><Relationship Id="rId10" Type="http://schemas.openxmlformats.org/officeDocument/2006/relationships/image" Target="../media/image51.bin"/><Relationship Id="rId4" Type="http://schemas.openxmlformats.org/officeDocument/2006/relationships/image" Target="../media/image45.bin"/><Relationship Id="rId9" Type="http://schemas.openxmlformats.org/officeDocument/2006/relationships/image" Target="../media/image50.bin"/><Relationship Id="rId14" Type="http://schemas.openxmlformats.org/officeDocument/2006/relationships/image" Target="../media/image55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bin"/><Relationship Id="rId13" Type="http://schemas.openxmlformats.org/officeDocument/2006/relationships/image" Target="../media/image67.bin"/><Relationship Id="rId18" Type="http://schemas.openxmlformats.org/officeDocument/2006/relationships/image" Target="../media/image72.bin"/><Relationship Id="rId3" Type="http://schemas.openxmlformats.org/officeDocument/2006/relationships/image" Target="../media/image57.bin"/><Relationship Id="rId21" Type="http://schemas.openxmlformats.org/officeDocument/2006/relationships/image" Target="../media/image75.bin"/><Relationship Id="rId7" Type="http://schemas.openxmlformats.org/officeDocument/2006/relationships/image" Target="../media/image61.bin"/><Relationship Id="rId12" Type="http://schemas.openxmlformats.org/officeDocument/2006/relationships/image" Target="../media/image66.bin"/><Relationship Id="rId17" Type="http://schemas.openxmlformats.org/officeDocument/2006/relationships/image" Target="../media/image71.bin"/><Relationship Id="rId25" Type="http://schemas.openxmlformats.org/officeDocument/2006/relationships/image" Target="../media/image4.png"/><Relationship Id="rId2" Type="http://schemas.openxmlformats.org/officeDocument/2006/relationships/image" Target="../media/image8.bin"/><Relationship Id="rId16" Type="http://schemas.openxmlformats.org/officeDocument/2006/relationships/image" Target="../media/image70.bin"/><Relationship Id="rId20" Type="http://schemas.openxmlformats.org/officeDocument/2006/relationships/image" Target="../media/image74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bin"/><Relationship Id="rId11" Type="http://schemas.openxmlformats.org/officeDocument/2006/relationships/image" Target="../media/image65.bin"/><Relationship Id="rId24" Type="http://schemas.openxmlformats.org/officeDocument/2006/relationships/image" Target="../media/image78.bin"/><Relationship Id="rId5" Type="http://schemas.openxmlformats.org/officeDocument/2006/relationships/image" Target="../media/image59.bin"/><Relationship Id="rId15" Type="http://schemas.openxmlformats.org/officeDocument/2006/relationships/image" Target="../media/image69.bin"/><Relationship Id="rId23" Type="http://schemas.openxmlformats.org/officeDocument/2006/relationships/image" Target="../media/image77.bin"/><Relationship Id="rId10" Type="http://schemas.openxmlformats.org/officeDocument/2006/relationships/image" Target="../media/image64.bin"/><Relationship Id="rId19" Type="http://schemas.openxmlformats.org/officeDocument/2006/relationships/image" Target="../media/image73.bin"/><Relationship Id="rId4" Type="http://schemas.openxmlformats.org/officeDocument/2006/relationships/image" Target="../media/image58.bin"/><Relationship Id="rId9" Type="http://schemas.openxmlformats.org/officeDocument/2006/relationships/image" Target="../media/image63.bin"/><Relationship Id="rId14" Type="http://schemas.openxmlformats.org/officeDocument/2006/relationships/image" Target="../media/image68.bin"/><Relationship Id="rId22" Type="http://schemas.openxmlformats.org/officeDocument/2006/relationships/image" Target="../media/image76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bin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81.bin"/><Relationship Id="rId4" Type="http://schemas.openxmlformats.org/officeDocument/2006/relationships/image" Target="../media/image80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bin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83.bin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bin"/><Relationship Id="rId3" Type="http://schemas.openxmlformats.org/officeDocument/2006/relationships/image" Target="../media/image26.bin"/><Relationship Id="rId7" Type="http://schemas.openxmlformats.org/officeDocument/2006/relationships/image" Target="../media/image87.bin"/><Relationship Id="rId2" Type="http://schemas.openxmlformats.org/officeDocument/2006/relationships/image" Target="../media/image12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6.bin"/><Relationship Id="rId5" Type="http://schemas.openxmlformats.org/officeDocument/2006/relationships/image" Target="../media/image85.bin"/><Relationship Id="rId10" Type="http://schemas.openxmlformats.org/officeDocument/2006/relationships/image" Target="../media/image4.png"/><Relationship Id="rId4" Type="http://schemas.openxmlformats.org/officeDocument/2006/relationships/image" Target="../media/image84.bin"/><Relationship Id="rId9" Type="http://schemas.openxmlformats.org/officeDocument/2006/relationships/image" Target="../media/image89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bin"/><Relationship Id="rId7" Type="http://schemas.openxmlformats.org/officeDocument/2006/relationships/image" Target="../media/image4.png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2.bin"/><Relationship Id="rId5" Type="http://schemas.openxmlformats.org/officeDocument/2006/relationships/image" Target="../media/image91.bin"/><Relationship Id="rId4" Type="http://schemas.openxmlformats.org/officeDocument/2006/relationships/image" Target="../media/image90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bin"/><Relationship Id="rId3" Type="http://schemas.openxmlformats.org/officeDocument/2006/relationships/image" Target="../media/image82.bin"/><Relationship Id="rId7" Type="http://schemas.openxmlformats.org/officeDocument/2006/relationships/image" Target="../media/image95.bin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4.bin"/><Relationship Id="rId5" Type="http://schemas.openxmlformats.org/officeDocument/2006/relationships/image" Target="../media/image39.bin"/><Relationship Id="rId4" Type="http://schemas.openxmlformats.org/officeDocument/2006/relationships/image" Target="../media/image93.bin"/><Relationship Id="rId9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bin"/><Relationship Id="rId3" Type="http://schemas.openxmlformats.org/officeDocument/2006/relationships/image" Target="../media/image13.bin"/><Relationship Id="rId7" Type="http://schemas.openxmlformats.org/officeDocument/2006/relationships/image" Target="../media/image99.bin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8.bin"/><Relationship Id="rId5" Type="http://schemas.openxmlformats.org/officeDocument/2006/relationships/image" Target="../media/image28.bin"/><Relationship Id="rId4" Type="http://schemas.openxmlformats.org/officeDocument/2006/relationships/image" Target="../media/image97.bin"/><Relationship Id="rId9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bin"/><Relationship Id="rId3" Type="http://schemas.openxmlformats.org/officeDocument/2006/relationships/image" Target="../media/image79.bin"/><Relationship Id="rId7" Type="http://schemas.openxmlformats.org/officeDocument/2006/relationships/image" Target="../media/image29.bin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3.bin"/><Relationship Id="rId5" Type="http://schemas.openxmlformats.org/officeDocument/2006/relationships/image" Target="../media/image102.bin"/><Relationship Id="rId4" Type="http://schemas.openxmlformats.org/officeDocument/2006/relationships/image" Target="../media/image101.bin"/><Relationship Id="rId9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bin"/><Relationship Id="rId2" Type="http://schemas.openxmlformats.org/officeDocument/2006/relationships/image" Target="../media/image5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7.bin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bin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106.bin"/><Relationship Id="rId4" Type="http://schemas.openxmlformats.org/officeDocument/2006/relationships/image" Target="../media/image105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bin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9.png"/><Relationship Id="rId4" Type="http://schemas.openxmlformats.org/officeDocument/2006/relationships/image" Target="../media/image108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bin"/><Relationship Id="rId2" Type="http://schemas.openxmlformats.org/officeDocument/2006/relationships/image" Target="../media/image8.bin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bin"/><Relationship Id="rId2" Type="http://schemas.openxmlformats.org/officeDocument/2006/relationships/image" Target="../media/image9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11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bin"/><Relationship Id="rId7" Type="http://schemas.openxmlformats.org/officeDocument/2006/relationships/image" Target="../media/image4.png"/><Relationship Id="rId2" Type="http://schemas.openxmlformats.org/officeDocument/2006/relationships/image" Target="../media/image12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bin"/><Relationship Id="rId5" Type="http://schemas.openxmlformats.org/officeDocument/2006/relationships/image" Target="../media/image15.bin"/><Relationship Id="rId4" Type="http://schemas.openxmlformats.org/officeDocument/2006/relationships/image" Target="../media/image14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bin"/><Relationship Id="rId13" Type="http://schemas.openxmlformats.org/officeDocument/2006/relationships/image" Target="../media/image4.png"/><Relationship Id="rId3" Type="http://schemas.openxmlformats.org/officeDocument/2006/relationships/image" Target="../media/image13.bin"/><Relationship Id="rId7" Type="http://schemas.openxmlformats.org/officeDocument/2006/relationships/image" Target="../media/image20.bin"/><Relationship Id="rId12" Type="http://schemas.openxmlformats.org/officeDocument/2006/relationships/image" Target="../media/image25.bin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bin"/><Relationship Id="rId11" Type="http://schemas.openxmlformats.org/officeDocument/2006/relationships/image" Target="../media/image24.bin"/><Relationship Id="rId5" Type="http://schemas.openxmlformats.org/officeDocument/2006/relationships/image" Target="../media/image18.bin"/><Relationship Id="rId10" Type="http://schemas.openxmlformats.org/officeDocument/2006/relationships/image" Target="../media/image23.bin"/><Relationship Id="rId4" Type="http://schemas.openxmlformats.org/officeDocument/2006/relationships/image" Target="../media/image17.bin"/><Relationship Id="rId9" Type="http://schemas.openxmlformats.org/officeDocument/2006/relationships/image" Target="../media/image22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bin"/><Relationship Id="rId7" Type="http://schemas.openxmlformats.org/officeDocument/2006/relationships/image" Target="../media/image4.png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bin"/><Relationship Id="rId5" Type="http://schemas.openxmlformats.org/officeDocument/2006/relationships/image" Target="../media/image28.bin"/><Relationship Id="rId4" Type="http://schemas.openxmlformats.org/officeDocument/2006/relationships/image" Target="../media/image27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bin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bin"/><Relationship Id="rId3" Type="http://schemas.openxmlformats.org/officeDocument/2006/relationships/image" Target="../media/image30.bin"/><Relationship Id="rId7" Type="http://schemas.openxmlformats.org/officeDocument/2006/relationships/image" Target="../media/image34.bin"/><Relationship Id="rId12" Type="http://schemas.openxmlformats.org/officeDocument/2006/relationships/image" Target="../media/image4.png"/><Relationship Id="rId2" Type="http://schemas.openxmlformats.org/officeDocument/2006/relationships/image" Target="../media/image9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bin"/><Relationship Id="rId11" Type="http://schemas.openxmlformats.org/officeDocument/2006/relationships/image" Target="../media/image38.bin"/><Relationship Id="rId5" Type="http://schemas.openxmlformats.org/officeDocument/2006/relationships/image" Target="../media/image32.bin"/><Relationship Id="rId10" Type="http://schemas.openxmlformats.org/officeDocument/2006/relationships/image" Target="../media/image37.bin"/><Relationship Id="rId4" Type="http://schemas.openxmlformats.org/officeDocument/2006/relationships/image" Target="../media/image31.bin"/><Relationship Id="rId9" Type="http://schemas.openxmlformats.org/officeDocument/2006/relationships/image" Target="../media/image36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03" name="coverimag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0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0" y="5163889"/>
            <a:ext cx="15773400" cy="4362450"/>
          </a:xfrm>
          <a:prstGeom prst="rect">
            <a:avLst/>
          </a:prstGeom>
        </p:spPr>
      </p:pic>
      <p:sp>
        <p:nvSpPr>
          <p:cNvPr id="305" name="Presenter Name-426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2000" y="8277320"/>
            <a:ext cx="12472988" cy="4953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672"/>
              </a:lnSpc>
            </a:pPr>
            <a:r>
              <a:rPr lang="en-US" sz="2700" b="1" spc="-68" dirty="0">
                <a:solidFill>
                  <a:srgbClr val="252833">
                    <a:alpha val="100000"/>
                  </a:srgbClr>
                </a:solidFill>
                <a:latin typeface="Quicksand" panose="00000700000000000000" pitchFamily="2" charset="0"/>
              </a:rPr>
              <a:t>Алматы облысы Дін істері басқармасы</a:t>
            </a:r>
          </a:p>
        </p:txBody>
      </p:sp>
      <p:sp>
        <p:nvSpPr>
          <p:cNvPr id="306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2000" y="5925979"/>
            <a:ext cx="12472988" cy="6858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5292"/>
              </a:lnSpc>
            </a:pPr>
            <a:r>
              <a:rPr lang="en-US" sz="4200" b="1" spc="-105" dirty="0">
                <a:solidFill>
                  <a:srgbClr val="252833">
                    <a:alpha val="100000"/>
                  </a:srgbClr>
                </a:solidFill>
                <a:latin typeface="Quicksand" panose="00000700000000000000" pitchFamily="2" charset="0"/>
              </a:rPr>
              <a:t>Этникалық бірлік және экстремизмнің алдын алу</a:t>
            </a:r>
          </a:p>
        </p:txBody>
      </p:sp>
      <p:sp>
        <p:nvSpPr>
          <p:cNvPr id="307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2000" y="6712268"/>
            <a:ext cx="12472988" cy="11906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108"/>
              </a:lnSpc>
            </a:pPr>
            <a:r>
              <a:rPr lang="en-US" sz="2100" spc="-21" dirty="0">
                <a:solidFill>
                  <a:srgbClr val="252833">
                    <a:alpha val="100000"/>
                  </a:srgbClr>
                </a:solidFill>
                <a:latin typeface="IBM Plex Sans" panose="00000700000000000000" pitchFamily="2" charset="0"/>
              </a:rPr>
              <a:t>Қазақстанның татулығын сақтау жолындағы қауіптер мен терроризмге қарсы іс-қимыл негіздері</a:t>
            </a:r>
            <a:r>
              <a:rPr lang="en-US" sz="2100" spc="-21" dirty="0">
                <a:solidFill>
                  <a:srgbClr val="252833"/>
                </a:solidFill>
                <a:latin typeface="IBM Plex Sans" panose="00000700000000000000" pitchFamily="2" charset="0"/>
              </a:rPr>
              <a:t>Көпұлтты қоғамдағы тұрақтылықты қамтамасыз ету және радикалды идеяларға қарсы иммунитет қалыптастыру.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C3FA533-F984-A39E-F5A6-F7CF3F06A78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26448" y="6838122"/>
            <a:ext cx="2802835" cy="2569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5000">
        <p:blinds dir="vert"/>
      </p:transition>
    </mc:Choice>
    <mc:Fallback xmlns="">
      <p:transition spd="slow" advTm="25000">
        <p:blinds dir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4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6937325" y="0"/>
            <a:ext cx="11350676" cy="10287000"/>
          </a:xfrm>
          <a:prstGeom prst="rect">
            <a:avLst/>
          </a:prstGeom>
        </p:spPr>
      </p:pic>
      <p:pic>
        <p:nvPicPr>
          <p:cNvPr id="44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760661" y="3427958"/>
            <a:ext cx="1371600" cy="1371600"/>
          </a:xfrm>
          <a:prstGeom prst="rect">
            <a:avLst/>
          </a:prstGeom>
        </p:spPr>
      </p:pic>
      <p:pic>
        <p:nvPicPr>
          <p:cNvPr id="446" name="iconNode0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  <a:extLst>
              <a:ext uri="{E1F3CFCA-9182-4ADF-9EDB-CD5233A992A6}">
                <a14:useLocalDpi xmlns="" xmlns:a16="http://schemas.microsoft.com/office/drawing/2014/main" xmlns:asvg="http://schemas.microsoft.com/office/drawing/2016/SVG/main" xmlns:p14="http://schemas.microsoft.com/office/powerpoint/2010/main" xmlns:a14="http://schemas.microsoft.com/office/drawing/2010/main" val="0"/>
              </a:ext>
            </a:extLst>
          </a:blip>
          <a:srcRect/>
          <a:stretch/>
        </p:blipFill>
        <p:spPr>
          <a:xfrm>
            <a:off x="1034986" y="3702368"/>
            <a:ext cx="822865" cy="822865"/>
          </a:xfrm>
          <a:prstGeom prst="rect">
            <a:avLst/>
          </a:prstGeom>
        </p:spPr>
      </p:pic>
      <p:sp>
        <p:nvSpPr>
          <p:cNvPr id="447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0666" y="5104352"/>
            <a:ext cx="8091488" cy="3524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spc="-18" dirty="0">
                <a:solidFill>
                  <a:srgbClr val="252833">
                    <a:alpha val="100000"/>
                  </a:srgbClr>
                </a:solidFill>
                <a:latin typeface="IBM Plex Sans" panose="00000700000000000000" pitchFamily="2" charset="0"/>
              </a:rPr>
              <a:t>Дін, ұлт және көзқарас бойынша қоғамдық </a:t>
            </a:r>
            <a:r>
              <a:rPr lang="en-US" sz="1800" b="1" spc="-18" dirty="0">
                <a:solidFill>
                  <a:srgbClr val="252833"/>
                </a:solidFill>
                <a:latin typeface="IBM Plex Sans" panose="00000700000000000000" pitchFamily="2" charset="0"/>
              </a:rPr>
              <a:t>алауыздықтың</a:t>
            </a:r>
            <a:r>
              <a:rPr lang="en-US" sz="1800" spc="-18" dirty="0">
                <a:solidFill>
                  <a:srgbClr val="252833"/>
                </a:solidFill>
                <a:latin typeface="IBM Plex Sans" panose="00000700000000000000" pitchFamily="2" charset="0"/>
              </a:rPr>
              <a:t> тереңдеуі.</a:t>
            </a:r>
          </a:p>
        </p:txBody>
      </p:sp>
      <p:pic>
        <p:nvPicPr>
          <p:cNvPr id="44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9432703" y="3428048"/>
            <a:ext cx="1371600" cy="1371600"/>
          </a:xfrm>
          <a:prstGeom prst="rect">
            <a:avLst/>
          </a:prstGeom>
        </p:spPr>
      </p:pic>
      <p:pic>
        <p:nvPicPr>
          <p:cNvPr id="449" name="iconNode1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  <a:extLst>
              <a:ext uri="{06EC7566-F5C4-45E5-943A-C9141D129FA4}">
                <a14:useLocalDpi xmlns="" xmlns:a16="http://schemas.microsoft.com/office/drawing/2014/main" xmlns:asvg="http://schemas.microsoft.com/office/drawing/2016/SVG/main" xmlns:p14="http://schemas.microsoft.com/office/powerpoint/2010/main" xmlns:a14="http://schemas.microsoft.com/office/drawing/2010/main" val="0"/>
              </a:ext>
            </a:extLst>
          </a:blip>
          <a:srcRect/>
          <a:stretch/>
        </p:blipFill>
        <p:spPr>
          <a:xfrm>
            <a:off x="9707023" y="3702368"/>
            <a:ext cx="822865" cy="822865"/>
          </a:xfrm>
          <a:prstGeom prst="rect">
            <a:avLst/>
          </a:prstGeom>
        </p:spPr>
      </p:pic>
      <p:sp>
        <p:nvSpPr>
          <p:cNvPr id="450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432703" y="5104352"/>
            <a:ext cx="8091488" cy="3524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spc="-18" dirty="0">
                <a:solidFill>
                  <a:srgbClr val="252833">
                    <a:alpha val="100000"/>
                  </a:srgbClr>
                </a:solidFill>
                <a:latin typeface="IBM Plex Sans" panose="00000700000000000000" pitchFamily="2" charset="0"/>
              </a:rPr>
              <a:t>Азаматтар арасындағы </a:t>
            </a:r>
            <a:r>
              <a:rPr lang="en-US" sz="1800" b="1" spc="-18" dirty="0">
                <a:solidFill>
                  <a:srgbClr val="252833"/>
                </a:solidFill>
                <a:latin typeface="IBM Plex Sans" panose="00000700000000000000" pitchFamily="2" charset="0"/>
              </a:rPr>
              <a:t>сенім дағдарысы</a:t>
            </a:r>
            <a:r>
              <a:rPr lang="en-US" sz="1800" spc="-18" dirty="0">
                <a:solidFill>
                  <a:srgbClr val="252833"/>
                </a:solidFill>
                <a:latin typeface="IBM Plex Sans" panose="00000700000000000000" pitchFamily="2" charset="0"/>
              </a:rPr>
              <a:t> және үрейдің қалыптасуы.</a:t>
            </a:r>
          </a:p>
        </p:txBody>
      </p:sp>
      <p:pic>
        <p:nvPicPr>
          <p:cNvPr id="45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760666" y="6409182"/>
            <a:ext cx="1371600" cy="1371600"/>
          </a:xfrm>
          <a:prstGeom prst="rect">
            <a:avLst/>
          </a:prstGeom>
        </p:spPr>
      </p:pic>
      <p:pic>
        <p:nvPicPr>
          <p:cNvPr id="452" name="iconNode2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  <a:extLst>
              <a:ext uri="{CB91ECA6-A505-4663-8586-39C94289C6E6}">
                <a14:useLocalDpi xmlns="" xmlns:a16="http://schemas.microsoft.com/office/drawing/2014/main" xmlns:asvg="http://schemas.microsoft.com/office/drawing/2016/SVG/main" xmlns:p14="http://schemas.microsoft.com/office/powerpoint/2010/main" xmlns:a14="http://schemas.microsoft.com/office/drawing/2010/main" val="0"/>
              </a:ext>
            </a:extLst>
          </a:blip>
          <a:srcRect/>
          <a:stretch/>
        </p:blipFill>
        <p:spPr>
          <a:xfrm>
            <a:off x="1034986" y="6683502"/>
            <a:ext cx="822865" cy="822865"/>
          </a:xfrm>
          <a:prstGeom prst="rect">
            <a:avLst/>
          </a:prstGeom>
        </p:spPr>
      </p:pic>
      <p:sp>
        <p:nvSpPr>
          <p:cNvPr id="453" name="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0666" y="8085487"/>
            <a:ext cx="8091488" cy="7048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spc="-18" dirty="0">
                <a:solidFill>
                  <a:srgbClr val="252833">
                    <a:alpha val="100000"/>
                  </a:srgbClr>
                </a:solidFill>
                <a:latin typeface="IBM Plex Sans" panose="00000700000000000000" pitchFamily="2" charset="0"/>
              </a:rPr>
              <a:t>Зорлық-зомбылықты ақтау және </a:t>
            </a:r>
            <a:r>
              <a:rPr lang="en-US" sz="1800" b="1" spc="-18" dirty="0">
                <a:solidFill>
                  <a:srgbClr val="252833"/>
                </a:solidFill>
                <a:latin typeface="IBM Plex Sans" panose="00000700000000000000" pitchFamily="2" charset="0"/>
              </a:rPr>
              <a:t>радикалды мінез-құлықтың</a:t>
            </a:r>
            <a:r>
              <a:rPr lang="en-US" sz="1800" spc="-18" dirty="0">
                <a:solidFill>
                  <a:srgbClr val="252833"/>
                </a:solidFill>
                <a:latin typeface="IBM Plex Sans" panose="00000700000000000000" pitchFamily="2" charset="0"/>
              </a:rPr>
              <a:t> «қалыпты» болуы.</a:t>
            </a:r>
          </a:p>
        </p:txBody>
      </p:sp>
      <p:pic>
        <p:nvPicPr>
          <p:cNvPr id="45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9432703" y="6409182"/>
            <a:ext cx="1371600" cy="1371600"/>
          </a:xfrm>
          <a:prstGeom prst="rect">
            <a:avLst/>
          </a:prstGeom>
        </p:spPr>
      </p:pic>
      <p:pic>
        <p:nvPicPr>
          <p:cNvPr id="455" name="iconNode3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  <a:extLst>
              <a:ext uri="{23C7A208-5601-469C-89F9-13ABFCB3DFF0}">
                <a14:useLocalDpi xmlns="" xmlns:a16="http://schemas.microsoft.com/office/drawing/2014/main" xmlns:asvg="http://schemas.microsoft.com/office/drawing/2016/SVG/main" xmlns:p14="http://schemas.microsoft.com/office/powerpoint/2010/main" xmlns:a14="http://schemas.microsoft.com/office/drawing/2010/main" val="0"/>
              </a:ext>
            </a:extLst>
          </a:blip>
          <a:srcRect/>
          <a:stretch/>
        </p:blipFill>
        <p:spPr>
          <a:xfrm>
            <a:off x="9707023" y="6683502"/>
            <a:ext cx="822865" cy="822865"/>
          </a:xfrm>
          <a:prstGeom prst="rect">
            <a:avLst/>
          </a:prstGeom>
        </p:spPr>
      </p:pic>
      <p:sp>
        <p:nvSpPr>
          <p:cNvPr id="456" name="Primary Heading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432703" y="8085487"/>
            <a:ext cx="8091488" cy="3524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spc="-18" dirty="0">
                <a:solidFill>
                  <a:srgbClr val="252833">
                    <a:alpha val="100000"/>
                  </a:srgbClr>
                </a:solidFill>
                <a:latin typeface="IBM Plex Sans" panose="00000700000000000000" pitchFamily="2" charset="0"/>
              </a:rPr>
              <a:t>Әлеуметтік институттардың (отбасы, білім, мәдениет) </a:t>
            </a:r>
            <a:r>
              <a:rPr lang="en-US" sz="1800" b="1" spc="-18" dirty="0">
                <a:solidFill>
                  <a:srgbClr val="252833"/>
                </a:solidFill>
                <a:latin typeface="IBM Plex Sans" panose="00000700000000000000" pitchFamily="2" charset="0"/>
              </a:rPr>
              <a:t>әлсіреуі</a:t>
            </a:r>
            <a:r>
              <a:rPr lang="en-US" sz="1800" spc="-18" dirty="0">
                <a:solidFill>
                  <a:srgbClr val="252833"/>
                </a:solidFill>
                <a:latin typeface="IBM Plex Sans" panose="00000700000000000000" pitchFamily="2" charset="0"/>
              </a:rPr>
              <a:t>.</a:t>
            </a:r>
          </a:p>
        </p:txBody>
      </p:sp>
      <p:sp>
        <p:nvSpPr>
          <p:cNvPr id="457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0666" y="961454"/>
            <a:ext cx="16768762" cy="8286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6156"/>
              </a:lnSpc>
            </a:pPr>
            <a:r>
              <a:rPr lang="en-US" sz="5400" b="1" spc="-135" dirty="0">
                <a:gradFill flip="none" rotWithShape="1">
                  <a:gsLst>
                    <a:gs pos="0">
                      <a:srgbClr val="97A9ED"/>
                    </a:gs>
                    <a:gs pos="48000">
                      <a:srgbClr val="F984D0"/>
                    </a:gs>
                    <a:gs pos="100000">
                      <a:srgbClr val="FF9481"/>
                    </a:gs>
                  </a:gsLst>
                  <a:lin ang="0" scaled="1"/>
                  <a:tileRect/>
                </a:gradFill>
                <a:latin typeface="Quicksand" panose="00000700000000000000" pitchFamily="2" charset="0"/>
              </a:rPr>
              <a:t>Қоғамға төнетін қауіптер</a:t>
            </a:r>
          </a:p>
        </p:txBody>
      </p:sp>
      <p:sp>
        <p:nvSpPr>
          <p:cNvPr id="458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0666" y="1901857"/>
            <a:ext cx="16768762" cy="3619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spc="-18" dirty="0">
                <a:solidFill>
                  <a:srgbClr val="5E657F">
                    <a:alpha val="100000"/>
                  </a:srgbClr>
                </a:solidFill>
                <a:latin typeface="IBM Plex Sans" panose="00000700000000000000" pitchFamily="2" charset="0"/>
              </a:rPr>
              <a:t>Әлеуметтік тұрақтылық пен азаматтық сенімнің бұзылуы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326C0B1-3663-2E99-1B1D-E990A671828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7148" y="505418"/>
            <a:ext cx="3101009" cy="2749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45000">
        <p159:morph option="byObject"/>
      </p:transition>
    </mc:Choice>
    <mc:Fallback xmlns="">
      <p:transition spd="slow" advTm="4500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62" name="0bf39699-144d-4674-a6d5-cb043319cf45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0"/>
            <a:ext cx="18259425" cy="10267950"/>
          </a:xfrm>
          <a:prstGeom prst="rect">
            <a:avLst/>
          </a:prstGeom>
        </p:spPr>
      </p:pic>
      <p:pic>
        <p:nvPicPr>
          <p:cNvPr id="46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60000"/>
          </a:blip>
          <a:stretch/>
        </p:blipFill>
        <p:spPr>
          <a:xfrm>
            <a:off x="0" y="0"/>
            <a:ext cx="18259425" cy="10267950"/>
          </a:xfrm>
          <a:prstGeom prst="rect">
            <a:avLst/>
          </a:prstGeom>
        </p:spPr>
      </p:pic>
      <p:pic>
        <p:nvPicPr>
          <p:cNvPr id="46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8975973" y="7701706"/>
            <a:ext cx="9277350" cy="2562225"/>
          </a:xfrm>
          <a:prstGeom prst="rect">
            <a:avLst/>
          </a:prstGeom>
        </p:spPr>
      </p:pic>
      <p:pic>
        <p:nvPicPr>
          <p:cNvPr id="465" name="iconNode3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  <a:extLst>
              <a:ext uri="{02346DD0-EA48-4B51-9BCB-D9C73FABFF56}">
                <a14:useLocalDpi xmlns="" xmlns:a16="http://schemas.microsoft.com/office/drawing/2014/main" xmlns:asvg="http://schemas.microsoft.com/office/drawing/2016/SVG/main" xmlns:p14="http://schemas.microsoft.com/office/powerpoint/2010/main" xmlns:a14="http://schemas.microsoft.com/office/drawing/2010/main" val="0"/>
              </a:ext>
            </a:extLst>
          </a:blip>
          <a:srcRect/>
          <a:stretch/>
        </p:blipFill>
        <p:spPr>
          <a:xfrm>
            <a:off x="9471279" y="8436769"/>
            <a:ext cx="1097185" cy="1097185"/>
          </a:xfrm>
          <a:prstGeom prst="rect">
            <a:avLst/>
          </a:prstGeom>
        </p:spPr>
      </p:pic>
      <p:sp>
        <p:nvSpPr>
          <p:cNvPr id="466" name="Primary Heading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0873264" y="8811578"/>
            <a:ext cx="6919912" cy="3524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spc="-18" dirty="0">
                <a:solidFill>
                  <a:srgbClr val="FFFFFF">
                    <a:alpha val="100000"/>
                  </a:srgbClr>
                </a:solidFill>
                <a:latin typeface="IBM Plex Sans" panose="00000700000000000000" pitchFamily="2" charset="0"/>
              </a:rPr>
              <a:t>Халықаралық аренадағы мемлекеттің </a:t>
            </a:r>
            <a:r>
              <a:rPr lang="en-US" sz="1800" b="1" spc="-18" dirty="0">
                <a:solidFill>
                  <a:srgbClr val="FFFFFF"/>
                </a:solidFill>
                <a:latin typeface="IBM Plex Sans" panose="00000700000000000000" pitchFamily="2" charset="0"/>
              </a:rPr>
              <a:t>беделіне</a:t>
            </a:r>
            <a:r>
              <a:rPr lang="en-US" sz="1800" spc="-18" dirty="0">
                <a:solidFill>
                  <a:srgbClr val="FFFFFF"/>
                </a:solidFill>
                <a:latin typeface="IBM Plex Sans" panose="00000700000000000000" pitchFamily="2" charset="0"/>
              </a:rPr>
              <a:t> нұқсан келуі.</a:t>
            </a:r>
          </a:p>
        </p:txBody>
      </p:sp>
      <p:pic>
        <p:nvPicPr>
          <p:cNvPr id="467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8975973" y="5134422"/>
            <a:ext cx="9277350" cy="2562225"/>
          </a:xfrm>
          <a:prstGeom prst="rect">
            <a:avLst/>
          </a:prstGeom>
        </p:spPr>
      </p:pic>
      <p:pic>
        <p:nvPicPr>
          <p:cNvPr id="468" name="iconNode2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  <a:extLst>
              <a:ext uri="{90439AF6-9824-4FA6-BD2A-8F9ACF4D246A}">
                <a14:useLocalDpi xmlns="" xmlns:a16="http://schemas.microsoft.com/office/drawing/2014/main" xmlns:asvg="http://schemas.microsoft.com/office/drawing/2016/SVG/main" xmlns:p14="http://schemas.microsoft.com/office/powerpoint/2010/main" xmlns:a14="http://schemas.microsoft.com/office/drawing/2010/main" val="0"/>
              </a:ext>
            </a:extLst>
          </a:blip>
          <a:srcRect/>
          <a:stretch/>
        </p:blipFill>
        <p:spPr>
          <a:xfrm>
            <a:off x="9471279" y="5869496"/>
            <a:ext cx="1097185" cy="1097185"/>
          </a:xfrm>
          <a:prstGeom prst="rect">
            <a:avLst/>
          </a:prstGeom>
        </p:spPr>
      </p:pic>
      <p:sp>
        <p:nvSpPr>
          <p:cNvPr id="469" name="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0873264" y="6244304"/>
            <a:ext cx="6919912" cy="3524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spc="-18" dirty="0">
                <a:solidFill>
                  <a:srgbClr val="FFFFFF">
                    <a:alpha val="100000"/>
                  </a:srgbClr>
                </a:solidFill>
                <a:latin typeface="IBM Plex Sans" panose="00000700000000000000" pitchFamily="2" charset="0"/>
              </a:rPr>
              <a:t>Инвестицияның азаюы мен инфрақұрылымның бұзылуынан келетін </a:t>
            </a:r>
            <a:r>
              <a:rPr lang="en-US" sz="1800" b="1" spc="-18" dirty="0">
                <a:solidFill>
                  <a:srgbClr val="FFFFFF"/>
                </a:solidFill>
                <a:latin typeface="IBM Plex Sans" panose="00000700000000000000" pitchFamily="2" charset="0"/>
              </a:rPr>
              <a:t>экономикалық шығын</a:t>
            </a:r>
            <a:r>
              <a:rPr lang="en-US" sz="1800" spc="-18" dirty="0">
                <a:solidFill>
                  <a:srgbClr val="FFFFFF"/>
                </a:solidFill>
                <a:latin typeface="IBM Plex Sans" panose="00000700000000000000" pitchFamily="2" charset="0"/>
              </a:rPr>
              <a:t>.</a:t>
            </a:r>
          </a:p>
        </p:txBody>
      </p:sp>
      <p:pic>
        <p:nvPicPr>
          <p:cNvPr id="47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alphaModFix/>
          </a:blip>
          <a:stretch/>
        </p:blipFill>
        <p:spPr>
          <a:xfrm>
            <a:off x="13330238" y="7549158"/>
            <a:ext cx="571500" cy="314325"/>
          </a:xfrm>
          <a:prstGeom prst="rect">
            <a:avLst/>
          </a:prstGeom>
        </p:spPr>
      </p:pic>
      <p:pic>
        <p:nvPicPr>
          <p:cNvPr id="47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alphaModFix/>
          </a:blip>
          <a:stretch/>
        </p:blipFill>
        <p:spPr>
          <a:xfrm>
            <a:off x="8975973" y="2567136"/>
            <a:ext cx="9277350" cy="2562225"/>
          </a:xfrm>
          <a:prstGeom prst="rect">
            <a:avLst/>
          </a:prstGeom>
        </p:spPr>
      </p:pic>
      <p:pic>
        <p:nvPicPr>
          <p:cNvPr id="472" name="iconNode1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alphaModFix/>
            <a:extLst>
              <a:ext uri="{40E9F5E2-05B6-47E3-B04C-956FAD48F263}">
                <a14:useLocalDpi xmlns="" xmlns:a16="http://schemas.microsoft.com/office/drawing/2014/main" xmlns:asvg="http://schemas.microsoft.com/office/drawing/2016/SVG/main" xmlns:p14="http://schemas.microsoft.com/office/powerpoint/2010/main" xmlns:a14="http://schemas.microsoft.com/office/drawing/2010/main" val="0"/>
              </a:ext>
            </a:extLst>
          </a:blip>
          <a:srcRect/>
          <a:stretch/>
        </p:blipFill>
        <p:spPr>
          <a:xfrm>
            <a:off x="9471279" y="3302127"/>
            <a:ext cx="1097185" cy="1097185"/>
          </a:xfrm>
          <a:prstGeom prst="rect">
            <a:avLst/>
          </a:prstGeom>
        </p:spPr>
      </p:pic>
      <p:sp>
        <p:nvSpPr>
          <p:cNvPr id="473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0873264" y="3677031"/>
            <a:ext cx="6919912" cy="3524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spc="-18" dirty="0">
                <a:solidFill>
                  <a:srgbClr val="FFFFFF">
                    <a:alpha val="100000"/>
                  </a:srgbClr>
                </a:solidFill>
                <a:latin typeface="IBM Plex Sans" panose="00000700000000000000" pitchFamily="2" charset="0"/>
              </a:rPr>
              <a:t>Қоғамдық </a:t>
            </a:r>
            <a:r>
              <a:rPr lang="en-US" sz="1800" b="1" spc="-18" dirty="0">
                <a:solidFill>
                  <a:srgbClr val="FFFFFF"/>
                </a:solidFill>
                <a:latin typeface="IBM Plex Sans" panose="00000700000000000000" pitchFamily="2" charset="0"/>
              </a:rPr>
              <a:t>тәртіптің бұзылуы</a:t>
            </a:r>
            <a:r>
              <a:rPr lang="en-US" sz="1800" spc="-18" dirty="0">
                <a:solidFill>
                  <a:srgbClr val="FFFFFF"/>
                </a:solidFill>
                <a:latin typeface="IBM Plex Sans" panose="00000700000000000000" pitchFamily="2" charset="0"/>
              </a:rPr>
              <a:t>, террорлық актілер мен тәртіпсіздіктер.</a:t>
            </a:r>
          </a:p>
        </p:txBody>
      </p:sp>
      <p:pic>
        <p:nvPicPr>
          <p:cNvPr id="47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alphaModFix/>
          </a:blip>
          <a:stretch/>
        </p:blipFill>
        <p:spPr>
          <a:xfrm>
            <a:off x="13330238" y="4981872"/>
            <a:ext cx="571500" cy="314325"/>
          </a:xfrm>
          <a:prstGeom prst="rect">
            <a:avLst/>
          </a:prstGeom>
        </p:spPr>
      </p:pic>
      <p:pic>
        <p:nvPicPr>
          <p:cNvPr id="47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alphaModFix/>
          </a:blip>
          <a:stretch/>
        </p:blipFill>
        <p:spPr>
          <a:xfrm>
            <a:off x="8975973" y="0"/>
            <a:ext cx="9277350" cy="2562225"/>
          </a:xfrm>
          <a:prstGeom prst="rect">
            <a:avLst/>
          </a:prstGeom>
        </p:spPr>
      </p:pic>
      <p:pic>
        <p:nvPicPr>
          <p:cNvPr id="476" name="iconNode0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alphaModFix/>
            <a:extLst>
              <a:ext uri="{836E5759-4975-42F3-AE42-1D3FF5C26272}">
                <a14:useLocalDpi xmlns="" xmlns:a16="http://schemas.microsoft.com/office/drawing/2014/main" xmlns:asvg="http://schemas.microsoft.com/office/drawing/2016/SVG/main" xmlns:p14="http://schemas.microsoft.com/office/powerpoint/2010/main" xmlns:a14="http://schemas.microsoft.com/office/drawing/2010/main" val="0"/>
              </a:ext>
            </a:extLst>
          </a:blip>
          <a:srcRect/>
          <a:stretch/>
        </p:blipFill>
        <p:spPr>
          <a:xfrm>
            <a:off x="9471279" y="734854"/>
            <a:ext cx="1097185" cy="1097185"/>
          </a:xfrm>
          <a:prstGeom prst="rect">
            <a:avLst/>
          </a:prstGeom>
        </p:spPr>
      </p:pic>
      <p:sp>
        <p:nvSpPr>
          <p:cNvPr id="477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0873264" y="1109758"/>
            <a:ext cx="6919912" cy="3524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b="1" spc="-18" dirty="0">
                <a:solidFill>
                  <a:srgbClr val="FFFFFF">
                    <a:alpha val="100000"/>
                  </a:srgbClr>
                </a:solidFill>
                <a:latin typeface="IBM Plex Sans" panose="00000700000000000000" pitchFamily="2" charset="0"/>
              </a:rPr>
              <a:t>Конституциялық құрылымға</a:t>
            </a:r>
            <a:r>
              <a:rPr lang="en-US" sz="1800" spc="-18" dirty="0">
                <a:solidFill>
                  <a:srgbClr val="FFFFFF"/>
                </a:solidFill>
                <a:latin typeface="IBM Plex Sans" panose="00000700000000000000" pitchFamily="2" charset="0"/>
              </a:rPr>
              <a:t> қатер: заңды билікті мойындамау әрекеттері.</a:t>
            </a:r>
          </a:p>
        </p:txBody>
      </p:sp>
      <p:pic>
        <p:nvPicPr>
          <p:cNvPr id="47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alphaModFix/>
          </a:blip>
          <a:stretch/>
        </p:blipFill>
        <p:spPr>
          <a:xfrm>
            <a:off x="13330238" y="2414588"/>
            <a:ext cx="571500" cy="314325"/>
          </a:xfrm>
          <a:prstGeom prst="rect">
            <a:avLst/>
          </a:prstGeom>
        </p:spPr>
      </p:pic>
      <p:sp>
        <p:nvSpPr>
          <p:cNvPr id="479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98671" y="4492085"/>
            <a:ext cx="7415212" cy="6858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5292"/>
              </a:lnSpc>
            </a:pPr>
            <a:r>
              <a:rPr lang="en-US" sz="4200" b="1" spc="-105" dirty="0">
                <a:solidFill>
                  <a:srgbClr val="FFFFFF">
                    <a:alpha val="100000"/>
                  </a:srgbClr>
                </a:solidFill>
                <a:latin typeface="Quicksand" panose="00000700000000000000" pitchFamily="2" charset="0"/>
              </a:rPr>
              <a:t>Мемлекетке төнетін қауіптер</a:t>
            </a:r>
          </a:p>
        </p:txBody>
      </p:sp>
      <p:sp>
        <p:nvSpPr>
          <p:cNvPr id="480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98671" y="5286851"/>
            <a:ext cx="7415212" cy="6858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spc="-18" dirty="0">
                <a:solidFill>
                  <a:srgbClr val="FFFFFF">
                    <a:alpha val="100000"/>
                  </a:srgbClr>
                </a:solidFill>
                <a:latin typeface="IBM Plex Sans" panose="00000700000000000000" pitchFamily="2" charset="0"/>
              </a:rPr>
              <a:t>Ұлттық қауіпсіздікке, конституциялық тәртіпке және экономикаға нұқсан келуі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B098E68-50F3-723A-85AF-EE819BCFC591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671" y="6718852"/>
            <a:ext cx="3070964" cy="2815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p:transition spd="slow" advTm="45000">
    <p:comb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8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8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0"/>
            <a:ext cx="4457700" cy="10287000"/>
          </a:xfrm>
          <a:prstGeom prst="rect">
            <a:avLst/>
          </a:prstGeom>
        </p:spPr>
      </p:pic>
      <p:pic>
        <p:nvPicPr>
          <p:cNvPr id="486" name="fb5f55d8-eb28-4f26-b9a8-e613ebd87eb8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0" y="0"/>
            <a:ext cx="5438775" cy="10267950"/>
          </a:xfrm>
          <a:prstGeom prst="rect">
            <a:avLst/>
          </a:prstGeom>
        </p:spPr>
      </p:pic>
      <p:pic>
        <p:nvPicPr>
          <p:cNvPr id="487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6237536" y="3270795"/>
            <a:ext cx="1371600" cy="1181100"/>
          </a:xfrm>
          <a:prstGeom prst="rect">
            <a:avLst/>
          </a:prstGeom>
        </p:spPr>
      </p:pic>
      <p:pic>
        <p:nvPicPr>
          <p:cNvPr id="48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6237536" y="3270795"/>
            <a:ext cx="1364159" cy="1193750"/>
          </a:xfrm>
          <a:prstGeom prst="rect">
            <a:avLst/>
          </a:prstGeom>
        </p:spPr>
      </p:pic>
      <p:sp>
        <p:nvSpPr>
          <p:cNvPr id="489" name="text-0,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362414" y="3512820"/>
            <a:ext cx="1147762" cy="7048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736"/>
              </a:lnSpc>
            </a:pPr>
            <a:r>
              <a:rPr lang="en-US" sz="1800" b="1" spc="-18" dirty="0">
                <a:solidFill>
                  <a:srgbClr val="252833">
                    <a:alpha val="100000"/>
                  </a:srgbClr>
                </a:solidFill>
                <a:latin typeface="IBM Plex Sans" panose="00000700000000000000" pitchFamily="2" charset="0"/>
              </a:rPr>
              <a:t>Бап нөмірі</a:t>
            </a:r>
          </a:p>
        </p:txBody>
      </p:sp>
      <p:pic>
        <p:nvPicPr>
          <p:cNvPr id="49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7604522" y="3270795"/>
            <a:ext cx="5514975" cy="1181100"/>
          </a:xfrm>
          <a:prstGeom prst="rect">
            <a:avLst/>
          </a:prstGeom>
        </p:spPr>
      </p:pic>
      <p:pic>
        <p:nvPicPr>
          <p:cNvPr id="49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</a:blip>
          <a:stretch/>
        </p:blipFill>
        <p:spPr>
          <a:xfrm>
            <a:off x="7604522" y="3270795"/>
            <a:ext cx="5507534" cy="1193750"/>
          </a:xfrm>
          <a:prstGeom prst="rect">
            <a:avLst/>
          </a:prstGeom>
        </p:spPr>
      </p:pic>
      <p:sp>
        <p:nvSpPr>
          <p:cNvPr id="492" name="text-0,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432036" y="3686461"/>
            <a:ext cx="1890712" cy="3524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736"/>
              </a:lnSpc>
            </a:pPr>
            <a:r>
              <a:rPr lang="en-US" sz="1800" b="1" spc="-18" dirty="0">
                <a:solidFill>
                  <a:srgbClr val="252833">
                    <a:alpha val="100000"/>
                  </a:srgbClr>
                </a:solidFill>
                <a:latin typeface="IBM Plex Sans" panose="00000700000000000000" pitchFamily="2" charset="0"/>
              </a:rPr>
              <a:t>Қылмыс құрамы</a:t>
            </a:r>
          </a:p>
        </p:txBody>
      </p:sp>
      <p:pic>
        <p:nvPicPr>
          <p:cNvPr id="49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alphaModFix/>
          </a:blip>
          <a:stretch/>
        </p:blipFill>
        <p:spPr>
          <a:xfrm>
            <a:off x="13116668" y="3270795"/>
            <a:ext cx="4305300" cy="1181100"/>
          </a:xfrm>
          <a:prstGeom prst="rect">
            <a:avLst/>
          </a:prstGeom>
        </p:spPr>
      </p:pic>
      <p:pic>
        <p:nvPicPr>
          <p:cNvPr id="49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alphaModFix/>
          </a:blip>
          <a:stretch/>
        </p:blipFill>
        <p:spPr>
          <a:xfrm>
            <a:off x="13116668" y="3270795"/>
            <a:ext cx="4307384" cy="1193750"/>
          </a:xfrm>
          <a:prstGeom prst="rect">
            <a:avLst/>
          </a:prstGeom>
        </p:spPr>
      </p:pic>
      <p:sp>
        <p:nvSpPr>
          <p:cNvPr id="495" name="text-0,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4726031" y="3686461"/>
            <a:ext cx="1119188" cy="3524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736"/>
              </a:lnSpc>
            </a:pPr>
            <a:r>
              <a:rPr lang="en-US" sz="1800" b="1" spc="-18" dirty="0">
                <a:solidFill>
                  <a:srgbClr val="252833">
                    <a:alpha val="100000"/>
                  </a:srgbClr>
                </a:solidFill>
                <a:latin typeface="IBM Plex Sans" panose="00000700000000000000" pitchFamily="2" charset="0"/>
              </a:rPr>
              <a:t>Жаза түрі</a:t>
            </a:r>
          </a:p>
        </p:txBody>
      </p:sp>
      <p:pic>
        <p:nvPicPr>
          <p:cNvPr id="496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alphaModFix/>
          </a:blip>
          <a:stretch/>
        </p:blipFill>
        <p:spPr>
          <a:xfrm>
            <a:off x="6237536" y="4449366"/>
            <a:ext cx="1371600" cy="1181100"/>
          </a:xfrm>
          <a:prstGeom prst="rect">
            <a:avLst/>
          </a:prstGeom>
        </p:spPr>
      </p:pic>
      <p:pic>
        <p:nvPicPr>
          <p:cNvPr id="497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6237536" y="4449366"/>
            <a:ext cx="1364159" cy="1193750"/>
          </a:xfrm>
          <a:prstGeom prst="rect">
            <a:avLst/>
          </a:prstGeom>
        </p:spPr>
      </p:pic>
      <p:sp>
        <p:nvSpPr>
          <p:cNvPr id="498" name="Label-1,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362414" y="4865180"/>
            <a:ext cx="1147762" cy="3524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736"/>
              </a:lnSpc>
            </a:pPr>
            <a:r>
              <a:rPr lang="en-US" sz="1800" b="1" spc="-18" dirty="0">
                <a:solidFill>
                  <a:srgbClr val="252833">
                    <a:alpha val="100000"/>
                  </a:srgbClr>
                </a:solidFill>
                <a:latin typeface="IBM Plex Sans" panose="00000700000000000000" pitchFamily="2" charset="0"/>
              </a:rPr>
              <a:t>174-бап</a:t>
            </a:r>
          </a:p>
        </p:txBody>
      </p:sp>
      <p:pic>
        <p:nvPicPr>
          <p:cNvPr id="499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alphaModFix/>
          </a:blip>
          <a:stretch/>
        </p:blipFill>
        <p:spPr>
          <a:xfrm>
            <a:off x="7604522" y="4449366"/>
            <a:ext cx="5514975" cy="1181100"/>
          </a:xfrm>
          <a:prstGeom prst="rect">
            <a:avLst/>
          </a:prstGeom>
        </p:spPr>
      </p:pic>
      <p:pic>
        <p:nvPicPr>
          <p:cNvPr id="50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</a:blip>
          <a:stretch/>
        </p:blipFill>
        <p:spPr>
          <a:xfrm>
            <a:off x="7604665" y="4449508"/>
            <a:ext cx="5507534" cy="1193750"/>
          </a:xfrm>
          <a:prstGeom prst="rect">
            <a:avLst/>
          </a:prstGeom>
        </p:spPr>
      </p:pic>
      <p:sp>
        <p:nvSpPr>
          <p:cNvPr id="501" name="Label-1,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729442" y="4865180"/>
            <a:ext cx="5291138" cy="3524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736"/>
              </a:lnSpc>
            </a:pPr>
            <a:r>
              <a:rPr lang="en-US" sz="1800" spc="-18" dirty="0">
                <a:solidFill>
                  <a:srgbClr val="252833">
                    <a:alpha val="100000"/>
                  </a:srgbClr>
                </a:solidFill>
                <a:latin typeface="IBM Plex Sans" panose="00000700000000000000" pitchFamily="2" charset="0"/>
              </a:rPr>
              <a:t>Әлеуметтік, ұлттық, діни алауыздықты қоздыру</a:t>
            </a:r>
          </a:p>
        </p:txBody>
      </p:sp>
      <p:pic>
        <p:nvPicPr>
          <p:cNvPr id="50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alphaModFix/>
          </a:blip>
          <a:stretch/>
        </p:blipFill>
        <p:spPr>
          <a:xfrm>
            <a:off x="13116668" y="4449366"/>
            <a:ext cx="4305300" cy="1181100"/>
          </a:xfrm>
          <a:prstGeom prst="rect">
            <a:avLst/>
          </a:prstGeom>
        </p:spPr>
      </p:pic>
      <p:pic>
        <p:nvPicPr>
          <p:cNvPr id="50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alphaModFix/>
          </a:blip>
          <a:stretch/>
        </p:blipFill>
        <p:spPr>
          <a:xfrm>
            <a:off x="13116668" y="4449366"/>
            <a:ext cx="4307384" cy="1193750"/>
          </a:xfrm>
          <a:prstGeom prst="rect">
            <a:avLst/>
          </a:prstGeom>
        </p:spPr>
      </p:pic>
      <p:sp>
        <p:nvSpPr>
          <p:cNvPr id="504" name="Label-1,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3241560" y="4691348"/>
            <a:ext cx="4090988" cy="7048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736"/>
              </a:lnSpc>
            </a:pPr>
            <a:r>
              <a:rPr lang="en-US" sz="1800" spc="-18" dirty="0">
                <a:solidFill>
                  <a:srgbClr val="252833">
                    <a:alpha val="100000"/>
                  </a:srgbClr>
                </a:solidFill>
                <a:latin typeface="IBM Plex Sans" panose="00000700000000000000" pitchFamily="2" charset="0"/>
              </a:rPr>
              <a:t>Айыппұл, шектеу, бас бостандығынан айыру</a:t>
            </a:r>
          </a:p>
        </p:txBody>
      </p:sp>
      <p:pic>
        <p:nvPicPr>
          <p:cNvPr id="50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alphaModFix/>
          </a:blip>
          <a:stretch/>
        </p:blipFill>
        <p:spPr>
          <a:xfrm>
            <a:off x="6237536" y="5627936"/>
            <a:ext cx="1371600" cy="742950"/>
          </a:xfrm>
          <a:prstGeom prst="rect">
            <a:avLst/>
          </a:prstGeom>
        </p:spPr>
      </p:pic>
      <p:pic>
        <p:nvPicPr>
          <p:cNvPr id="506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alphaModFix/>
          </a:blip>
          <a:stretch/>
        </p:blipFill>
        <p:spPr>
          <a:xfrm>
            <a:off x="6237536" y="5627936"/>
            <a:ext cx="1364159" cy="755600"/>
          </a:xfrm>
          <a:prstGeom prst="rect">
            <a:avLst/>
          </a:prstGeom>
        </p:spPr>
      </p:pic>
      <p:sp>
        <p:nvSpPr>
          <p:cNvPr id="507" name="Label-2,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362414" y="5827109"/>
            <a:ext cx="1147762" cy="3524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736"/>
              </a:lnSpc>
            </a:pPr>
            <a:r>
              <a:rPr lang="en-US" sz="1800" b="1" spc="-18" dirty="0">
                <a:solidFill>
                  <a:srgbClr val="252833">
                    <a:alpha val="100000"/>
                  </a:srgbClr>
                </a:solidFill>
                <a:latin typeface="IBM Plex Sans" panose="00000700000000000000" pitchFamily="2" charset="0"/>
              </a:rPr>
              <a:t>179-бап</a:t>
            </a:r>
          </a:p>
        </p:txBody>
      </p:sp>
      <p:pic>
        <p:nvPicPr>
          <p:cNvPr id="50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alphaModFix/>
          </a:blip>
          <a:stretch/>
        </p:blipFill>
        <p:spPr>
          <a:xfrm>
            <a:off x="7604522" y="5627936"/>
            <a:ext cx="5514975" cy="742950"/>
          </a:xfrm>
          <a:prstGeom prst="rect">
            <a:avLst/>
          </a:prstGeom>
        </p:spPr>
      </p:pic>
      <p:pic>
        <p:nvPicPr>
          <p:cNvPr id="509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alphaModFix/>
          </a:blip>
          <a:stretch/>
        </p:blipFill>
        <p:spPr>
          <a:xfrm>
            <a:off x="7604522" y="5627936"/>
            <a:ext cx="5507534" cy="755600"/>
          </a:xfrm>
          <a:prstGeom prst="rect">
            <a:avLst/>
          </a:prstGeom>
        </p:spPr>
      </p:pic>
      <p:sp>
        <p:nvSpPr>
          <p:cNvPr id="510" name="Label-2,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729442" y="5827109"/>
            <a:ext cx="5291138" cy="3524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736"/>
              </a:lnSpc>
            </a:pPr>
            <a:r>
              <a:rPr lang="en-US" sz="1800" spc="-18" dirty="0">
                <a:solidFill>
                  <a:srgbClr val="252833">
                    <a:alpha val="100000"/>
                  </a:srgbClr>
                </a:solidFill>
                <a:latin typeface="IBM Plex Sans" panose="00000700000000000000" pitchFamily="2" charset="0"/>
              </a:rPr>
              <a:t>Билікті басып алуды насихаттау немесе шақыру</a:t>
            </a:r>
          </a:p>
        </p:txBody>
      </p:sp>
      <p:pic>
        <p:nvPicPr>
          <p:cNvPr id="51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alphaModFix/>
          </a:blip>
          <a:stretch/>
        </p:blipFill>
        <p:spPr>
          <a:xfrm>
            <a:off x="13116668" y="5627936"/>
            <a:ext cx="4305300" cy="742950"/>
          </a:xfrm>
          <a:prstGeom prst="rect">
            <a:avLst/>
          </a:prstGeom>
        </p:spPr>
      </p:pic>
      <p:pic>
        <p:nvPicPr>
          <p:cNvPr id="51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alphaModFix/>
          </a:blip>
          <a:stretch/>
        </p:blipFill>
        <p:spPr>
          <a:xfrm>
            <a:off x="13116668" y="5627936"/>
            <a:ext cx="4307384" cy="755600"/>
          </a:xfrm>
          <a:prstGeom prst="rect">
            <a:avLst/>
          </a:prstGeom>
        </p:spPr>
      </p:pic>
      <p:sp>
        <p:nvSpPr>
          <p:cNvPr id="513" name="Label-2,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3241560" y="5827109"/>
            <a:ext cx="4090988" cy="3524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736"/>
              </a:lnSpc>
            </a:pPr>
            <a:r>
              <a:rPr lang="en-US" sz="1800" spc="-18" dirty="0">
                <a:solidFill>
                  <a:srgbClr val="252833">
                    <a:alpha val="100000"/>
                  </a:srgbClr>
                </a:solidFill>
                <a:latin typeface="IBM Plex Sans" panose="00000700000000000000" pitchFamily="2" charset="0"/>
              </a:rPr>
              <a:t>Бас бостандығынан айыру</a:t>
            </a:r>
          </a:p>
        </p:txBody>
      </p:sp>
      <p:pic>
        <p:nvPicPr>
          <p:cNvPr id="51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alphaModFix/>
          </a:blip>
          <a:stretch/>
        </p:blipFill>
        <p:spPr>
          <a:xfrm>
            <a:off x="6237542" y="6373273"/>
            <a:ext cx="1371600" cy="1181100"/>
          </a:xfrm>
          <a:prstGeom prst="rect">
            <a:avLst/>
          </a:prstGeom>
        </p:spPr>
      </p:pic>
      <p:pic>
        <p:nvPicPr>
          <p:cNvPr id="51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6237542" y="6373273"/>
            <a:ext cx="1364159" cy="1193750"/>
          </a:xfrm>
          <a:prstGeom prst="rect">
            <a:avLst/>
          </a:prstGeom>
        </p:spPr>
      </p:pic>
      <p:sp>
        <p:nvSpPr>
          <p:cNvPr id="516" name="Label-3,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362414" y="6789039"/>
            <a:ext cx="1147762" cy="3524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736"/>
              </a:lnSpc>
            </a:pPr>
            <a:r>
              <a:rPr lang="en-US" sz="1800" b="1" spc="-18" dirty="0">
                <a:solidFill>
                  <a:srgbClr val="252833">
                    <a:alpha val="100000"/>
                  </a:srgbClr>
                </a:solidFill>
                <a:latin typeface="IBM Plex Sans" panose="00000700000000000000" pitchFamily="2" charset="0"/>
              </a:rPr>
              <a:t>182-бап</a:t>
            </a:r>
          </a:p>
        </p:txBody>
      </p:sp>
      <p:pic>
        <p:nvPicPr>
          <p:cNvPr id="517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alphaModFix/>
          </a:blip>
          <a:stretch/>
        </p:blipFill>
        <p:spPr>
          <a:xfrm>
            <a:off x="7604665" y="6373273"/>
            <a:ext cx="5514975" cy="1181100"/>
          </a:xfrm>
          <a:prstGeom prst="rect">
            <a:avLst/>
          </a:prstGeom>
        </p:spPr>
      </p:pic>
      <p:pic>
        <p:nvPicPr>
          <p:cNvPr id="51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</a:blip>
          <a:stretch/>
        </p:blipFill>
        <p:spPr>
          <a:xfrm>
            <a:off x="7604665" y="6373273"/>
            <a:ext cx="5507534" cy="1193750"/>
          </a:xfrm>
          <a:prstGeom prst="rect">
            <a:avLst/>
          </a:prstGeom>
        </p:spPr>
      </p:pic>
      <p:sp>
        <p:nvSpPr>
          <p:cNvPr id="519" name="Label-3,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729442" y="6789039"/>
            <a:ext cx="5291138" cy="3524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736"/>
              </a:lnSpc>
            </a:pPr>
            <a:r>
              <a:rPr lang="en-US" sz="1800" spc="-18" dirty="0">
                <a:solidFill>
                  <a:srgbClr val="252833">
                    <a:alpha val="100000"/>
                  </a:srgbClr>
                </a:solidFill>
                <a:latin typeface="IBM Plex Sans" panose="00000700000000000000" pitchFamily="2" charset="0"/>
              </a:rPr>
              <a:t>Экстремистік топ құру немесе оған қатысу</a:t>
            </a:r>
          </a:p>
        </p:txBody>
      </p:sp>
      <p:pic>
        <p:nvPicPr>
          <p:cNvPr id="52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alphaModFix/>
          </a:blip>
          <a:stretch/>
        </p:blipFill>
        <p:spPr>
          <a:xfrm>
            <a:off x="13116687" y="6373273"/>
            <a:ext cx="4305300" cy="1181100"/>
          </a:xfrm>
          <a:prstGeom prst="rect">
            <a:avLst/>
          </a:prstGeom>
        </p:spPr>
      </p:pic>
      <p:pic>
        <p:nvPicPr>
          <p:cNvPr id="52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alphaModFix/>
          </a:blip>
          <a:stretch/>
        </p:blipFill>
        <p:spPr>
          <a:xfrm>
            <a:off x="13116687" y="6373273"/>
            <a:ext cx="4307384" cy="1193750"/>
          </a:xfrm>
          <a:prstGeom prst="rect">
            <a:avLst/>
          </a:prstGeom>
        </p:spPr>
      </p:pic>
      <p:sp>
        <p:nvSpPr>
          <p:cNvPr id="522" name="Label-3,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3241560" y="6615208"/>
            <a:ext cx="4090988" cy="7048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736"/>
              </a:lnSpc>
            </a:pPr>
            <a:r>
              <a:rPr lang="en-US" sz="1800" spc="-18" dirty="0">
                <a:solidFill>
                  <a:srgbClr val="252833">
                    <a:alpha val="100000"/>
                  </a:srgbClr>
                </a:solidFill>
                <a:latin typeface="IBM Plex Sans" panose="00000700000000000000" pitchFamily="2" charset="0"/>
              </a:rPr>
              <a:t>Ұзақ мерзімге бас бостандығынан айыру</a:t>
            </a:r>
          </a:p>
        </p:txBody>
      </p:sp>
      <p:pic>
        <p:nvPicPr>
          <p:cNvPr id="52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0">
            <a:alphaModFix/>
          </a:blip>
          <a:stretch/>
        </p:blipFill>
        <p:spPr>
          <a:xfrm>
            <a:off x="6237536" y="7551837"/>
            <a:ext cx="1371600" cy="1181100"/>
          </a:xfrm>
          <a:prstGeom prst="rect">
            <a:avLst/>
          </a:prstGeom>
        </p:spPr>
      </p:pic>
      <p:pic>
        <p:nvPicPr>
          <p:cNvPr id="52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6237542" y="7551896"/>
            <a:ext cx="1364159" cy="1193750"/>
          </a:xfrm>
          <a:prstGeom prst="rect">
            <a:avLst/>
          </a:prstGeom>
        </p:spPr>
      </p:pic>
      <p:sp>
        <p:nvSpPr>
          <p:cNvPr id="525" name="Label-4,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362414" y="7967567"/>
            <a:ext cx="1147762" cy="3524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736"/>
              </a:lnSpc>
            </a:pPr>
            <a:r>
              <a:rPr lang="en-US" sz="1800" b="1" spc="-18" dirty="0">
                <a:solidFill>
                  <a:srgbClr val="252833">
                    <a:alpha val="100000"/>
                  </a:srgbClr>
                </a:solidFill>
                <a:latin typeface="IBM Plex Sans" panose="00000700000000000000" pitchFamily="2" charset="0"/>
              </a:rPr>
              <a:t>258-бап</a:t>
            </a:r>
          </a:p>
        </p:txBody>
      </p:sp>
      <p:pic>
        <p:nvPicPr>
          <p:cNvPr id="526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7604665" y="7551896"/>
            <a:ext cx="5514975" cy="1181100"/>
          </a:xfrm>
          <a:prstGeom prst="rect">
            <a:avLst/>
          </a:prstGeom>
        </p:spPr>
      </p:pic>
      <p:pic>
        <p:nvPicPr>
          <p:cNvPr id="527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</a:blip>
          <a:stretch/>
        </p:blipFill>
        <p:spPr>
          <a:xfrm>
            <a:off x="7604665" y="7551896"/>
            <a:ext cx="5507534" cy="1193750"/>
          </a:xfrm>
          <a:prstGeom prst="rect">
            <a:avLst/>
          </a:prstGeom>
        </p:spPr>
      </p:pic>
      <p:sp>
        <p:nvSpPr>
          <p:cNvPr id="528" name="Label-4,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729442" y="7793831"/>
            <a:ext cx="5291138" cy="7048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736"/>
              </a:lnSpc>
            </a:pPr>
            <a:r>
              <a:rPr lang="en-US" sz="1800" spc="-18" dirty="0">
                <a:solidFill>
                  <a:srgbClr val="252833">
                    <a:alpha val="100000"/>
                  </a:srgbClr>
                </a:solidFill>
                <a:latin typeface="IBM Plex Sans" panose="00000700000000000000" pitchFamily="2" charset="0"/>
              </a:rPr>
              <a:t>Террористік немесе экстремистік әрекетті қаржыландыру</a:t>
            </a:r>
          </a:p>
        </p:txBody>
      </p:sp>
      <p:pic>
        <p:nvPicPr>
          <p:cNvPr id="529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alphaModFix/>
          </a:blip>
          <a:stretch/>
        </p:blipFill>
        <p:spPr>
          <a:xfrm>
            <a:off x="13116668" y="7551837"/>
            <a:ext cx="4305300" cy="1181100"/>
          </a:xfrm>
          <a:prstGeom prst="rect">
            <a:avLst/>
          </a:prstGeom>
        </p:spPr>
      </p:pic>
      <p:pic>
        <p:nvPicPr>
          <p:cNvPr id="53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alphaModFix/>
          </a:blip>
          <a:stretch/>
        </p:blipFill>
        <p:spPr>
          <a:xfrm>
            <a:off x="13116687" y="7551896"/>
            <a:ext cx="4307384" cy="1193750"/>
          </a:xfrm>
          <a:prstGeom prst="rect">
            <a:avLst/>
          </a:prstGeom>
        </p:spPr>
      </p:pic>
      <p:sp>
        <p:nvSpPr>
          <p:cNvPr id="531" name="Label-4,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3241560" y="7793831"/>
            <a:ext cx="4090988" cy="7048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736"/>
              </a:lnSpc>
            </a:pPr>
            <a:r>
              <a:rPr lang="en-US" sz="1800" spc="-18" dirty="0">
                <a:solidFill>
                  <a:srgbClr val="252833">
                    <a:alpha val="100000"/>
                  </a:srgbClr>
                </a:solidFill>
                <a:latin typeface="IBM Plex Sans" panose="00000700000000000000" pitchFamily="2" charset="0"/>
              </a:rPr>
              <a:t>Мүлікті тәркілеу, бас бостандығынан айыру</a:t>
            </a:r>
          </a:p>
        </p:txBody>
      </p:sp>
      <p:pic>
        <p:nvPicPr>
          <p:cNvPr id="53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2">
            <a:alphaModFix/>
          </a:blip>
          <a:stretch/>
        </p:blipFill>
        <p:spPr>
          <a:xfrm>
            <a:off x="6237536" y="8730406"/>
            <a:ext cx="1371600" cy="742950"/>
          </a:xfrm>
          <a:prstGeom prst="rect">
            <a:avLst/>
          </a:prstGeom>
        </p:spPr>
      </p:pic>
      <p:pic>
        <p:nvPicPr>
          <p:cNvPr id="53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alphaModFix/>
          </a:blip>
          <a:stretch/>
        </p:blipFill>
        <p:spPr>
          <a:xfrm>
            <a:off x="6237536" y="8730406"/>
            <a:ext cx="1364159" cy="755600"/>
          </a:xfrm>
          <a:prstGeom prst="rect">
            <a:avLst/>
          </a:prstGeom>
        </p:spPr>
      </p:pic>
      <p:sp>
        <p:nvSpPr>
          <p:cNvPr id="534" name="Label-5,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362414" y="8929497"/>
            <a:ext cx="1147762" cy="3524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736"/>
              </a:lnSpc>
            </a:pPr>
            <a:r>
              <a:rPr lang="en-US" sz="1800" b="1" spc="-18" dirty="0">
                <a:solidFill>
                  <a:srgbClr val="252833">
                    <a:alpha val="100000"/>
                  </a:srgbClr>
                </a:solidFill>
                <a:latin typeface="IBM Plex Sans" panose="00000700000000000000" pitchFamily="2" charset="0"/>
              </a:rPr>
              <a:t>405-бап</a:t>
            </a:r>
          </a:p>
        </p:txBody>
      </p:sp>
      <p:pic>
        <p:nvPicPr>
          <p:cNvPr id="53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3">
            <a:alphaModFix/>
          </a:blip>
          <a:stretch/>
        </p:blipFill>
        <p:spPr>
          <a:xfrm>
            <a:off x="7604522" y="8730406"/>
            <a:ext cx="5514975" cy="742950"/>
          </a:xfrm>
          <a:prstGeom prst="rect">
            <a:avLst/>
          </a:prstGeom>
        </p:spPr>
      </p:pic>
      <p:pic>
        <p:nvPicPr>
          <p:cNvPr id="536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alphaModFix/>
          </a:blip>
          <a:stretch/>
        </p:blipFill>
        <p:spPr>
          <a:xfrm>
            <a:off x="7604522" y="8730406"/>
            <a:ext cx="5507534" cy="755600"/>
          </a:xfrm>
          <a:prstGeom prst="rect">
            <a:avLst/>
          </a:prstGeom>
        </p:spPr>
      </p:pic>
      <p:sp>
        <p:nvSpPr>
          <p:cNvPr id="537" name="Label-5,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729442" y="8929497"/>
            <a:ext cx="5291138" cy="3524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736"/>
              </a:lnSpc>
            </a:pPr>
            <a:r>
              <a:rPr lang="en-US" sz="1800" spc="-18" dirty="0">
                <a:solidFill>
                  <a:srgbClr val="252833">
                    <a:alpha val="100000"/>
                  </a:srgbClr>
                </a:solidFill>
                <a:latin typeface="IBM Plex Sans" panose="00000700000000000000" pitchFamily="2" charset="0"/>
              </a:rPr>
              <a:t>Тиым салынған ұйымның жұмысын ұйымдастыру</a:t>
            </a:r>
          </a:p>
        </p:txBody>
      </p:sp>
      <p:pic>
        <p:nvPicPr>
          <p:cNvPr id="53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4">
            <a:alphaModFix/>
          </a:blip>
          <a:stretch/>
        </p:blipFill>
        <p:spPr>
          <a:xfrm>
            <a:off x="13116668" y="8730406"/>
            <a:ext cx="4305300" cy="742950"/>
          </a:xfrm>
          <a:prstGeom prst="rect">
            <a:avLst/>
          </a:prstGeom>
        </p:spPr>
      </p:pic>
      <p:pic>
        <p:nvPicPr>
          <p:cNvPr id="539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alphaModFix/>
          </a:blip>
          <a:stretch/>
        </p:blipFill>
        <p:spPr>
          <a:xfrm>
            <a:off x="13116668" y="8730406"/>
            <a:ext cx="4307384" cy="755600"/>
          </a:xfrm>
          <a:prstGeom prst="rect">
            <a:avLst/>
          </a:prstGeom>
        </p:spPr>
      </p:pic>
      <p:sp>
        <p:nvSpPr>
          <p:cNvPr id="540" name="Label-5,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3241560" y="8929497"/>
            <a:ext cx="4090988" cy="3524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736"/>
              </a:lnSpc>
            </a:pPr>
            <a:r>
              <a:rPr lang="en-US" sz="1800" spc="-18" dirty="0">
                <a:solidFill>
                  <a:srgbClr val="252833">
                    <a:alpha val="100000"/>
                  </a:srgbClr>
                </a:solidFill>
                <a:latin typeface="IBM Plex Sans" panose="00000700000000000000" pitchFamily="2" charset="0"/>
              </a:rPr>
              <a:t>Қылмыстық жауапкершілік</a:t>
            </a:r>
          </a:p>
        </p:txBody>
      </p:sp>
      <p:sp>
        <p:nvSpPr>
          <p:cNvPr id="541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237542" y="964406"/>
            <a:ext cx="11291888" cy="9715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7128"/>
              </a:lnSpc>
            </a:pPr>
            <a:r>
              <a:rPr lang="en-US" sz="6600" b="1" spc="-165" dirty="0">
                <a:solidFill>
                  <a:srgbClr val="252833">
                    <a:alpha val="100000"/>
                  </a:srgbClr>
                </a:solidFill>
                <a:latin typeface="Quicksand" panose="00000700000000000000" pitchFamily="2" charset="0"/>
              </a:rPr>
              <a:t>Қылмыстық жауапкершілік</a:t>
            </a:r>
          </a:p>
        </p:txBody>
      </p:sp>
      <p:sp>
        <p:nvSpPr>
          <p:cNvPr id="542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237542" y="2053971"/>
            <a:ext cx="11291888" cy="7905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108"/>
              </a:lnSpc>
            </a:pPr>
            <a:r>
              <a:rPr lang="en-US" sz="2100" spc="-21" dirty="0">
                <a:solidFill>
                  <a:srgbClr val="3A3C46">
                    <a:alpha val="100000"/>
                  </a:srgbClr>
                </a:solidFill>
                <a:latin typeface="IBM Plex Sans" panose="00000700000000000000" pitchFamily="2" charset="0"/>
              </a:rPr>
              <a:t>Қазақстан Республикасының Қылмыстық кодексіндегі экстремизм және терроризмге қарсы баптар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C2FDCCA-F782-6332-57C0-E85511E40B23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98" y="7296564"/>
            <a:ext cx="2802835" cy="2569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p:transition spd="slow" advTm="45000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546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0"/>
            <a:ext cx="4457700" cy="10287000"/>
          </a:xfrm>
          <a:prstGeom prst="rect">
            <a:avLst/>
          </a:prstGeom>
        </p:spPr>
      </p:pic>
      <p:pic>
        <p:nvPicPr>
          <p:cNvPr id="547" name="7ec5b28b-ab57-4978-a41c-7faa9ff56fc2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760666" y="2548223"/>
            <a:ext cx="5591175" cy="6962775"/>
          </a:xfrm>
          <a:prstGeom prst="rect">
            <a:avLst/>
          </a:prstGeom>
        </p:spPr>
      </p:pic>
      <p:sp>
        <p:nvSpPr>
          <p:cNvPr id="548" name="-45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246144" y="4683824"/>
            <a:ext cx="10282238" cy="4476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456"/>
              </a:lnSpc>
            </a:pPr>
            <a:r>
              <a:rPr lang="en-US" sz="2400" spc="-24" dirty="0">
                <a:solidFill>
                  <a:srgbClr val="252833">
                    <a:alpha val="100000"/>
                  </a:srgbClr>
                </a:solidFill>
                <a:latin typeface="IBM Plex Sans" panose="00000700000000000000" pitchFamily="2" charset="0"/>
              </a:rPr>
              <a:t>Діни ұйымдар міндетті түрде </a:t>
            </a:r>
            <a:r>
              <a:rPr lang="en-US" sz="2400" b="1" spc="-24" dirty="0">
                <a:solidFill>
                  <a:srgbClr val="252833"/>
                </a:solidFill>
                <a:latin typeface="IBM Plex Sans" panose="00000700000000000000" pitchFamily="2" charset="0"/>
              </a:rPr>
              <a:t>мемлекеттік тіркеуден</a:t>
            </a:r>
            <a:r>
              <a:rPr lang="en-US" sz="2400" spc="-24" dirty="0">
                <a:solidFill>
                  <a:srgbClr val="252833"/>
                </a:solidFill>
                <a:latin typeface="IBM Plex Sans" panose="00000700000000000000" pitchFamily="2" charset="0"/>
              </a:rPr>
              <a:t> өтуі тиіс.</a:t>
            </a:r>
          </a:p>
        </p:txBody>
      </p:sp>
      <p:pic>
        <p:nvPicPr>
          <p:cNvPr id="549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6846094" y="4808030"/>
            <a:ext cx="190500" cy="190500"/>
          </a:xfrm>
          <a:prstGeom prst="rect">
            <a:avLst/>
          </a:prstGeom>
        </p:spPr>
      </p:pic>
      <p:sp>
        <p:nvSpPr>
          <p:cNvPr id="550" name="-495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246144" y="5313045"/>
            <a:ext cx="10282238" cy="4476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456"/>
              </a:lnSpc>
            </a:pPr>
            <a:r>
              <a:rPr lang="en-US" sz="2400" spc="-24" dirty="0">
                <a:solidFill>
                  <a:srgbClr val="252833">
                    <a:alpha val="100000"/>
                  </a:srgbClr>
                </a:solidFill>
                <a:latin typeface="IBM Plex Sans" panose="00000700000000000000" pitchFamily="2" charset="0"/>
              </a:rPr>
              <a:t>Тек </a:t>
            </a:r>
            <a:r>
              <a:rPr lang="en-US" sz="2400" b="1" spc="-24" dirty="0">
                <a:solidFill>
                  <a:srgbClr val="252833"/>
                </a:solidFill>
                <a:latin typeface="IBM Plex Sans" panose="00000700000000000000" pitchFamily="2" charset="0"/>
              </a:rPr>
              <a:t>заңды мақсаттар</a:t>
            </a:r>
            <a:r>
              <a:rPr lang="en-US" sz="2400" spc="-24" dirty="0">
                <a:solidFill>
                  <a:srgbClr val="252833"/>
                </a:solidFill>
                <a:latin typeface="IBM Plex Sans" panose="00000700000000000000" pitchFamily="2" charset="0"/>
              </a:rPr>
              <a:t>: діни қызметпен айналысу, саясатқа араласпау.</a:t>
            </a:r>
          </a:p>
        </p:txBody>
      </p:sp>
      <p:pic>
        <p:nvPicPr>
          <p:cNvPr id="551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6846094" y="5437251"/>
            <a:ext cx="190500" cy="190500"/>
          </a:xfrm>
          <a:prstGeom prst="rect">
            <a:avLst/>
          </a:prstGeom>
        </p:spPr>
      </p:pic>
      <p:sp>
        <p:nvSpPr>
          <p:cNvPr id="552" name="-46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246144" y="5942171"/>
            <a:ext cx="10282238" cy="8858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456"/>
              </a:lnSpc>
            </a:pPr>
            <a:r>
              <a:rPr lang="en-US" sz="2400" spc="-24" dirty="0">
                <a:solidFill>
                  <a:srgbClr val="252833">
                    <a:alpha val="100000"/>
                  </a:srgbClr>
                </a:solidFill>
                <a:latin typeface="IBM Plex Sans" panose="00000700000000000000" pitchFamily="2" charset="0"/>
              </a:rPr>
              <a:t>Діни әдебиеттер мен материалдар заң бойынша </a:t>
            </a:r>
            <a:r>
              <a:rPr lang="en-US" sz="2400" b="1" spc="-24" dirty="0">
                <a:solidFill>
                  <a:srgbClr val="252833"/>
                </a:solidFill>
                <a:latin typeface="IBM Plex Sans" panose="00000700000000000000" pitchFamily="2" charset="0"/>
              </a:rPr>
              <a:t>бақылаудан</a:t>
            </a:r>
            <a:r>
              <a:rPr lang="en-US" sz="2400" spc="-24" dirty="0">
                <a:solidFill>
                  <a:srgbClr val="252833"/>
                </a:solidFill>
                <a:latin typeface="IBM Plex Sans" panose="00000700000000000000" pitchFamily="2" charset="0"/>
              </a:rPr>
              <a:t> өтуі керек.</a:t>
            </a:r>
          </a:p>
        </p:txBody>
      </p:sp>
      <p:pic>
        <p:nvPicPr>
          <p:cNvPr id="553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6846094" y="6066377"/>
            <a:ext cx="190500" cy="190500"/>
          </a:xfrm>
          <a:prstGeom prst="rect">
            <a:avLst/>
          </a:prstGeom>
        </p:spPr>
      </p:pic>
      <p:sp>
        <p:nvSpPr>
          <p:cNvPr id="554" name="-49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246144" y="7010114"/>
            <a:ext cx="10282238" cy="4476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456"/>
              </a:lnSpc>
            </a:pPr>
            <a:r>
              <a:rPr lang="en-US" sz="2400" spc="-24" dirty="0">
                <a:solidFill>
                  <a:srgbClr val="252833">
                    <a:alpha val="100000"/>
                  </a:srgbClr>
                </a:solidFill>
                <a:latin typeface="IBM Plex Sans" panose="00000700000000000000" pitchFamily="2" charset="0"/>
              </a:rPr>
              <a:t>Миссионерлік қызмет үшін </a:t>
            </a:r>
            <a:r>
              <a:rPr lang="en-US" sz="2400" b="1" spc="-24" dirty="0">
                <a:solidFill>
                  <a:srgbClr val="252833"/>
                </a:solidFill>
                <a:latin typeface="IBM Plex Sans" panose="00000700000000000000" pitchFamily="2" charset="0"/>
              </a:rPr>
              <a:t>арнайы рұқсат</a:t>
            </a:r>
            <a:r>
              <a:rPr lang="en-US" sz="2400" spc="-24" dirty="0">
                <a:solidFill>
                  <a:srgbClr val="252833"/>
                </a:solidFill>
                <a:latin typeface="IBM Plex Sans" panose="00000700000000000000" pitchFamily="2" charset="0"/>
              </a:rPr>
              <a:t> алу міндетті.</a:t>
            </a:r>
          </a:p>
        </p:txBody>
      </p:sp>
      <p:pic>
        <p:nvPicPr>
          <p:cNvPr id="555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6846094" y="7134320"/>
            <a:ext cx="190500" cy="190500"/>
          </a:xfrm>
          <a:prstGeom prst="rect">
            <a:avLst/>
          </a:prstGeom>
        </p:spPr>
      </p:pic>
      <p:sp>
        <p:nvSpPr>
          <p:cNvPr id="556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0666" y="954976"/>
            <a:ext cx="16768762" cy="6858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5292"/>
              </a:lnSpc>
            </a:pPr>
            <a:r>
              <a:rPr lang="en-US" sz="4200" b="1" spc="-105" dirty="0">
                <a:gradFill flip="none" rotWithShape="1">
                  <a:gsLst>
                    <a:gs pos="0">
                      <a:srgbClr val="97A9ED"/>
                    </a:gs>
                    <a:gs pos="48000">
                      <a:srgbClr val="F984D0"/>
                    </a:gs>
                    <a:gs pos="100000">
                      <a:srgbClr val="FF9481"/>
                    </a:gs>
                  </a:gsLst>
                  <a:lin ang="0" scaled="1"/>
                  <a:tileRect/>
                </a:gradFill>
                <a:latin typeface="Quicksand" panose="00000700000000000000" pitchFamily="2" charset="0"/>
              </a:rPr>
              <a:t>Діни қызмет туралы Заң талаптары</a:t>
            </a:r>
          </a:p>
        </p:txBody>
      </p:sp>
      <p:sp>
        <p:nvSpPr>
          <p:cNvPr id="557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0666" y="1749742"/>
            <a:ext cx="16768762" cy="3619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spc="-18" dirty="0">
                <a:solidFill>
                  <a:srgbClr val="5E657F">
                    <a:alpha val="100000"/>
                  </a:srgbClr>
                </a:solidFill>
                <a:latin typeface="IBM Plex Sans" panose="00000700000000000000" pitchFamily="2" charset="0"/>
              </a:rPr>
              <a:t>Діни бірлестіктердің жұмысын реттейтін негізгі нормативтік талаптар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F8EA92F-4AB3-C5CE-5B86-5D7D990F096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3034" y="646007"/>
            <a:ext cx="3064300" cy="2812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45000">
        <p159:morph option="byObject"/>
      </p:transition>
    </mc:Choice>
    <mc:Fallback xmlns="">
      <p:transition spd="slow" advTm="45000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56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13692188" y="0"/>
            <a:ext cx="4595812" cy="10287000"/>
          </a:xfrm>
          <a:prstGeom prst="rect">
            <a:avLst/>
          </a:prstGeom>
        </p:spPr>
      </p:pic>
      <p:pic>
        <p:nvPicPr>
          <p:cNvPr id="562" name="7cf707a1-f2b9-4a1a-a667-f43ff0dc7c7f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12741307" y="0"/>
            <a:ext cx="5514975" cy="10267950"/>
          </a:xfrm>
          <a:prstGeom prst="rect">
            <a:avLst/>
          </a:prstGeom>
        </p:spPr>
      </p:pic>
      <p:sp>
        <p:nvSpPr>
          <p:cNvPr id="563" name="$50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0666" y="2720912"/>
            <a:ext cx="709612" cy="9715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7544"/>
              </a:lnSpc>
            </a:pPr>
            <a:r>
              <a:rPr lang="en-US" sz="5988" b="1" spc="-150" dirty="0">
                <a:solidFill>
                  <a:srgbClr val="97A9ED">
                    <a:alpha val="100000"/>
                  </a:srgbClr>
                </a:solidFill>
                <a:latin typeface="Quicksand" panose="00000700000000000000" pitchFamily="2" charset="0"/>
              </a:rPr>
              <a:t>18</a:t>
            </a:r>
          </a:p>
        </p:txBody>
      </p:sp>
      <p:sp>
        <p:nvSpPr>
          <p:cNvPr id="564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0666" y="3831146"/>
            <a:ext cx="5357812" cy="3714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62"/>
              </a:lnSpc>
            </a:pPr>
            <a:r>
              <a:rPr lang="en-US" sz="1800" b="1" spc="-45" dirty="0">
                <a:solidFill>
                  <a:srgbClr val="252833">
                    <a:alpha val="100000"/>
                  </a:srgbClr>
                </a:solidFill>
                <a:latin typeface="Quicksand" panose="00000700000000000000" pitchFamily="2" charset="0"/>
              </a:rPr>
              <a:t>Террорлық іс-әрекеттер</a:t>
            </a:r>
          </a:p>
        </p:txBody>
      </p:sp>
      <p:sp>
        <p:nvSpPr>
          <p:cNvPr id="565" name="Description of a 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0666" y="4232720"/>
            <a:ext cx="5357812" cy="7048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spc="-18" dirty="0">
                <a:solidFill>
                  <a:srgbClr val="252833">
                    <a:alpha val="100000"/>
                  </a:srgbClr>
                </a:solidFill>
                <a:latin typeface="IBM Plex Sans" panose="00000700000000000000" pitchFamily="2" charset="0"/>
              </a:rPr>
              <a:t>Тәуелсіздік жылдарында орын алған жалпы оқиғалар саны.</a:t>
            </a:r>
          </a:p>
        </p:txBody>
      </p:sp>
      <p:sp>
        <p:nvSpPr>
          <p:cNvPr id="566" name="$50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0666" y="5117687"/>
            <a:ext cx="1157288" cy="9715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7544"/>
              </a:lnSpc>
            </a:pPr>
            <a:r>
              <a:rPr lang="en-US" sz="5988" b="1" spc="-150" dirty="0">
                <a:solidFill>
                  <a:srgbClr val="97A9ED">
                    <a:alpha val="100000"/>
                  </a:srgbClr>
                </a:solidFill>
                <a:latin typeface="Quicksand" panose="00000700000000000000" pitchFamily="2" charset="0"/>
              </a:rPr>
              <a:t>106</a:t>
            </a:r>
          </a:p>
        </p:txBody>
      </p:sp>
      <p:sp>
        <p:nvSpPr>
          <p:cNvPr id="567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0666" y="6227921"/>
            <a:ext cx="5357812" cy="3714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62"/>
              </a:lnSpc>
            </a:pPr>
            <a:r>
              <a:rPr lang="en-US" sz="1800" b="1" spc="-45" dirty="0">
                <a:solidFill>
                  <a:srgbClr val="252833">
                    <a:alpha val="100000"/>
                  </a:srgbClr>
                </a:solidFill>
                <a:latin typeface="Quicksand" panose="00000700000000000000" pitchFamily="2" charset="0"/>
              </a:rPr>
              <a:t>Жалпы адам шығыны</a:t>
            </a:r>
          </a:p>
        </p:txBody>
      </p:sp>
      <p:sp>
        <p:nvSpPr>
          <p:cNvPr id="568" name="Description of a 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0666" y="6629495"/>
            <a:ext cx="5357812" cy="7048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spc="-18" dirty="0">
                <a:solidFill>
                  <a:srgbClr val="252833">
                    <a:alpha val="100000"/>
                  </a:srgbClr>
                </a:solidFill>
                <a:latin typeface="IBM Plex Sans" panose="00000700000000000000" pitchFamily="2" charset="0"/>
              </a:rPr>
              <a:t>Оқиғалар кезінде қаза тапқан барлық азаматтар саны.</a:t>
            </a:r>
          </a:p>
        </p:txBody>
      </p:sp>
      <p:sp>
        <p:nvSpPr>
          <p:cNvPr id="569" name="$50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0666" y="7514463"/>
            <a:ext cx="709612" cy="9715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7544"/>
              </a:lnSpc>
            </a:pPr>
            <a:r>
              <a:rPr lang="en-US" sz="5988" b="1" spc="-150" dirty="0">
                <a:solidFill>
                  <a:srgbClr val="97A9ED">
                    <a:alpha val="100000"/>
                  </a:srgbClr>
                </a:solidFill>
                <a:latin typeface="Quicksand" panose="00000700000000000000" pitchFamily="2" charset="0"/>
              </a:rPr>
              <a:t>17</a:t>
            </a:r>
          </a:p>
        </p:txBody>
      </p:sp>
      <p:sp>
        <p:nvSpPr>
          <p:cNvPr id="570" name="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0666" y="8624792"/>
            <a:ext cx="5357812" cy="3714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62"/>
              </a:lnSpc>
            </a:pPr>
            <a:r>
              <a:rPr lang="en-US" sz="1800" b="1" spc="-45" dirty="0">
                <a:solidFill>
                  <a:srgbClr val="252833">
                    <a:alpha val="100000"/>
                  </a:srgbClr>
                </a:solidFill>
                <a:latin typeface="Quicksand" panose="00000700000000000000" pitchFamily="2" charset="0"/>
              </a:rPr>
              <a:t>Заң қызметкерлері</a:t>
            </a:r>
          </a:p>
        </p:txBody>
      </p:sp>
      <p:sp>
        <p:nvSpPr>
          <p:cNvPr id="571" name="Description of a 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0666" y="9026271"/>
            <a:ext cx="5357812" cy="3524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spc="-18" dirty="0">
                <a:solidFill>
                  <a:srgbClr val="252833">
                    <a:alpha val="100000"/>
                  </a:srgbClr>
                </a:solidFill>
                <a:latin typeface="IBM Plex Sans" panose="00000700000000000000" pitchFamily="2" charset="0"/>
              </a:rPr>
              <a:t>Құқық қорғау және арнайы қызмет өкілдері.</a:t>
            </a:r>
          </a:p>
        </p:txBody>
      </p:sp>
      <p:sp>
        <p:nvSpPr>
          <p:cNvPr id="572" name="$50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618256" y="2720912"/>
            <a:ext cx="728662" cy="9715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7544"/>
              </a:lnSpc>
            </a:pPr>
            <a:r>
              <a:rPr lang="en-US" sz="5988" b="1" spc="-150" dirty="0">
                <a:solidFill>
                  <a:srgbClr val="97A9ED">
                    <a:alpha val="100000"/>
                  </a:srgbClr>
                </a:solidFill>
                <a:latin typeface="Quicksand" panose="00000700000000000000" pitchFamily="2" charset="0"/>
              </a:rPr>
              <a:t>12</a:t>
            </a:r>
          </a:p>
        </p:txBody>
      </p:sp>
      <p:sp>
        <p:nvSpPr>
          <p:cNvPr id="573" name="Primary Heading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618256" y="3831146"/>
            <a:ext cx="5357812" cy="3714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62"/>
              </a:lnSpc>
            </a:pPr>
            <a:r>
              <a:rPr lang="en-US" sz="1800" b="1" spc="-45" dirty="0">
                <a:solidFill>
                  <a:srgbClr val="252833">
                    <a:alpha val="100000"/>
                  </a:srgbClr>
                </a:solidFill>
                <a:latin typeface="Quicksand" panose="00000700000000000000" pitchFamily="2" charset="0"/>
              </a:rPr>
              <a:t>Бейбіт тұрғындар</a:t>
            </a:r>
          </a:p>
        </p:txBody>
      </p:sp>
      <p:sp>
        <p:nvSpPr>
          <p:cNvPr id="574" name="Description of a primary heading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618256" y="4232720"/>
            <a:ext cx="5357812" cy="3524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spc="-18" dirty="0">
                <a:solidFill>
                  <a:srgbClr val="252833">
                    <a:alpha val="100000"/>
                  </a:srgbClr>
                </a:solidFill>
                <a:latin typeface="IBM Plex Sans" panose="00000700000000000000" pitchFamily="2" charset="0"/>
              </a:rPr>
              <a:t>Қаза тапқан жазықсыз тұрғындар.</a:t>
            </a:r>
          </a:p>
        </p:txBody>
      </p:sp>
      <p:sp>
        <p:nvSpPr>
          <p:cNvPr id="575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0666" y="954976"/>
            <a:ext cx="11215688" cy="6858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5292"/>
              </a:lnSpc>
            </a:pPr>
            <a:r>
              <a:rPr lang="en-US" sz="4200" b="1" spc="-105" dirty="0">
                <a:gradFill flip="none" rotWithShape="1">
                  <a:gsLst>
                    <a:gs pos="0">
                      <a:srgbClr val="97A9ED"/>
                    </a:gs>
                    <a:gs pos="48000">
                      <a:srgbClr val="F984D0"/>
                    </a:gs>
                    <a:gs pos="100000">
                      <a:srgbClr val="FF9481"/>
                    </a:gs>
                  </a:gsLst>
                  <a:lin ang="0" scaled="1"/>
                  <a:tileRect/>
                </a:gradFill>
                <a:latin typeface="Quicksand" panose="00000700000000000000" pitchFamily="2" charset="0"/>
              </a:rPr>
              <a:t>Қазақстандағы терроризм статистикасы</a:t>
            </a:r>
          </a:p>
        </p:txBody>
      </p:sp>
      <p:sp>
        <p:nvSpPr>
          <p:cNvPr id="576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0666" y="1749742"/>
            <a:ext cx="11215688" cy="3619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spc="-18" dirty="0">
                <a:solidFill>
                  <a:srgbClr val="5E657F">
                    <a:alpha val="100000"/>
                  </a:srgbClr>
                </a:solidFill>
                <a:latin typeface="IBM Plex Sans" panose="00000700000000000000" pitchFamily="2" charset="0"/>
              </a:rPr>
              <a:t>Тәуелсіздік жылдарындағы террорлық әрекеттердің салдары мен деректері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7C34D19-14CA-2BD7-C81A-4CA05B41B84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5852" y="7201303"/>
            <a:ext cx="2802835" cy="2569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45000">
        <p159:morph option="byObject"/>
      </p:transition>
    </mc:Choice>
    <mc:Fallback xmlns="">
      <p:transition spd="slow" advTm="45000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9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58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7848410" y="0"/>
            <a:ext cx="10439590" cy="10287000"/>
          </a:xfrm>
          <a:prstGeom prst="rect">
            <a:avLst/>
          </a:prstGeom>
        </p:spPr>
      </p:pic>
      <p:pic>
        <p:nvPicPr>
          <p:cNvPr id="58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2682330" y="5400675"/>
            <a:ext cx="342900" cy="342900"/>
          </a:xfrm>
          <a:prstGeom prst="rect">
            <a:avLst/>
          </a:prstGeom>
        </p:spPr>
      </p:pic>
      <p:sp>
        <p:nvSpPr>
          <p:cNvPr id="582" name="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2816352" y="5417630"/>
            <a:ext cx="109538" cy="3143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430"/>
              </a:lnSpc>
            </a:pPr>
            <a:r>
              <a:rPr lang="en-US" sz="1620" b="1" spc="-40" dirty="0">
                <a:solidFill>
                  <a:srgbClr val="252833">
                    <a:alpha val="100000"/>
                  </a:srgbClr>
                </a:solidFill>
                <a:latin typeface="Quicksand" panose="00000700000000000000" pitchFamily="2" charset="0"/>
              </a:rPr>
              <a:t>1</a:t>
            </a:r>
          </a:p>
        </p:txBody>
      </p:sp>
      <p:sp>
        <p:nvSpPr>
          <p:cNvPr id="583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57250" y="6581489"/>
            <a:ext cx="4024312" cy="3810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lang="en-US" sz="2100" b="1" spc="-52" dirty="0">
                <a:solidFill>
                  <a:srgbClr val="FFFFFF">
                    <a:alpha val="100000"/>
                  </a:srgbClr>
                </a:solidFill>
                <a:latin typeface="Quicksand" panose="00000700000000000000" pitchFamily="2" charset="0"/>
              </a:rPr>
              <a:t>2011 жыл, 5 маусым</a:t>
            </a:r>
          </a:p>
        </p:txBody>
      </p:sp>
      <p:sp>
        <p:nvSpPr>
          <p:cNvPr id="584" name="Description of a 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030986" y="6954774"/>
            <a:ext cx="3850576" cy="3524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spc="-18" dirty="0">
                <a:solidFill>
                  <a:srgbClr val="FFFFFF">
                    <a:alpha val="100000"/>
                  </a:srgbClr>
                </a:solidFill>
                <a:latin typeface="IBM Plex Sans" panose="00000700000000000000" pitchFamily="2" charset="0"/>
              </a:rPr>
              <a:t>Ақтөбе қаласы</a:t>
            </a:r>
          </a:p>
        </p:txBody>
      </p:sp>
      <p:pic>
        <p:nvPicPr>
          <p:cNvPr id="585" name="::after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857250" y="7093744"/>
            <a:ext cx="69354" cy="69354"/>
          </a:xfrm>
          <a:prstGeom prst="rect">
            <a:avLst/>
          </a:prstGeom>
        </p:spPr>
      </p:pic>
      <p:sp>
        <p:nvSpPr>
          <p:cNvPr id="586" name="Description of a 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030986" y="7301960"/>
            <a:ext cx="3850576" cy="10477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spc="-18" dirty="0">
                <a:solidFill>
                  <a:srgbClr val="FFFFFF">
                    <a:alpha val="100000"/>
                  </a:srgbClr>
                </a:solidFill>
                <a:latin typeface="IBM Plex Sans" panose="00000700000000000000" pitchFamily="2" charset="0"/>
              </a:rPr>
              <a:t>Қару-жарақ дүкеніне және Ұлттық ұлан бөліміне шабуыл жасалып, 7 адам қаза тапты</a:t>
            </a:r>
          </a:p>
        </p:txBody>
      </p:sp>
      <p:pic>
        <p:nvPicPr>
          <p:cNvPr id="587" name="::after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857250" y="7441025"/>
            <a:ext cx="69354" cy="69354"/>
          </a:xfrm>
          <a:prstGeom prst="rect">
            <a:avLst/>
          </a:prstGeom>
        </p:spPr>
      </p:pic>
      <p:pic>
        <p:nvPicPr>
          <p:cNvPr id="58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6866096" y="6504622"/>
            <a:ext cx="342900" cy="342900"/>
          </a:xfrm>
          <a:prstGeom prst="rect">
            <a:avLst/>
          </a:prstGeom>
        </p:spPr>
      </p:pic>
      <p:sp>
        <p:nvSpPr>
          <p:cNvPr id="589" name="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981539" y="6521672"/>
            <a:ext cx="147638" cy="3143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430"/>
              </a:lnSpc>
            </a:pPr>
            <a:r>
              <a:rPr lang="en-US" sz="1620" b="1" spc="-40" dirty="0">
                <a:solidFill>
                  <a:srgbClr val="252833">
                    <a:alpha val="100000"/>
                  </a:srgbClr>
                </a:solidFill>
                <a:latin typeface="Quicksand" panose="00000700000000000000" pitchFamily="2" charset="0"/>
              </a:rPr>
              <a:t>2</a:t>
            </a:r>
          </a:p>
        </p:txBody>
      </p:sp>
      <p:sp>
        <p:nvSpPr>
          <p:cNvPr id="590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5041011" y="5293328"/>
            <a:ext cx="4024312" cy="3810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lang="en-US" sz="2100" b="1" spc="-52" dirty="0">
                <a:solidFill>
                  <a:srgbClr val="FFFFFF">
                    <a:alpha val="100000"/>
                  </a:srgbClr>
                </a:solidFill>
                <a:latin typeface="Quicksand" panose="00000700000000000000" pitchFamily="2" charset="0"/>
              </a:rPr>
              <a:t>2011 жыл, 17 шілде</a:t>
            </a:r>
          </a:p>
        </p:txBody>
      </p:sp>
      <p:sp>
        <p:nvSpPr>
          <p:cNvPr id="591" name="Description of a 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5214747" y="4137279"/>
            <a:ext cx="3850576" cy="3524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spc="-18" dirty="0">
                <a:solidFill>
                  <a:srgbClr val="FFFFFF">
                    <a:alpha val="100000"/>
                  </a:srgbClr>
                </a:solidFill>
                <a:latin typeface="IBM Plex Sans" panose="00000700000000000000" pitchFamily="2" charset="0"/>
              </a:rPr>
              <a:t>Тараз қаласы</a:t>
            </a:r>
          </a:p>
        </p:txBody>
      </p:sp>
      <p:pic>
        <p:nvPicPr>
          <p:cNvPr id="592" name="::after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5041011" y="4276249"/>
            <a:ext cx="69354" cy="69354"/>
          </a:xfrm>
          <a:prstGeom prst="rect">
            <a:avLst/>
          </a:prstGeom>
        </p:spPr>
      </p:pic>
      <p:sp>
        <p:nvSpPr>
          <p:cNvPr id="593" name="Description of a 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5214747" y="4484560"/>
            <a:ext cx="3850576" cy="7048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spc="-18" dirty="0">
                <a:solidFill>
                  <a:srgbClr val="FFFFFF">
                    <a:alpha val="100000"/>
                  </a:srgbClr>
                </a:solidFill>
                <a:latin typeface="IBM Plex Sans" panose="00000700000000000000" pitchFamily="2" charset="0"/>
              </a:rPr>
              <a:t>Жанқиярлық жарылыс нәтижесінде 7 адам қаза тапты.</a:t>
            </a:r>
          </a:p>
        </p:txBody>
      </p:sp>
      <p:pic>
        <p:nvPicPr>
          <p:cNvPr id="594" name="::after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5041011" y="4623530"/>
            <a:ext cx="69354" cy="69354"/>
          </a:xfrm>
          <a:prstGeom prst="rect">
            <a:avLst/>
          </a:prstGeom>
        </p:spPr>
      </p:pic>
      <p:pic>
        <p:nvPicPr>
          <p:cNvPr id="59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11049857" y="5400675"/>
            <a:ext cx="342900" cy="342900"/>
          </a:xfrm>
          <a:prstGeom prst="rect">
            <a:avLst/>
          </a:prstGeom>
        </p:spPr>
      </p:pic>
      <p:sp>
        <p:nvSpPr>
          <p:cNvPr id="596" name="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1168348" y="5417630"/>
            <a:ext cx="138112" cy="3143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430"/>
              </a:lnSpc>
            </a:pPr>
            <a:r>
              <a:rPr lang="en-US" sz="1620" b="1" spc="-40" dirty="0">
                <a:solidFill>
                  <a:srgbClr val="252833">
                    <a:alpha val="100000"/>
                  </a:srgbClr>
                </a:solidFill>
                <a:latin typeface="Quicksand" panose="00000700000000000000" pitchFamily="2" charset="0"/>
              </a:rPr>
              <a:t>3</a:t>
            </a:r>
          </a:p>
        </p:txBody>
      </p:sp>
      <p:sp>
        <p:nvSpPr>
          <p:cNvPr id="597" name="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224677" y="6581489"/>
            <a:ext cx="4024312" cy="3810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lang="en-US" sz="2100" b="1" spc="-52" dirty="0">
                <a:solidFill>
                  <a:srgbClr val="FFFFFF">
                    <a:alpha val="100000"/>
                  </a:srgbClr>
                </a:solidFill>
                <a:latin typeface="Quicksand" panose="00000700000000000000" pitchFamily="2" charset="0"/>
              </a:rPr>
              <a:t>2016 жыл, 5 маусым</a:t>
            </a:r>
          </a:p>
        </p:txBody>
      </p:sp>
      <p:sp>
        <p:nvSpPr>
          <p:cNvPr id="598" name="Description of a 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398413" y="6954774"/>
            <a:ext cx="3850576" cy="3524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spc="-18" dirty="0">
                <a:solidFill>
                  <a:srgbClr val="FFFFFF">
                    <a:alpha val="100000"/>
                  </a:srgbClr>
                </a:solidFill>
                <a:latin typeface="IBM Plex Sans" panose="00000700000000000000" pitchFamily="2" charset="0"/>
              </a:rPr>
              <a:t>Ақтөбе шабуылы</a:t>
            </a:r>
          </a:p>
        </p:txBody>
      </p:sp>
      <p:pic>
        <p:nvPicPr>
          <p:cNvPr id="599" name="::after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9224677" y="7093744"/>
            <a:ext cx="69354" cy="69354"/>
          </a:xfrm>
          <a:prstGeom prst="rect">
            <a:avLst/>
          </a:prstGeom>
        </p:spPr>
      </p:pic>
      <p:sp>
        <p:nvSpPr>
          <p:cNvPr id="600" name="Description of a 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398413" y="7301960"/>
            <a:ext cx="3850576" cy="10477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spc="-18" dirty="0">
                <a:solidFill>
                  <a:srgbClr val="FFFFFF">
                    <a:alpha val="100000"/>
                  </a:srgbClr>
                </a:solidFill>
                <a:latin typeface="IBM Plex Sans" panose="00000700000000000000" pitchFamily="2" charset="0"/>
              </a:rPr>
              <a:t>Қару-жарақ дүкендері мен әскери бөлімге шабуылдан 7 адам опат болды.</a:t>
            </a:r>
          </a:p>
        </p:txBody>
      </p:sp>
      <p:pic>
        <p:nvPicPr>
          <p:cNvPr id="601" name="::after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9224677" y="7441025"/>
            <a:ext cx="69354" cy="69354"/>
          </a:xfrm>
          <a:prstGeom prst="rect">
            <a:avLst/>
          </a:prstGeom>
        </p:spPr>
      </p:pic>
      <p:pic>
        <p:nvPicPr>
          <p:cNvPr id="60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15233523" y="6504622"/>
            <a:ext cx="342900" cy="342900"/>
          </a:xfrm>
          <a:prstGeom prst="rect">
            <a:avLst/>
          </a:prstGeom>
        </p:spPr>
      </p:pic>
      <p:sp>
        <p:nvSpPr>
          <p:cNvPr id="603" name="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5346966" y="6521672"/>
            <a:ext cx="147638" cy="3143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430"/>
              </a:lnSpc>
            </a:pPr>
            <a:r>
              <a:rPr lang="en-US" sz="1620" b="1" spc="-40" dirty="0">
                <a:solidFill>
                  <a:srgbClr val="252833">
                    <a:alpha val="100000"/>
                  </a:srgbClr>
                </a:solidFill>
                <a:latin typeface="Quicksand" panose="00000700000000000000" pitchFamily="2" charset="0"/>
              </a:rPr>
              <a:t>4</a:t>
            </a:r>
          </a:p>
        </p:txBody>
      </p:sp>
      <p:sp>
        <p:nvSpPr>
          <p:cNvPr id="604" name="Primary Heading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3408438" y="5293328"/>
            <a:ext cx="4024312" cy="3810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lang="en-US" sz="2100" b="1" spc="-52" dirty="0">
                <a:solidFill>
                  <a:srgbClr val="FFFFFF">
                    <a:alpha val="100000"/>
                  </a:srgbClr>
                </a:solidFill>
                <a:latin typeface="Quicksand" panose="00000700000000000000" pitchFamily="2" charset="0"/>
              </a:rPr>
              <a:t>2016 жыл, 18  шілде</a:t>
            </a:r>
          </a:p>
        </p:txBody>
      </p:sp>
      <p:sp>
        <p:nvSpPr>
          <p:cNvPr id="605" name="Description of a primary heading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3582174" y="4137279"/>
            <a:ext cx="3850576" cy="3524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spc="-18" dirty="0">
                <a:solidFill>
                  <a:srgbClr val="FFFFFF">
                    <a:alpha val="100000"/>
                  </a:srgbClr>
                </a:solidFill>
                <a:latin typeface="IBM Plex Sans" panose="00000700000000000000" pitchFamily="2" charset="0"/>
              </a:rPr>
              <a:t>Алматы оқиғасы</a:t>
            </a:r>
          </a:p>
        </p:txBody>
      </p:sp>
      <p:pic>
        <p:nvPicPr>
          <p:cNvPr id="606" name="::after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13408438" y="4276249"/>
            <a:ext cx="69354" cy="69354"/>
          </a:xfrm>
          <a:prstGeom prst="rect">
            <a:avLst/>
          </a:prstGeom>
        </p:spPr>
      </p:pic>
      <p:sp>
        <p:nvSpPr>
          <p:cNvPr id="607" name="Description of a primary heading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3582174" y="4484560"/>
            <a:ext cx="3850576" cy="7048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spc="-18" dirty="0">
                <a:solidFill>
                  <a:srgbClr val="FFFFFF">
                    <a:alpha val="100000"/>
                  </a:srgbClr>
                </a:solidFill>
                <a:latin typeface="IBM Plex Sans" panose="00000700000000000000" pitchFamily="2" charset="0"/>
              </a:rPr>
              <a:t>Полиция учаскесіне шабуыл жасалып, 4 адам қаза тапты.</a:t>
            </a:r>
          </a:p>
        </p:txBody>
      </p:sp>
      <p:pic>
        <p:nvPicPr>
          <p:cNvPr id="608" name="::after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13408438" y="4623530"/>
            <a:ext cx="69354" cy="69354"/>
          </a:xfrm>
          <a:prstGeom prst="rect">
            <a:avLst/>
          </a:prstGeom>
        </p:spPr>
      </p:pic>
      <p:pic>
        <p:nvPicPr>
          <p:cNvPr id="609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2857500" y="6110288"/>
            <a:ext cx="12458700" cy="28575"/>
          </a:xfrm>
          <a:prstGeom prst="rect">
            <a:avLst/>
          </a:prstGeom>
        </p:spPr>
      </p:pic>
      <p:pic>
        <p:nvPicPr>
          <p:cNvPr id="61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2758381" y="6029325"/>
            <a:ext cx="194667" cy="215801"/>
          </a:xfrm>
          <a:prstGeom prst="rect">
            <a:avLst/>
          </a:prstGeom>
        </p:spPr>
      </p:pic>
      <p:pic>
        <p:nvPicPr>
          <p:cNvPr id="611" name="SVG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  <a:extLst>
              <a:ext uri="{08A41A63-DC2D-45C1-8E91-7FAFFC33E6B7}">
                <a14:useLocalDpi xmlns="" xmlns:a16="http://schemas.microsoft.com/office/drawing/2014/main" xmlns:asvg="http://schemas.microsoft.com/office/drawing/2016/SVG/main" xmlns:p14="http://schemas.microsoft.com/office/powerpoint/2010/main" xmlns:a14="http://schemas.microsoft.com/office/drawing/2010/main" val="0"/>
              </a:ext>
            </a:extLst>
          </a:blip>
          <a:srcRect l="-24726" r="-24726"/>
          <a:stretch/>
        </p:blipFill>
        <p:spPr>
          <a:xfrm>
            <a:off x="2839498" y="5751004"/>
            <a:ext cx="28480" cy="295370"/>
          </a:xfrm>
          <a:prstGeom prst="rect">
            <a:avLst/>
          </a:prstGeom>
        </p:spPr>
      </p:pic>
      <p:pic>
        <p:nvPicPr>
          <p:cNvPr id="61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6940010" y="6029325"/>
            <a:ext cx="194667" cy="215801"/>
          </a:xfrm>
          <a:prstGeom prst="rect">
            <a:avLst/>
          </a:prstGeom>
        </p:spPr>
      </p:pic>
      <p:pic>
        <p:nvPicPr>
          <p:cNvPr id="613" name="SVG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alphaModFix/>
            <a:extLst>
              <a:ext uri="{13751B5F-DBE5-4682-97FC-04E355C39534}">
                <a14:useLocalDpi xmlns="" xmlns:a16="http://schemas.microsoft.com/office/drawing/2014/main" xmlns:asvg="http://schemas.microsoft.com/office/drawing/2016/SVG/main" xmlns:p14="http://schemas.microsoft.com/office/powerpoint/2010/main" xmlns:a14="http://schemas.microsoft.com/office/drawing/2010/main" val="0"/>
              </a:ext>
            </a:extLst>
          </a:blip>
          <a:srcRect l="-24750" r="-24750"/>
          <a:stretch/>
        </p:blipFill>
        <p:spPr>
          <a:xfrm>
            <a:off x="7021068" y="6202870"/>
            <a:ext cx="28480" cy="285750"/>
          </a:xfrm>
          <a:prstGeom prst="rect">
            <a:avLst/>
          </a:prstGeom>
        </p:spPr>
      </p:pic>
      <p:pic>
        <p:nvPicPr>
          <p:cNvPr id="61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11121390" y="6029325"/>
            <a:ext cx="194667" cy="215801"/>
          </a:xfrm>
          <a:prstGeom prst="rect">
            <a:avLst/>
          </a:prstGeom>
        </p:spPr>
      </p:pic>
      <p:pic>
        <p:nvPicPr>
          <p:cNvPr id="615" name="SVG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</a:blip>
          <a:stretch/>
        </p:blipFill>
        <p:spPr>
          <a:xfrm>
            <a:off x="11202448" y="5751004"/>
            <a:ext cx="28480" cy="295370"/>
          </a:xfrm>
          <a:prstGeom prst="rect">
            <a:avLst/>
          </a:prstGeom>
        </p:spPr>
      </p:pic>
      <p:pic>
        <p:nvPicPr>
          <p:cNvPr id="616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15312390" y="6029325"/>
            <a:ext cx="194667" cy="215801"/>
          </a:xfrm>
          <a:prstGeom prst="rect">
            <a:avLst/>
          </a:prstGeom>
        </p:spPr>
      </p:pic>
      <p:pic>
        <p:nvPicPr>
          <p:cNvPr id="617" name="SVG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alphaModFix/>
          </a:blip>
          <a:stretch/>
        </p:blipFill>
        <p:spPr>
          <a:xfrm>
            <a:off x="15393448" y="6202870"/>
            <a:ext cx="28480" cy="285750"/>
          </a:xfrm>
          <a:prstGeom prst="rect">
            <a:avLst/>
          </a:prstGeom>
        </p:spPr>
      </p:pic>
      <p:sp>
        <p:nvSpPr>
          <p:cNvPr id="618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0666" y="961454"/>
            <a:ext cx="16768762" cy="8286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6156"/>
              </a:lnSpc>
            </a:pPr>
            <a:r>
              <a:rPr lang="en-US" sz="5400" b="1" spc="-135" dirty="0">
                <a:solidFill>
                  <a:srgbClr val="FFFFFF">
                    <a:alpha val="100000"/>
                  </a:srgbClr>
                </a:solidFill>
                <a:latin typeface="Quicksand" panose="00000700000000000000" pitchFamily="2" charset="0"/>
              </a:rPr>
              <a:t>Террактілер хронологиясы</a:t>
            </a:r>
          </a:p>
        </p:txBody>
      </p:sp>
      <p:sp>
        <p:nvSpPr>
          <p:cNvPr id="619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0666" y="1901857"/>
            <a:ext cx="16768762" cy="3619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spc="-18" dirty="0">
                <a:solidFill>
                  <a:srgbClr val="FFFFFF">
                    <a:alpha val="100000"/>
                  </a:srgbClr>
                </a:solidFill>
                <a:latin typeface="IBM Plex Sans" panose="00000700000000000000" pitchFamily="2" charset="0"/>
              </a:rPr>
              <a:t>Қазақстан қалаларында орын алған ірі террорлық шабуылдар тарихы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077EBDE-52CB-0C00-1229-C5090CE73B8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29915" y="569140"/>
            <a:ext cx="2802835" cy="2569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45000">
        <p159:morph option="byObject"/>
      </p:transition>
    </mc:Choice>
    <mc:Fallback xmlns="">
      <p:transition spd="slow" advTm="45000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62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6937325" y="0"/>
            <a:ext cx="11350676" cy="10287000"/>
          </a:xfrm>
          <a:prstGeom prst="rect">
            <a:avLst/>
          </a:prstGeom>
        </p:spPr>
      </p:pic>
      <p:pic>
        <p:nvPicPr>
          <p:cNvPr id="624" name="iconNode0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  <a:extLst>
              <a:ext uri="{0191FC3E-7B85-4E39-B052-B4D6DA177866}">
                <a14:useLocalDpi xmlns="" xmlns:a16="http://schemas.microsoft.com/office/drawing/2014/main" xmlns:asvg="http://schemas.microsoft.com/office/drawing/2016/SVG/main" xmlns:p14="http://schemas.microsoft.com/office/powerpoint/2010/main" xmlns:a14="http://schemas.microsoft.com/office/drawing/2010/main" val="0"/>
              </a:ext>
            </a:extLst>
          </a:blip>
          <a:srcRect/>
          <a:stretch/>
        </p:blipFill>
        <p:spPr>
          <a:xfrm>
            <a:off x="760666" y="4614005"/>
            <a:ext cx="841248" cy="841248"/>
          </a:xfrm>
          <a:prstGeom prst="rect">
            <a:avLst/>
          </a:prstGeom>
        </p:spPr>
      </p:pic>
      <p:sp>
        <p:nvSpPr>
          <p:cNvPr id="625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754219" y="4860893"/>
            <a:ext cx="9082088" cy="3524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b="1" spc="-18" dirty="0">
                <a:solidFill>
                  <a:srgbClr val="252833">
                    <a:alpha val="100000"/>
                  </a:srgbClr>
                </a:solidFill>
                <a:latin typeface="IBM Plex Sans" panose="00000700000000000000" pitchFamily="2" charset="0"/>
              </a:rPr>
              <a:t>Сыни ойлау</a:t>
            </a:r>
            <a:r>
              <a:rPr lang="en-US" sz="1800" spc="-18" dirty="0">
                <a:solidFill>
                  <a:srgbClr val="252833"/>
                </a:solidFill>
                <a:latin typeface="IBM Plex Sans" panose="00000700000000000000" pitchFamily="2" charset="0"/>
              </a:rPr>
              <a:t>: ақпаратты талдау, дереккөзді тексеру және логикаға сүйену.</a:t>
            </a:r>
          </a:p>
        </p:txBody>
      </p:sp>
      <p:pic>
        <p:nvPicPr>
          <p:cNvPr id="626" name="iconNode1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  <a:extLst>
              <a:ext uri="{5EBE6139-CCCA-4DB0-AA48-B9F553ACD1A6}">
                <a14:useLocalDpi xmlns="" xmlns:a16="http://schemas.microsoft.com/office/drawing/2014/main" xmlns:asvg="http://schemas.microsoft.com/office/drawing/2016/SVG/main" xmlns:p14="http://schemas.microsoft.com/office/powerpoint/2010/main" xmlns:a14="http://schemas.microsoft.com/office/drawing/2010/main" val="0"/>
              </a:ext>
            </a:extLst>
          </a:blip>
          <a:srcRect/>
          <a:stretch/>
        </p:blipFill>
        <p:spPr>
          <a:xfrm>
            <a:off x="760666" y="5683758"/>
            <a:ext cx="841248" cy="841248"/>
          </a:xfrm>
          <a:prstGeom prst="rect">
            <a:avLst/>
          </a:prstGeom>
        </p:spPr>
      </p:pic>
      <p:sp>
        <p:nvSpPr>
          <p:cNvPr id="627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754219" y="5930646"/>
            <a:ext cx="9082088" cy="3524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b="1" spc="-18" dirty="0">
                <a:solidFill>
                  <a:srgbClr val="252833">
                    <a:alpha val="100000"/>
                  </a:srgbClr>
                </a:solidFill>
                <a:latin typeface="IBM Plex Sans" panose="00000700000000000000" pitchFamily="2" charset="0"/>
              </a:rPr>
              <a:t>Медиа сауаттылық</a:t>
            </a:r>
            <a:r>
              <a:rPr lang="en-US" sz="1800" spc="-18" dirty="0">
                <a:solidFill>
                  <a:srgbClr val="252833"/>
                </a:solidFill>
                <a:latin typeface="IBM Plex Sans" panose="00000700000000000000" pitchFamily="2" charset="0"/>
              </a:rPr>
              <a:t>: фейк ақпаратты, үгіт-насихатты және манипуляцияны тани білу.</a:t>
            </a:r>
          </a:p>
        </p:txBody>
      </p:sp>
      <p:pic>
        <p:nvPicPr>
          <p:cNvPr id="628" name="iconNode2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  <a:extLst>
              <a:ext uri="{2C0CB0EA-3958-40B6-9158-39532EC33983}">
                <a14:useLocalDpi xmlns="" xmlns:a16="http://schemas.microsoft.com/office/drawing/2014/main" xmlns:asvg="http://schemas.microsoft.com/office/drawing/2016/SVG/main" xmlns:p14="http://schemas.microsoft.com/office/powerpoint/2010/main" xmlns:a14="http://schemas.microsoft.com/office/drawing/2010/main" val="0"/>
              </a:ext>
            </a:extLst>
          </a:blip>
          <a:srcRect/>
          <a:stretch/>
        </p:blipFill>
        <p:spPr>
          <a:xfrm>
            <a:off x="760666" y="6753511"/>
            <a:ext cx="841248" cy="841248"/>
          </a:xfrm>
          <a:prstGeom prst="rect">
            <a:avLst/>
          </a:prstGeom>
        </p:spPr>
      </p:pic>
      <p:sp>
        <p:nvSpPr>
          <p:cNvPr id="629" name="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754219" y="7000399"/>
            <a:ext cx="9082088" cy="3524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spc="-18" dirty="0">
                <a:solidFill>
                  <a:srgbClr val="252833">
                    <a:alpha val="100000"/>
                  </a:srgbClr>
                </a:solidFill>
                <a:latin typeface="IBM Plex Sans" panose="00000700000000000000" pitchFamily="2" charset="0"/>
              </a:rPr>
              <a:t>Діни ұрандар мен «біз және олар» </a:t>
            </a:r>
            <a:r>
              <a:rPr lang="en-US" sz="1800" b="1" spc="-18" dirty="0">
                <a:solidFill>
                  <a:srgbClr val="252833"/>
                </a:solidFill>
                <a:latin typeface="IBM Plex Sans" panose="00000700000000000000" pitchFamily="2" charset="0"/>
              </a:rPr>
              <a:t>манипуляциясын</a:t>
            </a:r>
            <a:r>
              <a:rPr lang="en-US" sz="1800" spc="-18" dirty="0">
                <a:solidFill>
                  <a:srgbClr val="252833"/>
                </a:solidFill>
                <a:latin typeface="IBM Plex Sans" panose="00000700000000000000" pitchFamily="2" charset="0"/>
              </a:rPr>
              <a:t> ажырата алу қабілеті.</a:t>
            </a:r>
          </a:p>
        </p:txBody>
      </p:sp>
      <p:sp>
        <p:nvSpPr>
          <p:cNvPr id="630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0666" y="961454"/>
            <a:ext cx="16768762" cy="8286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6156"/>
              </a:lnSpc>
            </a:pPr>
            <a:r>
              <a:rPr lang="en-US" sz="5400" b="1" spc="-135" dirty="0">
                <a:gradFill flip="none" rotWithShape="1">
                  <a:gsLst>
                    <a:gs pos="0">
                      <a:srgbClr val="97A9ED"/>
                    </a:gs>
                    <a:gs pos="48000">
                      <a:srgbClr val="F984D0"/>
                    </a:gs>
                    <a:gs pos="100000">
                      <a:srgbClr val="FF9481"/>
                    </a:gs>
                  </a:gsLst>
                  <a:lin ang="0" scaled="1"/>
                  <a:tileRect/>
                </a:gradFill>
                <a:latin typeface="Quicksand" panose="00000700000000000000" pitchFamily="2" charset="0"/>
              </a:rPr>
              <a:t>Зияткерлік қарсы тұру дағдылары</a:t>
            </a:r>
          </a:p>
        </p:txBody>
      </p:sp>
      <p:sp>
        <p:nvSpPr>
          <p:cNvPr id="631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0666" y="1901857"/>
            <a:ext cx="16768762" cy="3619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spc="-18" dirty="0">
                <a:solidFill>
                  <a:srgbClr val="5E657F">
                    <a:alpha val="100000"/>
                  </a:srgbClr>
                </a:solidFill>
                <a:latin typeface="IBM Plex Sans" panose="00000700000000000000" pitchFamily="2" charset="0"/>
              </a:rPr>
              <a:t>Радикалды идеологиядан қорғанудың басты интеллектуалдық құралдары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C1D842D-6205-28B7-DBA9-CD25C6519F6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18366" y="6753511"/>
            <a:ext cx="3154770" cy="2990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000"/>
    </mc:Choice>
    <mc:Fallback xmlns="">
      <p:transition spd="slow" advTm="4500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63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13692188" y="0"/>
            <a:ext cx="4595812" cy="10287000"/>
          </a:xfrm>
          <a:prstGeom prst="rect">
            <a:avLst/>
          </a:prstGeom>
        </p:spPr>
      </p:pic>
      <p:pic>
        <p:nvPicPr>
          <p:cNvPr id="636" name="451fc53f-1a5c-4df8-a2a9-63760c87162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0" y="0"/>
            <a:ext cx="7191375" cy="10267950"/>
          </a:xfrm>
          <a:prstGeom prst="rect">
            <a:avLst/>
          </a:prstGeom>
        </p:spPr>
      </p:pic>
      <p:pic>
        <p:nvPicPr>
          <p:cNvPr id="637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6427756" y="3608546"/>
            <a:ext cx="1371600" cy="1371600"/>
          </a:xfrm>
          <a:prstGeom prst="rect">
            <a:avLst/>
          </a:prstGeom>
        </p:spPr>
      </p:pic>
      <p:pic>
        <p:nvPicPr>
          <p:cNvPr id="638" name="iconNode0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  <a:extLst>
              <a:ext uri="{551838A1-E916-4528-97FF-94636BEDC9A4}">
                <a14:useLocalDpi xmlns="" xmlns:a16="http://schemas.microsoft.com/office/drawing/2014/main" xmlns:asvg="http://schemas.microsoft.com/office/drawing/2016/SVG/main" xmlns:p14="http://schemas.microsoft.com/office/powerpoint/2010/main" xmlns:a14="http://schemas.microsoft.com/office/drawing/2010/main" val="0"/>
              </a:ext>
            </a:extLst>
          </a:blip>
          <a:srcRect/>
          <a:stretch/>
        </p:blipFill>
        <p:spPr>
          <a:xfrm>
            <a:off x="6770489" y="3951238"/>
            <a:ext cx="685651" cy="685651"/>
          </a:xfrm>
          <a:prstGeom prst="rect">
            <a:avLst/>
          </a:prstGeom>
        </p:spPr>
      </p:pic>
      <p:sp>
        <p:nvSpPr>
          <p:cNvPr id="639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237315" y="4120515"/>
            <a:ext cx="8853488" cy="3524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b="1" spc="-18" dirty="0">
                <a:solidFill>
                  <a:srgbClr val="252833">
                    <a:alpha val="100000"/>
                  </a:srgbClr>
                </a:solidFill>
                <a:latin typeface="IBM Plex Sans" panose="00000700000000000000" pitchFamily="2" charset="0"/>
              </a:rPr>
              <a:t>Эмоционалдық тұрақтылық</a:t>
            </a:r>
            <a:r>
              <a:rPr lang="en-US" sz="1800" spc="-18" dirty="0">
                <a:solidFill>
                  <a:srgbClr val="252833"/>
                </a:solidFill>
                <a:latin typeface="IBM Plex Sans" panose="00000700000000000000" pitchFamily="2" charset="0"/>
              </a:rPr>
              <a:t>: ашу, үрей және өш алу сезімдеріне бой алдырмау.</a:t>
            </a:r>
          </a:p>
        </p:txBody>
      </p:sp>
      <p:pic>
        <p:nvPicPr>
          <p:cNvPr id="64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6427756" y="5703951"/>
            <a:ext cx="1371600" cy="1371600"/>
          </a:xfrm>
          <a:prstGeom prst="rect">
            <a:avLst/>
          </a:prstGeom>
        </p:spPr>
      </p:pic>
      <p:pic>
        <p:nvPicPr>
          <p:cNvPr id="641" name="iconNode1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  <a:extLst>
              <a:ext uri="{64EA4980-8B71-46D6-81D2-7C9DF0DA893D}">
                <a14:useLocalDpi xmlns="" xmlns:a16="http://schemas.microsoft.com/office/drawing/2014/main" xmlns:asvg="http://schemas.microsoft.com/office/drawing/2016/SVG/main" xmlns:p14="http://schemas.microsoft.com/office/powerpoint/2010/main" xmlns:a14="http://schemas.microsoft.com/office/drawing/2010/main" val="0"/>
              </a:ext>
            </a:extLst>
          </a:blip>
          <a:srcRect/>
          <a:stretch/>
        </p:blipFill>
        <p:spPr>
          <a:xfrm>
            <a:off x="6770489" y="6046738"/>
            <a:ext cx="685651" cy="685651"/>
          </a:xfrm>
          <a:prstGeom prst="rect">
            <a:avLst/>
          </a:prstGeom>
        </p:spPr>
      </p:pic>
      <p:sp>
        <p:nvSpPr>
          <p:cNvPr id="642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237315" y="6042470"/>
            <a:ext cx="8853488" cy="7048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b="1" spc="-18" dirty="0">
                <a:solidFill>
                  <a:srgbClr val="252833">
                    <a:alpha val="100000"/>
                  </a:srgbClr>
                </a:solidFill>
                <a:latin typeface="IBM Plex Sans" panose="00000700000000000000" pitchFamily="2" charset="0"/>
              </a:rPr>
              <a:t>Цифрлық қауіпсіздік</a:t>
            </a:r>
            <a:r>
              <a:rPr lang="en-US" sz="1800" spc="-18" dirty="0">
                <a:solidFill>
                  <a:srgbClr val="252833"/>
                </a:solidFill>
                <a:latin typeface="IBM Plex Sans" panose="00000700000000000000" pitchFamily="2" charset="0"/>
              </a:rPr>
              <a:t>: күмәнді аккаунттармен байланыс орнатпау және жабық чаттардан қашу.</a:t>
            </a:r>
          </a:p>
        </p:txBody>
      </p:sp>
      <p:pic>
        <p:nvPicPr>
          <p:cNvPr id="64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6427756" y="7799260"/>
            <a:ext cx="1371600" cy="1371600"/>
          </a:xfrm>
          <a:prstGeom prst="rect">
            <a:avLst/>
          </a:prstGeom>
        </p:spPr>
      </p:pic>
      <p:pic>
        <p:nvPicPr>
          <p:cNvPr id="644" name="iconNode2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  <a:extLst>
              <a:ext uri="{DA1429A0-1476-4C79-8639-364ECFAE6AF1}">
                <a14:useLocalDpi xmlns="" xmlns:a16="http://schemas.microsoft.com/office/drawing/2014/main" xmlns:asvg="http://schemas.microsoft.com/office/drawing/2016/SVG/main" xmlns:p14="http://schemas.microsoft.com/office/powerpoint/2010/main" xmlns:a14="http://schemas.microsoft.com/office/drawing/2010/main" val="0"/>
              </a:ext>
            </a:extLst>
          </a:blip>
          <a:srcRect/>
          <a:stretch/>
        </p:blipFill>
        <p:spPr>
          <a:xfrm>
            <a:off x="6770489" y="8141940"/>
            <a:ext cx="685651" cy="685651"/>
          </a:xfrm>
          <a:prstGeom prst="rect">
            <a:avLst/>
          </a:prstGeom>
        </p:spPr>
      </p:pic>
      <p:sp>
        <p:nvSpPr>
          <p:cNvPr id="645" name="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237315" y="8311229"/>
            <a:ext cx="8853488" cy="3524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b="1" spc="-18" dirty="0">
                <a:solidFill>
                  <a:srgbClr val="252833">
                    <a:alpha val="100000"/>
                  </a:srgbClr>
                </a:solidFill>
                <a:latin typeface="IBM Plex Sans" panose="00000700000000000000" pitchFamily="2" charset="0"/>
              </a:rPr>
              <a:t>Тұрақтылық</a:t>
            </a:r>
            <a:r>
              <a:rPr lang="en-US" sz="1800" spc="-18" dirty="0">
                <a:solidFill>
                  <a:srgbClr val="252833"/>
                </a:solidFill>
                <a:latin typeface="IBM Plex Sans" panose="00000700000000000000" pitchFamily="2" charset="0"/>
              </a:rPr>
              <a:t>: қиындықтарды радикалды жолмен емес, заңды әдістермен шешу.</a:t>
            </a:r>
          </a:p>
        </p:txBody>
      </p:sp>
      <p:sp>
        <p:nvSpPr>
          <p:cNvPr id="646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911084" y="964882"/>
            <a:ext cx="9615488" cy="13525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5292"/>
              </a:lnSpc>
            </a:pPr>
            <a:r>
              <a:rPr lang="en-US" sz="4200" b="1" spc="-105" dirty="0">
                <a:gradFill flip="none" rotWithShape="1">
                  <a:gsLst>
                    <a:gs pos="0">
                      <a:srgbClr val="97A9ED"/>
                    </a:gs>
                    <a:gs pos="48000">
                      <a:srgbClr val="F984D0"/>
                    </a:gs>
                    <a:gs pos="100000">
                      <a:srgbClr val="FF9481"/>
                    </a:gs>
                  </a:gsLst>
                  <a:lin ang="0" scaled="1"/>
                  <a:tileRect/>
                </a:gradFill>
                <a:latin typeface="Quicksand" panose="00000700000000000000" pitchFamily="2" charset="0"/>
              </a:rPr>
              <a:t>Психологиялық және цифрлық тұрақтылық</a:t>
            </a:r>
          </a:p>
        </p:txBody>
      </p:sp>
      <p:sp>
        <p:nvSpPr>
          <p:cNvPr id="647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911084" y="2434304"/>
            <a:ext cx="9615488" cy="3619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spc="-18" dirty="0">
                <a:solidFill>
                  <a:srgbClr val="5E657F">
                    <a:alpha val="100000"/>
                  </a:srgbClr>
                </a:solidFill>
                <a:latin typeface="IBM Plex Sans" panose="00000700000000000000" pitchFamily="2" charset="0"/>
              </a:rPr>
              <a:t>Эмоционалдық бақылау және интернеттегі қауіпсіздік ережелері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AAB5FA1-D31E-A778-EFBA-FC6C562781D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2535" y="519563"/>
            <a:ext cx="2802835" cy="2569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45000">
        <p159:morph option="byObject"/>
      </p:transition>
    </mc:Choice>
    <mc:Fallback xmlns="">
      <p:transition spd="slow" advTm="45000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65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6937325" y="0"/>
            <a:ext cx="11350676" cy="10287000"/>
          </a:xfrm>
          <a:prstGeom prst="rect">
            <a:avLst/>
          </a:prstGeom>
        </p:spPr>
      </p:pic>
      <p:pic>
        <p:nvPicPr>
          <p:cNvPr id="652" name="svg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  <a:extLst>
              <a:ext uri="{83B18192-DC26-4FB9-90FC-44F2F6A2293D}">
                <a14:useLocalDpi xmlns="" xmlns:a16="http://schemas.microsoft.com/office/drawing/2014/main" xmlns:asvg="http://schemas.microsoft.com/office/drawing/2016/SVG/main" xmlns:p14="http://schemas.microsoft.com/office/powerpoint/2010/main" xmlns:a14="http://schemas.microsoft.com/office/drawing/2010/main" val="0"/>
              </a:ext>
            </a:extLst>
          </a:blip>
          <a:srcRect t="-25" b="-25"/>
          <a:stretch/>
        </p:blipFill>
        <p:spPr>
          <a:xfrm>
            <a:off x="4944237" y="2700433"/>
            <a:ext cx="8367617" cy="6808089"/>
          </a:xfrm>
          <a:prstGeom prst="rect">
            <a:avLst/>
          </a:prstGeom>
        </p:spPr>
      </p:pic>
      <p:pic>
        <p:nvPicPr>
          <p:cNvPr id="65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6284690" y="3751421"/>
            <a:ext cx="609600" cy="609600"/>
          </a:xfrm>
          <a:prstGeom prst="rect">
            <a:avLst/>
          </a:prstGeom>
        </p:spPr>
      </p:pic>
      <p:sp>
        <p:nvSpPr>
          <p:cNvPr id="654" name="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522815" y="3781901"/>
            <a:ext cx="166688" cy="5619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4320"/>
              </a:lnSpc>
            </a:pPr>
            <a:r>
              <a:rPr lang="en-US" sz="2880" b="1" spc="-72" dirty="0">
                <a:solidFill>
                  <a:srgbClr val="252833">
                    <a:alpha val="100000"/>
                  </a:srgbClr>
                </a:solidFill>
                <a:latin typeface="Quicksand" panose="00000700000000000000" pitchFamily="2" charset="0"/>
              </a:rPr>
              <a:t>1</a:t>
            </a:r>
          </a:p>
        </p:txBody>
      </p:sp>
      <p:sp>
        <p:nvSpPr>
          <p:cNvPr id="655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43451" y="3484245"/>
            <a:ext cx="5195888" cy="3810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r">
              <a:lnSpc>
                <a:spcPts val="2940"/>
              </a:lnSpc>
            </a:pPr>
            <a:r>
              <a:rPr lang="en-US" sz="2100" b="1" spc="-52" dirty="0">
                <a:solidFill>
                  <a:srgbClr val="252833">
                    <a:alpha val="100000"/>
                  </a:srgbClr>
                </a:solidFill>
                <a:latin typeface="Quicksand" panose="00000700000000000000" pitchFamily="2" charset="0"/>
              </a:rPr>
              <a:t>Сыни ойлау</a:t>
            </a:r>
          </a:p>
        </p:txBody>
      </p:sp>
      <p:sp>
        <p:nvSpPr>
          <p:cNvPr id="656" name="Description of a 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43451" y="3933539"/>
            <a:ext cx="5195888" cy="7048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r">
              <a:lnSpc>
                <a:spcPts val="2736"/>
              </a:lnSpc>
            </a:pPr>
            <a:r>
              <a:rPr lang="en-US" sz="1800" spc="-18" dirty="0">
                <a:solidFill>
                  <a:srgbClr val="252833">
                    <a:alpha val="100000"/>
                  </a:srgbClr>
                </a:solidFill>
                <a:latin typeface="IBM Plex Sans" panose="00000700000000000000" pitchFamily="2" charset="0"/>
              </a:rPr>
              <a:t>Балада сұрақ қою мәдениетін қалыптастыру және ақпаратты талдату.</a:t>
            </a:r>
          </a:p>
        </p:txBody>
      </p:sp>
      <p:pic>
        <p:nvPicPr>
          <p:cNvPr id="657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11350228" y="5112990"/>
            <a:ext cx="609600" cy="609600"/>
          </a:xfrm>
          <a:prstGeom prst="rect">
            <a:avLst/>
          </a:prstGeom>
        </p:spPr>
      </p:pic>
      <p:sp>
        <p:nvSpPr>
          <p:cNvPr id="658" name="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1555540" y="5143500"/>
            <a:ext cx="233362" cy="5619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4320"/>
              </a:lnSpc>
            </a:pPr>
            <a:r>
              <a:rPr lang="en-US" sz="2880" b="1" spc="-72" dirty="0">
                <a:solidFill>
                  <a:srgbClr val="252833">
                    <a:alpha val="100000"/>
                  </a:srgbClr>
                </a:solidFill>
                <a:latin typeface="Quicksand" panose="00000700000000000000" pitchFamily="2" charset="0"/>
              </a:rPr>
              <a:t>2</a:t>
            </a:r>
          </a:p>
        </p:txBody>
      </p:sp>
      <p:sp>
        <p:nvSpPr>
          <p:cNvPr id="659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142565" y="4845844"/>
            <a:ext cx="5205412" cy="3810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lang="en-US" sz="2100" b="1" spc="-52" dirty="0">
                <a:solidFill>
                  <a:srgbClr val="252833">
                    <a:alpha val="100000"/>
                  </a:srgbClr>
                </a:solidFill>
                <a:latin typeface="Quicksand" panose="00000700000000000000" pitchFamily="2" charset="0"/>
              </a:rPr>
              <a:t>Білім тепе-теңдігі</a:t>
            </a:r>
          </a:p>
        </p:txBody>
      </p:sp>
      <p:sp>
        <p:nvSpPr>
          <p:cNvPr id="660" name="Description of a 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142565" y="5295138"/>
            <a:ext cx="5205412" cy="7048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spc="-18" dirty="0">
                <a:solidFill>
                  <a:srgbClr val="252833">
                    <a:alpha val="100000"/>
                  </a:srgbClr>
                </a:solidFill>
                <a:latin typeface="IBM Plex Sans" panose="00000700000000000000" pitchFamily="2" charset="0"/>
              </a:rPr>
              <a:t>Зайырлы білімнің үйлесімділігін қамтамасыз ету.</a:t>
            </a:r>
          </a:p>
        </p:txBody>
      </p:sp>
      <p:pic>
        <p:nvPicPr>
          <p:cNvPr id="66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6284565" y="6474619"/>
            <a:ext cx="609600" cy="609600"/>
          </a:xfrm>
          <a:prstGeom prst="rect">
            <a:avLst/>
          </a:prstGeom>
        </p:spPr>
      </p:pic>
      <p:sp>
        <p:nvSpPr>
          <p:cNvPr id="662" name="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495669" y="6505099"/>
            <a:ext cx="223838" cy="5619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4320"/>
              </a:lnSpc>
            </a:pPr>
            <a:r>
              <a:rPr lang="en-US" sz="2880" b="1" spc="-72" dirty="0">
                <a:solidFill>
                  <a:srgbClr val="252833">
                    <a:alpha val="100000"/>
                  </a:srgbClr>
                </a:solidFill>
                <a:latin typeface="Quicksand" panose="00000700000000000000" pitchFamily="2" charset="0"/>
              </a:rPr>
              <a:t>3</a:t>
            </a:r>
          </a:p>
        </p:txBody>
      </p:sp>
      <p:sp>
        <p:nvSpPr>
          <p:cNvPr id="663" name="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43451" y="6207442"/>
            <a:ext cx="5195888" cy="3810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r">
              <a:lnSpc>
                <a:spcPts val="2940"/>
              </a:lnSpc>
            </a:pPr>
            <a:r>
              <a:rPr lang="en-US" sz="2100" b="1" spc="-52" dirty="0">
                <a:solidFill>
                  <a:srgbClr val="252833">
                    <a:alpha val="100000"/>
                  </a:srgbClr>
                </a:solidFill>
                <a:latin typeface="Quicksand" panose="00000700000000000000" pitchFamily="2" charset="0"/>
              </a:rPr>
              <a:t>Интернет бақылау</a:t>
            </a:r>
          </a:p>
        </p:txBody>
      </p:sp>
      <p:sp>
        <p:nvSpPr>
          <p:cNvPr id="664" name="Description of a 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43451" y="6656737"/>
            <a:ext cx="5195888" cy="7048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r">
              <a:lnSpc>
                <a:spcPts val="2736"/>
              </a:lnSpc>
            </a:pPr>
            <a:r>
              <a:rPr lang="en-US" sz="1800" spc="-18" dirty="0">
                <a:solidFill>
                  <a:srgbClr val="252833">
                    <a:alpha val="100000"/>
                  </a:srgbClr>
                </a:solidFill>
                <a:latin typeface="IBM Plex Sans" panose="00000700000000000000" pitchFamily="2" charset="0"/>
              </a:rPr>
              <a:t>Баланың желідегі белсенділігі мен қызығушылығын қадағалау.</a:t>
            </a:r>
          </a:p>
        </p:txBody>
      </p:sp>
      <p:pic>
        <p:nvPicPr>
          <p:cNvPr id="66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</a:blip>
          <a:stretch/>
        </p:blipFill>
        <p:spPr>
          <a:xfrm>
            <a:off x="11350228" y="7836247"/>
            <a:ext cx="609600" cy="609600"/>
          </a:xfrm>
          <a:prstGeom prst="rect">
            <a:avLst/>
          </a:prstGeom>
        </p:spPr>
      </p:pic>
      <p:sp>
        <p:nvSpPr>
          <p:cNvPr id="666" name="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1552015" y="7866698"/>
            <a:ext cx="242888" cy="5619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4320"/>
              </a:lnSpc>
            </a:pPr>
            <a:r>
              <a:rPr lang="en-US" sz="2880" b="1" spc="-72" dirty="0">
                <a:solidFill>
                  <a:srgbClr val="252833">
                    <a:alpha val="100000"/>
                  </a:srgbClr>
                </a:solidFill>
                <a:latin typeface="Quicksand" panose="00000700000000000000" pitchFamily="2" charset="0"/>
              </a:rPr>
              <a:t>4</a:t>
            </a:r>
          </a:p>
        </p:txBody>
      </p:sp>
      <p:sp>
        <p:nvSpPr>
          <p:cNvPr id="667" name="Primary Heading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142565" y="7569041"/>
            <a:ext cx="5205412" cy="3810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lang="en-US" sz="2100" b="1" spc="-52" dirty="0">
                <a:solidFill>
                  <a:srgbClr val="252833">
                    <a:alpha val="100000"/>
                  </a:srgbClr>
                </a:solidFill>
                <a:latin typeface="Quicksand" panose="00000700000000000000" pitchFamily="2" charset="0"/>
              </a:rPr>
              <a:t>Ашық қарым-қатынас</a:t>
            </a:r>
          </a:p>
        </p:txBody>
      </p:sp>
      <p:sp>
        <p:nvSpPr>
          <p:cNvPr id="668" name="Description of a primary heading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142565" y="8018336"/>
            <a:ext cx="5205412" cy="7048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spc="-18" dirty="0">
                <a:solidFill>
                  <a:srgbClr val="252833">
                    <a:alpha val="100000"/>
                  </a:srgbClr>
                </a:solidFill>
                <a:latin typeface="IBM Plex Sans" panose="00000700000000000000" pitchFamily="2" charset="0"/>
              </a:rPr>
              <a:t>Сенімге негізделген диалог арқылы бала мәселесін бөлісу.</a:t>
            </a:r>
          </a:p>
        </p:txBody>
      </p:sp>
      <p:sp>
        <p:nvSpPr>
          <p:cNvPr id="669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0666" y="961454"/>
            <a:ext cx="16768762" cy="8286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6156"/>
              </a:lnSpc>
            </a:pPr>
            <a:r>
              <a:rPr lang="en-US" sz="5400" b="1" spc="-135" dirty="0">
                <a:gradFill flip="none" rotWithShape="1">
                  <a:gsLst>
                    <a:gs pos="0">
                      <a:srgbClr val="97A9ED"/>
                    </a:gs>
                    <a:gs pos="48000">
                      <a:srgbClr val="F984D0"/>
                    </a:gs>
                    <a:gs pos="100000">
                      <a:srgbClr val="FF9481"/>
                    </a:gs>
                  </a:gsLst>
                  <a:lin ang="0" scaled="1"/>
                  <a:tileRect/>
                </a:gradFill>
                <a:latin typeface="Quicksand" panose="00000700000000000000" pitchFamily="2" charset="0"/>
              </a:rPr>
              <a:t>Отбасылық тәрбие сүзгісі</a:t>
            </a:r>
          </a:p>
        </p:txBody>
      </p:sp>
      <p:sp>
        <p:nvSpPr>
          <p:cNvPr id="670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0666" y="1901857"/>
            <a:ext cx="16768762" cy="3619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spc="-18" dirty="0">
                <a:solidFill>
                  <a:srgbClr val="5E657F">
                    <a:alpha val="100000"/>
                  </a:srgbClr>
                </a:solidFill>
                <a:latin typeface="IBM Plex Sans" panose="00000700000000000000" pitchFamily="2" charset="0"/>
              </a:rPr>
              <a:t>Радикалданудың алдын алудағы отбасы мен ата-ананың шешуші рөлі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BABA3FB-D47E-D679-1070-D6AA453F264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827" y="7506338"/>
            <a:ext cx="2802835" cy="2569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45000">
        <p159:morph option="byObject"/>
      </p:transition>
    </mc:Choice>
    <mc:Fallback xmlns="">
      <p:transition spd="slow" advTm="45000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67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0"/>
            <a:ext cx="4457700" cy="10287000"/>
          </a:xfrm>
          <a:prstGeom prst="rect">
            <a:avLst/>
          </a:prstGeom>
        </p:spPr>
      </p:pic>
      <p:pic>
        <p:nvPicPr>
          <p:cNvPr id="675" name="62b7309c-2d48-4523-982c-f163a7eb060b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9090088" y="0"/>
            <a:ext cx="9163050" cy="10267950"/>
          </a:xfrm>
          <a:prstGeom prst="rect">
            <a:avLst/>
          </a:prstGeom>
        </p:spPr>
      </p:pic>
      <p:sp>
        <p:nvSpPr>
          <p:cNvPr id="676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0666" y="964882"/>
            <a:ext cx="7567612" cy="13525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5292"/>
              </a:lnSpc>
            </a:pPr>
            <a:r>
              <a:rPr lang="en-US" sz="4200" b="1" spc="-105" dirty="0">
                <a:gradFill flip="none" rotWithShape="1">
                  <a:gsLst>
                    <a:gs pos="0">
                      <a:srgbClr val="97A9ED"/>
                    </a:gs>
                    <a:gs pos="48000">
                      <a:srgbClr val="F984D0"/>
                    </a:gs>
                    <a:gs pos="100000">
                      <a:srgbClr val="FF9481"/>
                    </a:gs>
                  </a:gsLst>
                  <a:lin ang="0" scaled="1"/>
                  <a:tileRect/>
                </a:gradFill>
                <a:latin typeface="Quicksand" panose="00000700000000000000" pitchFamily="2" charset="0"/>
              </a:rPr>
              <a:t>«Шартсыз махаббат» қағидалары</a:t>
            </a:r>
          </a:p>
        </p:txBody>
      </p:sp>
      <p:sp>
        <p:nvSpPr>
          <p:cNvPr id="677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0666" y="2434304"/>
            <a:ext cx="7567612" cy="6858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spc="-18" dirty="0">
                <a:solidFill>
                  <a:srgbClr val="5E657F">
                    <a:alpha val="100000"/>
                  </a:srgbClr>
                </a:solidFill>
                <a:latin typeface="IBM Plex Sans" panose="00000700000000000000" pitchFamily="2" charset="0"/>
              </a:rPr>
              <a:t>Баланы радикалды топтардың арбауынан сақтайтын эмоционалдық қорған</a:t>
            </a:r>
          </a:p>
        </p:txBody>
      </p:sp>
      <p:pic>
        <p:nvPicPr>
          <p:cNvPr id="67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760661" y="4374059"/>
            <a:ext cx="9239250" cy="2076450"/>
          </a:xfrm>
          <a:prstGeom prst="rect">
            <a:avLst/>
          </a:prstGeom>
        </p:spPr>
      </p:pic>
      <p:pic>
        <p:nvPicPr>
          <p:cNvPr id="679" name="iconNode0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  <a:extLst>
              <a:ext uri="{7C983A09-4482-4B2A-A097-385383AD6D06}">
                <a14:useLocalDpi xmlns="" xmlns:a16="http://schemas.microsoft.com/office/drawing/2014/main" xmlns:asvg="http://schemas.microsoft.com/office/drawing/2016/SVG/main" xmlns:p14="http://schemas.microsoft.com/office/powerpoint/2010/main" xmlns:a14="http://schemas.microsoft.com/office/drawing/2010/main" val="0"/>
              </a:ext>
            </a:extLst>
          </a:blip>
          <a:srcRect/>
          <a:stretch/>
        </p:blipFill>
        <p:spPr>
          <a:xfrm>
            <a:off x="1065466" y="4678870"/>
            <a:ext cx="1462945" cy="1462945"/>
          </a:xfrm>
          <a:prstGeom prst="rect">
            <a:avLst/>
          </a:prstGeom>
        </p:spPr>
      </p:pic>
      <p:sp>
        <p:nvSpPr>
          <p:cNvPr id="680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2833211" y="4838414"/>
            <a:ext cx="6900862" cy="3810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lang="en-US" sz="2100" b="1" spc="-52" dirty="0">
                <a:solidFill>
                  <a:srgbClr val="252833">
                    <a:alpha val="100000"/>
                  </a:srgbClr>
                </a:solidFill>
                <a:latin typeface="Quicksand" panose="00000700000000000000" pitchFamily="2" charset="0"/>
              </a:rPr>
              <a:t>Эмоционалдық қолдау</a:t>
            </a:r>
          </a:p>
        </p:txBody>
      </p:sp>
      <p:sp>
        <p:nvSpPr>
          <p:cNvPr id="681" name="Description of a 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3006947" y="5287708"/>
            <a:ext cx="6727126" cy="3524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spc="-18" dirty="0">
                <a:solidFill>
                  <a:srgbClr val="252833">
                    <a:alpha val="100000"/>
                  </a:srgbClr>
                </a:solidFill>
                <a:latin typeface="IBM Plex Sans" panose="00000700000000000000" pitchFamily="2" charset="0"/>
              </a:rPr>
              <a:t>Баланы бар болғаны үшін </a:t>
            </a:r>
            <a:r>
              <a:rPr lang="en-US" sz="1800" b="1" spc="-18" dirty="0">
                <a:solidFill>
                  <a:srgbClr val="252833"/>
                </a:solidFill>
                <a:latin typeface="IBM Plex Sans" panose="00000700000000000000" pitchFamily="2" charset="0"/>
              </a:rPr>
              <a:t>қабылдау</a:t>
            </a:r>
            <a:r>
              <a:rPr lang="en-US" sz="1800" spc="-18" dirty="0">
                <a:solidFill>
                  <a:srgbClr val="252833"/>
                </a:solidFill>
                <a:latin typeface="IBM Plex Sans" panose="00000700000000000000" pitchFamily="2" charset="0"/>
              </a:rPr>
              <a:t> және күнделікті қолдау.</a:t>
            </a:r>
          </a:p>
        </p:txBody>
      </p:sp>
      <p:pic>
        <p:nvPicPr>
          <p:cNvPr id="682" name="::after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2833211" y="5426678"/>
            <a:ext cx="69354" cy="69354"/>
          </a:xfrm>
          <a:prstGeom prst="rect">
            <a:avLst/>
          </a:prstGeom>
        </p:spPr>
      </p:pic>
      <p:sp>
        <p:nvSpPr>
          <p:cNvPr id="683" name="Description of a 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3006947" y="5634990"/>
            <a:ext cx="6727126" cy="3524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spc="-18" dirty="0">
                <a:solidFill>
                  <a:srgbClr val="252833">
                    <a:alpha val="100000"/>
                  </a:srgbClr>
                </a:solidFill>
                <a:latin typeface="IBM Plex Sans" panose="00000700000000000000" pitchFamily="2" charset="0"/>
              </a:rPr>
              <a:t>Құшақтау мен жылы сөздер арқылы </a:t>
            </a:r>
            <a:r>
              <a:rPr lang="en-US" sz="1800" b="1" spc="-18" dirty="0">
                <a:solidFill>
                  <a:srgbClr val="252833"/>
                </a:solidFill>
                <a:latin typeface="IBM Plex Sans" panose="00000700000000000000" pitchFamily="2" charset="0"/>
              </a:rPr>
              <a:t>сенімділік</a:t>
            </a:r>
            <a:r>
              <a:rPr lang="en-US" sz="1800" spc="-18" dirty="0">
                <a:solidFill>
                  <a:srgbClr val="252833"/>
                </a:solidFill>
                <a:latin typeface="IBM Plex Sans" panose="00000700000000000000" pitchFamily="2" charset="0"/>
              </a:rPr>
              <a:t> ұялату.</a:t>
            </a:r>
          </a:p>
        </p:txBody>
      </p:sp>
      <p:pic>
        <p:nvPicPr>
          <p:cNvPr id="684" name="::after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2833211" y="5773960"/>
            <a:ext cx="69354" cy="69354"/>
          </a:xfrm>
          <a:prstGeom prst="rect">
            <a:avLst/>
          </a:prstGeom>
        </p:spPr>
      </p:pic>
      <p:pic>
        <p:nvPicPr>
          <p:cNvPr id="68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760666" y="6637115"/>
            <a:ext cx="9239250" cy="2076450"/>
          </a:xfrm>
          <a:prstGeom prst="rect">
            <a:avLst/>
          </a:prstGeom>
        </p:spPr>
      </p:pic>
      <p:pic>
        <p:nvPicPr>
          <p:cNvPr id="686" name="iconNode1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  <a:extLst>
              <a:ext uri="{3F67D6E0-60B6-4F59-8682-134BCAE17552}">
                <a14:useLocalDpi xmlns="" xmlns:a16="http://schemas.microsoft.com/office/drawing/2014/main" xmlns:asvg="http://schemas.microsoft.com/office/drawing/2016/SVG/main" xmlns:p14="http://schemas.microsoft.com/office/powerpoint/2010/main" xmlns:a14="http://schemas.microsoft.com/office/drawing/2010/main" val="0"/>
              </a:ext>
            </a:extLst>
          </a:blip>
          <a:srcRect/>
          <a:stretch/>
        </p:blipFill>
        <p:spPr>
          <a:xfrm>
            <a:off x="1065466" y="6941820"/>
            <a:ext cx="1462945" cy="1462945"/>
          </a:xfrm>
          <a:prstGeom prst="rect">
            <a:avLst/>
          </a:prstGeom>
        </p:spPr>
      </p:pic>
      <p:sp>
        <p:nvSpPr>
          <p:cNvPr id="687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2833211" y="7101459"/>
            <a:ext cx="6900862" cy="3810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lang="en-US" sz="2100" b="1" spc="-52" dirty="0">
                <a:solidFill>
                  <a:srgbClr val="252833">
                    <a:alpha val="100000"/>
                  </a:srgbClr>
                </a:solidFill>
                <a:latin typeface="Quicksand" panose="00000700000000000000" pitchFamily="2" charset="0"/>
              </a:rPr>
              <a:t>Дұрыс бағыттау</a:t>
            </a:r>
          </a:p>
        </p:txBody>
      </p:sp>
      <p:sp>
        <p:nvSpPr>
          <p:cNvPr id="688" name="Description of a 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3006947" y="7550753"/>
            <a:ext cx="6727126" cy="3524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spc="-18" dirty="0">
                <a:solidFill>
                  <a:srgbClr val="252833">
                    <a:alpha val="100000"/>
                  </a:srgbClr>
                </a:solidFill>
                <a:latin typeface="IBM Plex Sans" panose="00000700000000000000" pitchFamily="2" charset="0"/>
              </a:rPr>
              <a:t>Баланы кінәламай, тек оның </a:t>
            </a:r>
            <a:r>
              <a:rPr lang="en-US" sz="1800" b="1" spc="-18" dirty="0">
                <a:solidFill>
                  <a:srgbClr val="252833"/>
                </a:solidFill>
                <a:latin typeface="IBM Plex Sans" panose="00000700000000000000" pitchFamily="2" charset="0"/>
              </a:rPr>
              <a:t>әрекетін</a:t>
            </a:r>
            <a:r>
              <a:rPr lang="en-US" sz="1800" spc="-18" dirty="0">
                <a:solidFill>
                  <a:srgbClr val="252833"/>
                </a:solidFill>
                <a:latin typeface="IBM Plex Sans" panose="00000700000000000000" pitchFamily="2" charset="0"/>
              </a:rPr>
              <a:t> түзеуге тырысу.</a:t>
            </a:r>
          </a:p>
        </p:txBody>
      </p:sp>
      <p:pic>
        <p:nvPicPr>
          <p:cNvPr id="689" name="::after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2833211" y="7689723"/>
            <a:ext cx="69354" cy="69354"/>
          </a:xfrm>
          <a:prstGeom prst="rect">
            <a:avLst/>
          </a:prstGeom>
        </p:spPr>
      </p:pic>
      <p:sp>
        <p:nvSpPr>
          <p:cNvPr id="690" name="Description of a 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3006947" y="7897940"/>
            <a:ext cx="6727126" cy="3524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spc="-18" dirty="0">
                <a:solidFill>
                  <a:srgbClr val="252833">
                    <a:alpha val="100000"/>
                  </a:srgbClr>
                </a:solidFill>
                <a:latin typeface="IBM Plex Sans" panose="00000700000000000000" pitchFamily="2" charset="0"/>
              </a:rPr>
              <a:t>Бала өз ойын ашық айта алатын </a:t>
            </a:r>
            <a:r>
              <a:rPr lang="en-US" sz="1800" b="1" spc="-18" dirty="0">
                <a:solidFill>
                  <a:srgbClr val="252833"/>
                </a:solidFill>
                <a:latin typeface="IBM Plex Sans" panose="00000700000000000000" pitchFamily="2" charset="0"/>
              </a:rPr>
              <a:t>қауіпсіз орта</a:t>
            </a:r>
            <a:r>
              <a:rPr lang="en-US" sz="1800" spc="-18" dirty="0">
                <a:solidFill>
                  <a:srgbClr val="252833"/>
                </a:solidFill>
                <a:latin typeface="IBM Plex Sans" panose="00000700000000000000" pitchFamily="2" charset="0"/>
              </a:rPr>
              <a:t> жасау.</a:t>
            </a:r>
          </a:p>
        </p:txBody>
      </p:sp>
      <p:pic>
        <p:nvPicPr>
          <p:cNvPr id="691" name="::after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2833211" y="8037004"/>
            <a:ext cx="69354" cy="69354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59ED45E-BDE5-50D1-8305-90954B4FDBE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7653" y="285767"/>
            <a:ext cx="2442522" cy="2055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45000">
        <p159:morph option="byObject"/>
      </p:transition>
    </mc:Choice>
    <mc:Fallback xmlns="">
      <p:transition spd="slow" advTm="45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1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6937325" y="0"/>
            <a:ext cx="11350676" cy="10287000"/>
          </a:xfrm>
          <a:prstGeom prst="rect">
            <a:avLst/>
          </a:prstGeom>
        </p:spPr>
      </p:pic>
      <p:pic>
        <p:nvPicPr>
          <p:cNvPr id="31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760661" y="4046041"/>
            <a:ext cx="342900" cy="342900"/>
          </a:xfrm>
          <a:prstGeom prst="rect">
            <a:avLst/>
          </a:prstGeom>
        </p:spPr>
      </p:pic>
      <p:sp>
        <p:nvSpPr>
          <p:cNvPr id="313" name="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94588" y="4063174"/>
            <a:ext cx="109538" cy="3143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430"/>
              </a:lnSpc>
            </a:pPr>
            <a:r>
              <a:rPr lang="en-US" sz="1620" b="1" spc="-40" dirty="0">
                <a:solidFill>
                  <a:srgbClr val="FFFFFF">
                    <a:alpha val="100000"/>
                  </a:srgbClr>
                </a:solidFill>
                <a:latin typeface="Quicksand" panose="00000700000000000000" pitchFamily="2" charset="0"/>
              </a:rPr>
              <a:t>1</a:t>
            </a:r>
          </a:p>
        </p:txBody>
      </p:sp>
      <p:sp>
        <p:nvSpPr>
          <p:cNvPr id="314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0666" y="4693730"/>
            <a:ext cx="5205412" cy="11144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4356"/>
              </a:lnSpc>
            </a:pPr>
            <a:r>
              <a:rPr lang="en-US" sz="3300" b="1" spc="-82" dirty="0">
                <a:solidFill>
                  <a:srgbClr val="252833">
                    <a:alpha val="100000"/>
                  </a:srgbClr>
                </a:solidFill>
                <a:latin typeface="Quicksand" panose="00000700000000000000" pitchFamily="2" charset="0"/>
              </a:rPr>
              <a:t>Кіріспе және этносаралық бірлік</a:t>
            </a:r>
          </a:p>
        </p:txBody>
      </p:sp>
      <p:pic>
        <p:nvPicPr>
          <p:cNvPr id="31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6541960" y="4046125"/>
            <a:ext cx="342900" cy="342900"/>
          </a:xfrm>
          <a:prstGeom prst="rect">
            <a:avLst/>
          </a:prstGeom>
        </p:spPr>
      </p:pic>
      <p:sp>
        <p:nvSpPr>
          <p:cNvPr id="316" name="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657404" y="4063174"/>
            <a:ext cx="147638" cy="3143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430"/>
              </a:lnSpc>
            </a:pPr>
            <a:r>
              <a:rPr lang="en-US" sz="1620" b="1" spc="-40" dirty="0">
                <a:solidFill>
                  <a:srgbClr val="FFFFFF">
                    <a:alpha val="100000"/>
                  </a:srgbClr>
                </a:solidFill>
                <a:latin typeface="Quicksand" panose="00000700000000000000" pitchFamily="2" charset="0"/>
              </a:rPr>
              <a:t>2</a:t>
            </a:r>
          </a:p>
        </p:txBody>
      </p:sp>
      <p:sp>
        <p:nvSpPr>
          <p:cNvPr id="317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541960" y="4693730"/>
            <a:ext cx="5205412" cy="11144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4356"/>
              </a:lnSpc>
            </a:pPr>
            <a:r>
              <a:rPr lang="en-US" sz="3300" b="1" spc="-82" dirty="0">
                <a:solidFill>
                  <a:srgbClr val="252833">
                    <a:alpha val="100000"/>
                  </a:srgbClr>
                </a:solidFill>
                <a:latin typeface="Quicksand" panose="00000700000000000000" pitchFamily="2" charset="0"/>
              </a:rPr>
              <a:t>Негізгі ұғымдар мен терминдер</a:t>
            </a:r>
          </a:p>
        </p:txBody>
      </p:sp>
      <p:pic>
        <p:nvPicPr>
          <p:cNvPr id="31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12323254" y="4046125"/>
            <a:ext cx="342900" cy="342900"/>
          </a:xfrm>
          <a:prstGeom prst="rect">
            <a:avLst/>
          </a:prstGeom>
        </p:spPr>
      </p:pic>
      <p:sp>
        <p:nvSpPr>
          <p:cNvPr id="319" name="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441841" y="4063174"/>
            <a:ext cx="138112" cy="3143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430"/>
              </a:lnSpc>
            </a:pPr>
            <a:r>
              <a:rPr lang="en-US" sz="1620" b="1" spc="-40" dirty="0">
                <a:solidFill>
                  <a:srgbClr val="FFFFFF">
                    <a:alpha val="100000"/>
                  </a:srgbClr>
                </a:solidFill>
                <a:latin typeface="Quicksand" panose="00000700000000000000" pitchFamily="2" charset="0"/>
              </a:rPr>
              <a:t>3</a:t>
            </a:r>
          </a:p>
        </p:txBody>
      </p:sp>
      <p:sp>
        <p:nvSpPr>
          <p:cNvPr id="320" name="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323254" y="4693730"/>
            <a:ext cx="5205412" cy="5619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4356"/>
              </a:lnSpc>
            </a:pPr>
            <a:r>
              <a:rPr lang="en-US" sz="3300" b="1" spc="-82" dirty="0">
                <a:solidFill>
                  <a:srgbClr val="252833">
                    <a:alpha val="100000"/>
                  </a:srgbClr>
                </a:solidFill>
                <a:latin typeface="Quicksand" panose="00000700000000000000" pitchFamily="2" charset="0"/>
              </a:rPr>
              <a:t>Радикалдану белгілері</a:t>
            </a:r>
          </a:p>
        </p:txBody>
      </p:sp>
      <p:pic>
        <p:nvPicPr>
          <p:cNvPr id="32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760666" y="6409182"/>
            <a:ext cx="342900" cy="342900"/>
          </a:xfrm>
          <a:prstGeom prst="rect">
            <a:avLst/>
          </a:prstGeom>
        </p:spPr>
      </p:pic>
      <p:sp>
        <p:nvSpPr>
          <p:cNvPr id="322" name="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74109" y="6426232"/>
            <a:ext cx="147638" cy="3143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430"/>
              </a:lnSpc>
            </a:pPr>
            <a:r>
              <a:rPr lang="en-US" sz="1620" b="1" spc="-40" dirty="0">
                <a:solidFill>
                  <a:srgbClr val="FFFFFF">
                    <a:alpha val="100000"/>
                  </a:srgbClr>
                </a:solidFill>
                <a:latin typeface="Quicksand" panose="00000700000000000000" pitchFamily="2" charset="0"/>
              </a:rPr>
              <a:t>4</a:t>
            </a:r>
          </a:p>
        </p:txBody>
      </p:sp>
      <p:sp>
        <p:nvSpPr>
          <p:cNvPr id="323" name="Primary Heading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0666" y="7056787"/>
            <a:ext cx="5205412" cy="5619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4356"/>
              </a:lnSpc>
            </a:pPr>
            <a:r>
              <a:rPr lang="en-US" sz="3300" b="1" spc="-82" dirty="0">
                <a:solidFill>
                  <a:srgbClr val="252833">
                    <a:alpha val="100000"/>
                  </a:srgbClr>
                </a:solidFill>
                <a:latin typeface="Quicksand" panose="00000700000000000000" pitchFamily="2" charset="0"/>
              </a:rPr>
              <a:t>Қауіптер мен тәуекелдер</a:t>
            </a:r>
          </a:p>
        </p:txBody>
      </p:sp>
      <p:pic>
        <p:nvPicPr>
          <p:cNvPr id="32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6541960" y="6409182"/>
            <a:ext cx="342900" cy="342900"/>
          </a:xfrm>
          <a:prstGeom prst="rect">
            <a:avLst/>
          </a:prstGeom>
        </p:spPr>
      </p:pic>
      <p:sp>
        <p:nvSpPr>
          <p:cNvPr id="325" name="-4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656546" y="6426232"/>
            <a:ext cx="147638" cy="3143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430"/>
              </a:lnSpc>
            </a:pPr>
            <a:r>
              <a:rPr lang="en-US" sz="1620" b="1" spc="-40" dirty="0">
                <a:solidFill>
                  <a:srgbClr val="FFFFFF">
                    <a:alpha val="100000"/>
                  </a:srgbClr>
                </a:solidFill>
                <a:latin typeface="Quicksand" panose="00000700000000000000" pitchFamily="2" charset="0"/>
              </a:rPr>
              <a:t>5</a:t>
            </a:r>
          </a:p>
        </p:txBody>
      </p:sp>
      <p:sp>
        <p:nvSpPr>
          <p:cNvPr id="326" name="Primary Heading-4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541960" y="7056787"/>
            <a:ext cx="5205412" cy="11144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4356"/>
              </a:lnSpc>
            </a:pPr>
            <a:r>
              <a:rPr lang="en-US" sz="3300" b="1" spc="-82" dirty="0">
                <a:solidFill>
                  <a:srgbClr val="252833">
                    <a:alpha val="100000"/>
                  </a:srgbClr>
                </a:solidFill>
                <a:latin typeface="Quicksand" panose="00000700000000000000" pitchFamily="2" charset="0"/>
              </a:rPr>
              <a:t>Қазақстандық тәжірибе және заң</a:t>
            </a:r>
          </a:p>
        </p:txBody>
      </p:sp>
      <p:pic>
        <p:nvPicPr>
          <p:cNvPr id="327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12323254" y="6409182"/>
            <a:ext cx="342900" cy="342900"/>
          </a:xfrm>
          <a:prstGeom prst="rect">
            <a:avLst/>
          </a:prstGeom>
        </p:spPr>
      </p:pic>
      <p:sp>
        <p:nvSpPr>
          <p:cNvPr id="328" name="-5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440412" y="6426232"/>
            <a:ext cx="138112" cy="3143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430"/>
              </a:lnSpc>
            </a:pPr>
            <a:r>
              <a:rPr lang="en-US" sz="1620" b="1" spc="-40" dirty="0">
                <a:solidFill>
                  <a:srgbClr val="FFFFFF">
                    <a:alpha val="100000"/>
                  </a:srgbClr>
                </a:solidFill>
                <a:latin typeface="Quicksand" panose="00000700000000000000" pitchFamily="2" charset="0"/>
              </a:rPr>
              <a:t>6</a:t>
            </a:r>
          </a:p>
        </p:txBody>
      </p:sp>
      <p:sp>
        <p:nvSpPr>
          <p:cNvPr id="329" name="Primary Heading-5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323254" y="7056787"/>
            <a:ext cx="5205412" cy="5619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4356"/>
              </a:lnSpc>
            </a:pPr>
            <a:r>
              <a:rPr lang="en-US" sz="3300" b="1" spc="-82" dirty="0">
                <a:solidFill>
                  <a:srgbClr val="252833">
                    <a:alpha val="100000"/>
                  </a:srgbClr>
                </a:solidFill>
                <a:latin typeface="Quicksand" panose="00000700000000000000" pitchFamily="2" charset="0"/>
              </a:rPr>
              <a:t>Қарсы тұру дағдылары</a:t>
            </a:r>
          </a:p>
        </p:txBody>
      </p:sp>
      <p:sp>
        <p:nvSpPr>
          <p:cNvPr id="330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0666" y="961454"/>
            <a:ext cx="16768762" cy="8286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6156"/>
              </a:lnSpc>
            </a:pPr>
            <a:r>
              <a:rPr lang="en-US" sz="5400" b="1" spc="-135" dirty="0">
                <a:solidFill>
                  <a:srgbClr val="252833">
                    <a:alpha val="100000"/>
                  </a:srgbClr>
                </a:solidFill>
                <a:latin typeface="Quicksand" panose="00000700000000000000" pitchFamily="2" charset="0"/>
              </a:rPr>
              <a:t>Кездесу жоспары</a:t>
            </a:r>
          </a:p>
        </p:txBody>
      </p:sp>
      <p:sp>
        <p:nvSpPr>
          <p:cNvPr id="331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0666" y="1901857"/>
            <a:ext cx="16768762" cy="3619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spc="-18" dirty="0">
                <a:solidFill>
                  <a:srgbClr val="3A3C46">
                    <a:alpha val="100000"/>
                  </a:srgbClr>
                </a:solidFill>
                <a:latin typeface="IBM Plex Sans" panose="00000700000000000000" pitchFamily="2" charset="0"/>
              </a:rPr>
              <a:t>Біз қарастыратын негізгі тақырыптар мен оқу модульдері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50DE64F-B611-AF2D-840C-6310AF72C2F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3034" y="505419"/>
            <a:ext cx="2802835" cy="2569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45000">
        <p15:prstTrans prst="drape"/>
      </p:transition>
    </mc:Choice>
    <mc:Fallback xmlns="">
      <p:transition spd="slow" advTm="45000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69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13692188" y="0"/>
            <a:ext cx="4595812" cy="10287000"/>
          </a:xfrm>
          <a:prstGeom prst="rect">
            <a:avLst/>
          </a:prstGeom>
        </p:spPr>
      </p:pic>
      <p:pic>
        <p:nvPicPr>
          <p:cNvPr id="696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0" y="2548086"/>
            <a:ext cx="11372850" cy="7724775"/>
          </a:xfrm>
          <a:prstGeom prst="rect">
            <a:avLst/>
          </a:prstGeom>
        </p:spPr>
      </p:pic>
      <p:sp>
        <p:nvSpPr>
          <p:cNvPr id="697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2000" y="4454557"/>
            <a:ext cx="8205788" cy="7048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b="1" spc="-18" dirty="0">
                <a:solidFill>
                  <a:srgbClr val="252833">
                    <a:alpha val="100000"/>
                  </a:srgbClr>
                </a:solidFill>
                <a:latin typeface="IBM Plex Sans" panose="00000700000000000000" pitchFamily="2" charset="0"/>
              </a:rPr>
              <a:t>Зайырлылық</a:t>
            </a:r>
            <a:r>
              <a:rPr lang="en-US" sz="1800" spc="-18" dirty="0">
                <a:solidFill>
                  <a:srgbClr val="252833"/>
                </a:solidFill>
                <a:latin typeface="IBM Plex Sans" panose="00000700000000000000" pitchFamily="2" charset="0"/>
              </a:rPr>
              <a:t>: Абылай ханның елді біріктіру жолындағы еркін таңдау қағидаты.</a:t>
            </a:r>
          </a:p>
        </p:txBody>
      </p:sp>
      <p:sp>
        <p:nvSpPr>
          <p:cNvPr id="698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2000" y="5872924"/>
            <a:ext cx="8205788" cy="3524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b="1" spc="-18" dirty="0">
                <a:solidFill>
                  <a:srgbClr val="252833">
                    <a:alpha val="100000"/>
                  </a:srgbClr>
                </a:solidFill>
                <a:latin typeface="IBM Plex Sans" panose="00000700000000000000" pitchFamily="2" charset="0"/>
              </a:rPr>
              <a:t>Адамгершілік</a:t>
            </a:r>
            <a:r>
              <a:rPr lang="en-US" sz="1800" spc="-18" dirty="0">
                <a:solidFill>
                  <a:srgbClr val="252833"/>
                </a:solidFill>
                <a:latin typeface="IBM Plex Sans" panose="00000700000000000000" pitchFamily="2" charset="0"/>
              </a:rPr>
              <a:t>: Абайдың әділеттілік пен толық адам ілімі.</a:t>
            </a:r>
          </a:p>
        </p:txBody>
      </p:sp>
      <p:sp>
        <p:nvSpPr>
          <p:cNvPr id="699" name="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2000" y="6944201"/>
            <a:ext cx="8205788" cy="3524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b="1" spc="-18" dirty="0">
                <a:solidFill>
                  <a:srgbClr val="252833">
                    <a:alpha val="100000"/>
                  </a:srgbClr>
                </a:solidFill>
                <a:latin typeface="IBM Plex Sans" panose="00000700000000000000" pitchFamily="2" charset="0"/>
              </a:rPr>
              <a:t>Мейірімділік</a:t>
            </a:r>
            <a:r>
              <a:rPr lang="en-US" sz="1800" spc="-18" dirty="0">
                <a:solidFill>
                  <a:srgbClr val="252833"/>
                </a:solidFill>
                <a:latin typeface="IBM Plex Sans" panose="00000700000000000000" pitchFamily="2" charset="0"/>
              </a:rPr>
              <a:t>: Құрманғазының музыкасы арқылы жеткен ізгілік үлгісі.</a:t>
            </a:r>
          </a:p>
        </p:txBody>
      </p:sp>
      <p:sp>
        <p:nvSpPr>
          <p:cNvPr id="700" name="Primary Heading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2000" y="8015383"/>
            <a:ext cx="8205788" cy="3524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b="1" spc="-18" dirty="0">
                <a:solidFill>
                  <a:srgbClr val="252833">
                    <a:alpha val="100000"/>
                  </a:srgbClr>
                </a:solidFill>
                <a:latin typeface="IBM Plex Sans" panose="00000700000000000000" pitchFamily="2" charset="0"/>
              </a:rPr>
              <a:t>Еңбекқорлық</a:t>
            </a:r>
            <a:r>
              <a:rPr lang="en-US" sz="1800" spc="-18" dirty="0">
                <a:solidFill>
                  <a:srgbClr val="252833"/>
                </a:solidFill>
                <a:latin typeface="IBM Plex Sans" panose="00000700000000000000" pitchFamily="2" charset="0"/>
              </a:rPr>
              <a:t>: Қаныш Сәтбаевтың елімізді дамытудағы қажырлы еңбегі.</a:t>
            </a:r>
          </a:p>
        </p:txBody>
      </p:sp>
      <p:sp>
        <p:nvSpPr>
          <p:cNvPr id="701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0666" y="954976"/>
            <a:ext cx="16768762" cy="6858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r">
              <a:lnSpc>
                <a:spcPts val="5292"/>
              </a:lnSpc>
            </a:pPr>
            <a:r>
              <a:rPr lang="en-US" sz="4200" b="1" spc="-105" dirty="0">
                <a:gradFill flip="none" rotWithShape="1">
                  <a:gsLst>
                    <a:gs pos="0">
                      <a:srgbClr val="97A9ED"/>
                    </a:gs>
                    <a:gs pos="48000">
                      <a:srgbClr val="F984D0"/>
                    </a:gs>
                    <a:gs pos="100000">
                      <a:srgbClr val="FF9481"/>
                    </a:gs>
                  </a:gsLst>
                  <a:lin ang="0" scaled="1"/>
                  <a:tileRect/>
                </a:gradFill>
                <a:latin typeface="Quicksand" panose="00000700000000000000" pitchFamily="2" charset="0"/>
              </a:rPr>
              <a:t>Ұлттық құндылықтар тізбегі</a:t>
            </a:r>
          </a:p>
        </p:txBody>
      </p:sp>
      <p:pic>
        <p:nvPicPr>
          <p:cNvPr id="702" name="6d07bd52-a80d-4509-aecb-583526839aec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9660636" y="4602099"/>
            <a:ext cx="7839075" cy="4905375"/>
          </a:xfrm>
          <a:prstGeom prst="rect">
            <a:avLst/>
          </a:prstGeom>
        </p:spPr>
      </p:pic>
      <p:sp>
        <p:nvSpPr>
          <p:cNvPr id="703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0666" y="1749742"/>
            <a:ext cx="16768762" cy="3619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r">
              <a:lnSpc>
                <a:spcPts val="2736"/>
              </a:lnSpc>
            </a:pPr>
            <a:r>
              <a:rPr lang="en-US" sz="1800" spc="-18" dirty="0">
                <a:solidFill>
                  <a:srgbClr val="5E657F">
                    <a:alpha val="100000"/>
                  </a:srgbClr>
                </a:solidFill>
                <a:latin typeface="IBM Plex Sans" panose="00000700000000000000" pitchFamily="2" charset="0"/>
              </a:rPr>
              <a:t>Мемлекеттің рухани негізі және тарихи тұлғалардың өсиеті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8A7A1B6-282A-637D-4B05-EC487F3D506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926" y="241001"/>
            <a:ext cx="2802835" cy="2569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45000">
        <p159:morph option="byObject"/>
      </p:transition>
    </mc:Choice>
    <mc:Fallback xmlns="">
      <p:transition spd="slow" advTm="45000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707" name="coverimag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70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0" y="5101381"/>
            <a:ext cx="11391900" cy="4419600"/>
          </a:xfrm>
          <a:prstGeom prst="rect">
            <a:avLst/>
          </a:prstGeom>
        </p:spPr>
      </p:pic>
      <p:sp>
        <p:nvSpPr>
          <p:cNvPr id="709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2000" y="5863495"/>
            <a:ext cx="8091488" cy="16097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6156"/>
              </a:lnSpc>
            </a:pPr>
            <a:r>
              <a:rPr lang="en-US" sz="5400" b="1" spc="-135" dirty="0">
                <a:solidFill>
                  <a:srgbClr val="252833">
                    <a:alpha val="100000"/>
                  </a:srgbClr>
                </a:solidFill>
                <a:latin typeface="Quicksand" panose="00000700000000000000" pitchFamily="2" charset="0"/>
              </a:rPr>
              <a:t>Бірлігіміз – Біздің Байлығымыз</a:t>
            </a:r>
          </a:p>
        </p:txBody>
      </p:sp>
      <p:sp>
        <p:nvSpPr>
          <p:cNvPr id="710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2000" y="7578947"/>
            <a:ext cx="8091488" cy="11906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108"/>
              </a:lnSpc>
            </a:pPr>
            <a:r>
              <a:rPr lang="en-US" sz="2100" spc="-21" dirty="0">
                <a:solidFill>
                  <a:srgbClr val="252833">
                    <a:alpha val="100000"/>
                  </a:srgbClr>
                </a:solidFill>
                <a:latin typeface="IBM Plex Sans" panose="00000700000000000000" pitchFamily="2" charset="0"/>
              </a:rPr>
              <a:t>Еліміздің болашағы мен ұрпақ тағдыры үшін экстремизмге жол бермейік.</a:t>
            </a:r>
            <a:r>
              <a:rPr lang="en-US" sz="2100" spc="-21" dirty="0">
                <a:solidFill>
                  <a:srgbClr val="252833"/>
                </a:solidFill>
                <a:latin typeface="IBM Plex Sans" panose="00000700000000000000" pitchFamily="2" charset="0"/>
              </a:rPr>
              <a:t>Ортақ құндылықтар мен татулық – жарқын болашақтың кепілі.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FE2D21C-3179-B30A-9874-F946D1A74A2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18526" y="5143500"/>
            <a:ext cx="4225787" cy="4000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45000">
        <p159:morph option="byObject"/>
      </p:transition>
    </mc:Choice>
    <mc:Fallback xmlns="">
      <p:transition spd="slow" advTm="45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3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6937325" y="0"/>
            <a:ext cx="11350676" cy="10287000"/>
          </a:xfrm>
          <a:prstGeom prst="rect">
            <a:avLst/>
          </a:prstGeom>
        </p:spPr>
      </p:pic>
      <p:sp>
        <p:nvSpPr>
          <p:cNvPr id="336" name="$50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0666" y="5407057"/>
            <a:ext cx="5205412" cy="9715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7544"/>
              </a:lnSpc>
            </a:pPr>
            <a:r>
              <a:rPr lang="en-US" sz="5988" b="1" spc="-150" dirty="0">
                <a:solidFill>
                  <a:srgbClr val="252833">
                    <a:alpha val="100000"/>
                  </a:srgbClr>
                </a:solidFill>
                <a:latin typeface="Quicksand" panose="00000700000000000000" pitchFamily="2" charset="0"/>
              </a:rPr>
              <a:t>130</a:t>
            </a:r>
          </a:p>
        </p:txBody>
      </p:sp>
      <p:sp>
        <p:nvSpPr>
          <p:cNvPr id="337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0666" y="4595812"/>
            <a:ext cx="5205412" cy="3810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lang="en-US" sz="2100" b="1" spc="-52" dirty="0">
                <a:solidFill>
                  <a:srgbClr val="252833">
                    <a:alpha val="100000"/>
                  </a:srgbClr>
                </a:solidFill>
                <a:latin typeface="Quicksand" panose="00000700000000000000" pitchFamily="2" charset="0"/>
              </a:rPr>
              <a:t>Этникалық топтар</a:t>
            </a:r>
          </a:p>
        </p:txBody>
      </p:sp>
      <p:sp>
        <p:nvSpPr>
          <p:cNvPr id="338" name="Description of a 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0666" y="6917341"/>
            <a:ext cx="5205412" cy="7048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spc="-18" dirty="0">
                <a:solidFill>
                  <a:srgbClr val="252833">
                    <a:alpha val="100000"/>
                  </a:srgbClr>
                </a:solidFill>
                <a:latin typeface="IBM Plex Sans" panose="00000700000000000000" pitchFamily="2" charset="0"/>
              </a:rPr>
              <a:t>Республика аумағында бір шаңырақ астында тату өмір сүріп жатқан топтар саны.</a:t>
            </a:r>
          </a:p>
        </p:txBody>
      </p:sp>
      <p:sp>
        <p:nvSpPr>
          <p:cNvPr id="339" name="$50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542151" y="5407057"/>
            <a:ext cx="5205412" cy="9715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7544"/>
              </a:lnSpc>
            </a:pPr>
            <a:r>
              <a:rPr lang="en-US" sz="5988" b="1" spc="-150" dirty="0">
                <a:solidFill>
                  <a:srgbClr val="252833">
                    <a:alpha val="100000"/>
                  </a:srgbClr>
                </a:solidFill>
                <a:latin typeface="Quicksand" panose="00000700000000000000" pitchFamily="2" charset="0"/>
              </a:rPr>
              <a:t>105</a:t>
            </a:r>
          </a:p>
        </p:txBody>
      </p:sp>
      <p:sp>
        <p:nvSpPr>
          <p:cNvPr id="340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542151" y="4595812"/>
            <a:ext cx="5205412" cy="3810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lang="en-US" sz="2100" b="1" spc="-52" dirty="0">
                <a:solidFill>
                  <a:srgbClr val="252833">
                    <a:alpha val="100000"/>
                  </a:srgbClr>
                </a:solidFill>
                <a:latin typeface="Quicksand" panose="00000700000000000000" pitchFamily="2" charset="0"/>
              </a:rPr>
              <a:t>Алматы облысы этностары</a:t>
            </a:r>
          </a:p>
        </p:txBody>
      </p:sp>
      <p:sp>
        <p:nvSpPr>
          <p:cNvPr id="341" name="Description of a 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542151" y="6917341"/>
            <a:ext cx="5205412" cy="7048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spc="-18" dirty="0">
                <a:solidFill>
                  <a:srgbClr val="252833">
                    <a:alpha val="100000"/>
                  </a:srgbClr>
                </a:solidFill>
                <a:latin typeface="IBM Plex Sans" panose="00000700000000000000" pitchFamily="2" charset="0"/>
              </a:rPr>
              <a:t>Өңір аумағындағы бірлігі қамтамасыз етілген этнос өкілдері.</a:t>
            </a:r>
          </a:p>
        </p:txBody>
      </p:sp>
      <p:sp>
        <p:nvSpPr>
          <p:cNvPr id="342" name="$50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323636" y="5407057"/>
            <a:ext cx="5205412" cy="9715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7544"/>
              </a:lnSpc>
            </a:pPr>
            <a:r>
              <a:rPr lang="en-US" sz="5988" b="1" spc="-150" dirty="0">
                <a:solidFill>
                  <a:srgbClr val="252833">
                    <a:alpha val="100000"/>
                  </a:srgbClr>
                </a:solidFill>
                <a:latin typeface="Quicksand" panose="00000700000000000000" pitchFamily="2" charset="0"/>
              </a:rPr>
              <a:t>11</a:t>
            </a:r>
          </a:p>
        </p:txBody>
      </p:sp>
      <p:sp>
        <p:nvSpPr>
          <p:cNvPr id="343" name="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323636" y="4595812"/>
            <a:ext cx="5205412" cy="3810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lang="en-US" sz="2100" b="1" spc="-52" dirty="0">
                <a:solidFill>
                  <a:srgbClr val="252833">
                    <a:alpha val="100000"/>
                  </a:srgbClr>
                </a:solidFill>
                <a:latin typeface="Quicksand" panose="00000700000000000000" pitchFamily="2" charset="0"/>
              </a:rPr>
              <a:t>Конфессиялар саны</a:t>
            </a:r>
          </a:p>
        </p:txBody>
      </p:sp>
      <p:sp>
        <p:nvSpPr>
          <p:cNvPr id="344" name="Description of a 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323636" y="6917341"/>
            <a:ext cx="5205412" cy="7048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spc="-18" dirty="0">
                <a:solidFill>
                  <a:srgbClr val="252833">
                    <a:alpha val="100000"/>
                  </a:srgbClr>
                </a:solidFill>
                <a:latin typeface="IBM Plex Sans" panose="00000700000000000000" pitchFamily="2" charset="0"/>
              </a:rPr>
              <a:t>Облыс деңгейіндегі ресми танылған діни конфессиялар.</a:t>
            </a:r>
          </a:p>
        </p:txBody>
      </p:sp>
      <p:sp>
        <p:nvSpPr>
          <p:cNvPr id="345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0666" y="961454"/>
            <a:ext cx="16768762" cy="8286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6156"/>
              </a:lnSpc>
            </a:pPr>
            <a:r>
              <a:rPr lang="en-US" sz="5400" b="1" spc="-135" dirty="0">
                <a:solidFill>
                  <a:srgbClr val="252833">
                    <a:alpha val="100000"/>
                  </a:srgbClr>
                </a:solidFill>
                <a:latin typeface="Quicksand" panose="00000700000000000000" pitchFamily="2" charset="0"/>
              </a:rPr>
              <a:t>Э</a:t>
            </a:r>
            <a:r>
              <a:rPr lang="en-US" sz="5400" b="1" spc="-135" dirty="0">
                <a:solidFill>
                  <a:srgbClr val="252833"/>
                </a:solidFill>
                <a:latin typeface="Quicksand" panose="00000700000000000000" pitchFamily="2" charset="0"/>
              </a:rPr>
              <a:t>тносаралық құрылым көрсеткіштері</a:t>
            </a:r>
          </a:p>
        </p:txBody>
      </p:sp>
      <p:sp>
        <p:nvSpPr>
          <p:cNvPr id="346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0666" y="1901857"/>
            <a:ext cx="16768762" cy="3619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spc="-18" dirty="0">
                <a:solidFill>
                  <a:srgbClr val="3A3C46">
                    <a:alpha val="100000"/>
                  </a:srgbClr>
                </a:solidFill>
                <a:latin typeface="IBM Plex Sans" panose="00000700000000000000" pitchFamily="2" charset="0"/>
              </a:rPr>
              <a:t>Қазақстан мен Алматы облысындағы этникалық және конфессиялық әртүрлілік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200FAB6-25F0-012F-1179-42DA15408D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5492" y="526560"/>
            <a:ext cx="2802835" cy="2569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45000">
        <p15:prstTrans prst="fallOver"/>
      </p:transition>
    </mc:Choice>
    <mc:Fallback xmlns="">
      <p:transition spd="slow" advTm="45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9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5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51" name="6e586e78-2333-4f30-8ca6-70739085c506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10915745" y="1331214"/>
            <a:ext cx="6581775" cy="7534275"/>
          </a:xfrm>
          <a:prstGeom prst="rect">
            <a:avLst/>
          </a:prstGeom>
        </p:spPr>
      </p:pic>
      <p:sp>
        <p:nvSpPr>
          <p:cNvPr id="352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0666" y="3423094"/>
            <a:ext cx="9386888" cy="24669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9360"/>
              </a:lnSpc>
            </a:pPr>
            <a:r>
              <a:rPr lang="en-US" sz="9000" b="1" spc="-225" dirty="0">
                <a:solidFill>
                  <a:srgbClr val="252833">
                    <a:alpha val="100000"/>
                  </a:srgbClr>
                </a:solidFill>
                <a:latin typeface="Quicksand" panose="00000700000000000000" pitchFamily="2" charset="0"/>
              </a:rPr>
              <a:t>Қазақстан Халқы Ассамблеясы</a:t>
            </a:r>
          </a:p>
        </p:txBody>
      </p:sp>
      <p:sp>
        <p:nvSpPr>
          <p:cNvPr id="353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0666" y="5971508"/>
            <a:ext cx="9386888" cy="10477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spc="-18" dirty="0">
                <a:solidFill>
                  <a:srgbClr val="3A3C46">
                    <a:alpha val="100000"/>
                  </a:srgbClr>
                </a:solidFill>
                <a:latin typeface="IBM Plex Sans" panose="00000700000000000000" pitchFamily="2" charset="0"/>
              </a:rPr>
              <a:t>Бүкілқазақстандық бірліктің бірегей моделін қалыптастырушы орган</a:t>
            </a:r>
            <a:r>
              <a:rPr lang="en-US" sz="1800" spc="-18" dirty="0">
                <a:solidFill>
                  <a:srgbClr val="3A3C46"/>
                </a:solidFill>
                <a:latin typeface="IBM Plex Sans" panose="00000700000000000000" pitchFamily="2" charset="0"/>
              </a:rPr>
              <a:t>ҚХА ұлттық саясаттың нәтижесі ретінде </a:t>
            </a:r>
            <a:r>
              <a:rPr lang="en-US" sz="1800" b="1" spc="-18" dirty="0">
                <a:solidFill>
                  <a:srgbClr val="3A3C46"/>
                </a:solidFill>
                <a:latin typeface="IBM Plex Sans" panose="00000700000000000000" pitchFamily="2" charset="0"/>
              </a:rPr>
              <a:t>ортақ азаматтық бірегейлікті</a:t>
            </a:r>
            <a:r>
              <a:rPr lang="en-US" sz="1800" spc="-18" dirty="0">
                <a:solidFill>
                  <a:srgbClr val="3A3C46"/>
                </a:solidFill>
                <a:latin typeface="IBM Plex Sans" panose="00000700000000000000" pitchFamily="2" charset="0"/>
              </a:rPr>
              <a:t> нығайтуда маңызды рөл атқарады.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F8C412F-8E50-3D10-F29A-1F4EBA76884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480" y="7222435"/>
            <a:ext cx="2802835" cy="2569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45000">
        <p15:prstTrans prst="airplane"/>
      </p:transition>
    </mc:Choice>
    <mc:Fallback xmlns="">
      <p:transition spd="slow" advTm="45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6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57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6937325" y="0"/>
            <a:ext cx="11350676" cy="10287000"/>
          </a:xfrm>
          <a:prstGeom prst="rect">
            <a:avLst/>
          </a:prstGeom>
        </p:spPr>
      </p:pic>
      <p:pic>
        <p:nvPicPr>
          <p:cNvPr id="358" name="imageNode0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760666" y="3186112"/>
            <a:ext cx="1466850" cy="1466850"/>
          </a:xfrm>
          <a:prstGeom prst="rect">
            <a:avLst/>
          </a:prstGeom>
        </p:spPr>
      </p:pic>
      <p:sp>
        <p:nvSpPr>
          <p:cNvPr id="359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2528411" y="3743896"/>
            <a:ext cx="14339888" cy="3524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b="1" spc="-18" dirty="0">
                <a:solidFill>
                  <a:srgbClr val="FFFFFF">
                    <a:alpha val="100000"/>
                  </a:srgbClr>
                </a:solidFill>
                <a:latin typeface="IBM Plex Sans" panose="00000700000000000000" pitchFamily="2" charset="0"/>
              </a:rPr>
              <a:t>Терроризм</a:t>
            </a:r>
            <a:r>
              <a:rPr lang="en-US" sz="1800" spc="-18" dirty="0">
                <a:solidFill>
                  <a:srgbClr val="FFFFFF"/>
                </a:solidFill>
                <a:latin typeface="IBM Plex Sans" panose="00000700000000000000" pitchFamily="2" charset="0"/>
              </a:rPr>
              <a:t> – күш қолдану идеологиясы және халықты үрейлендіру арқылы шешім қабылдауға әсер ету практикасы.</a:t>
            </a:r>
          </a:p>
        </p:txBody>
      </p:sp>
      <p:pic>
        <p:nvPicPr>
          <p:cNvPr id="360" name="imageNode1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760666" y="5372862"/>
            <a:ext cx="1466850" cy="1466850"/>
          </a:xfrm>
          <a:prstGeom prst="rect">
            <a:avLst/>
          </a:prstGeom>
        </p:spPr>
      </p:pic>
      <p:sp>
        <p:nvSpPr>
          <p:cNvPr id="361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2528411" y="5930646"/>
            <a:ext cx="14339888" cy="3524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b="1" spc="-18" dirty="0">
                <a:solidFill>
                  <a:srgbClr val="FFFFFF">
                    <a:alpha val="100000"/>
                  </a:srgbClr>
                </a:solidFill>
                <a:latin typeface="IBM Plex Sans" panose="00000700000000000000" pitchFamily="2" charset="0"/>
              </a:rPr>
              <a:t>Экстремизм</a:t>
            </a:r>
            <a:r>
              <a:rPr lang="en-US" sz="1800" spc="-18" dirty="0">
                <a:solidFill>
                  <a:srgbClr val="FFFFFF"/>
                </a:solidFill>
                <a:latin typeface="IBM Plex Sans" panose="00000700000000000000" pitchFamily="2" charset="0"/>
              </a:rPr>
              <a:t> – конституциялық құрылысты күшпен өзгертуге, егемендікті бұзуға және алауыздықты қоздыруға бағытталған іс-әрекет.</a:t>
            </a:r>
          </a:p>
        </p:txBody>
      </p:sp>
      <p:pic>
        <p:nvPicPr>
          <p:cNvPr id="362" name="imageNode2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760666" y="7559612"/>
            <a:ext cx="1466850" cy="1466850"/>
          </a:xfrm>
          <a:prstGeom prst="rect">
            <a:avLst/>
          </a:prstGeom>
        </p:spPr>
      </p:pic>
      <p:sp>
        <p:nvSpPr>
          <p:cNvPr id="363" name="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2528411" y="8117396"/>
            <a:ext cx="14339888" cy="3524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b="1" spc="-18" dirty="0">
                <a:solidFill>
                  <a:srgbClr val="FFFFFF">
                    <a:alpha val="100000"/>
                  </a:srgbClr>
                </a:solidFill>
                <a:latin typeface="IBM Plex Sans" panose="00000700000000000000" pitchFamily="2" charset="0"/>
              </a:rPr>
              <a:t>Деструктивтілік</a:t>
            </a:r>
            <a:r>
              <a:rPr lang="en-US" sz="1800" spc="-18" dirty="0">
                <a:solidFill>
                  <a:srgbClr val="FFFFFF"/>
                </a:solidFill>
                <a:latin typeface="IBM Plex Sans" panose="00000700000000000000" pitchFamily="2" charset="0"/>
              </a:rPr>
              <a:t> – бұзу, жою, бүлдіру әрекеттеріне бағытталған психологиялық және әлеуметтік мінез-құлық.</a:t>
            </a:r>
          </a:p>
        </p:txBody>
      </p:sp>
      <p:sp>
        <p:nvSpPr>
          <p:cNvPr id="364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0666" y="961454"/>
            <a:ext cx="16768762" cy="8286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6156"/>
              </a:lnSpc>
            </a:pPr>
            <a:r>
              <a:rPr lang="en-US" sz="5400" b="1" spc="-135" dirty="0">
                <a:solidFill>
                  <a:srgbClr val="FFFFFF">
                    <a:alpha val="100000"/>
                  </a:srgbClr>
                </a:solidFill>
                <a:latin typeface="Quicksand" panose="00000700000000000000" pitchFamily="2" charset="0"/>
              </a:rPr>
              <a:t>Негізгі қауіпті ұғымдар</a:t>
            </a:r>
          </a:p>
        </p:txBody>
      </p:sp>
      <p:sp>
        <p:nvSpPr>
          <p:cNvPr id="365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0666" y="1901857"/>
            <a:ext cx="16768762" cy="3619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spc="-18" dirty="0">
                <a:solidFill>
                  <a:srgbClr val="FFFFFF">
                    <a:alpha val="100000"/>
                  </a:srgbClr>
                </a:solidFill>
                <a:latin typeface="IBM Plex Sans" panose="00000700000000000000" pitchFamily="2" charset="0"/>
              </a:rPr>
              <a:t>Терроризм, экстремизм және деструктивтілік ұғымдарының аражігін ажырату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2A69710-EABD-5B5E-E0CE-4FF5A67F5CF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24499" y="7185111"/>
            <a:ext cx="2802835" cy="2569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45000">
        <p14:prism/>
      </p:transition>
    </mc:Choice>
    <mc:Fallback xmlns="">
      <p:transition spd="slow" advTm="45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69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6937325" y="0"/>
            <a:ext cx="11350676" cy="10287000"/>
          </a:xfrm>
          <a:prstGeom prst="rect">
            <a:avLst/>
          </a:prstGeom>
        </p:spPr>
      </p:pic>
      <p:sp>
        <p:nvSpPr>
          <p:cNvPr id="370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0666" y="4043362"/>
            <a:ext cx="5205412" cy="3810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lang="en-US" sz="2100" b="1" spc="-52" dirty="0">
                <a:solidFill>
                  <a:srgbClr val="252833">
                    <a:alpha val="100000"/>
                  </a:srgbClr>
                </a:solidFill>
                <a:latin typeface="Quicksand" panose="00000700000000000000" pitchFamily="2" charset="0"/>
              </a:rPr>
              <a:t>           Саяси экстремизм</a:t>
            </a:r>
          </a:p>
        </p:txBody>
      </p:sp>
      <p:pic>
        <p:nvPicPr>
          <p:cNvPr id="37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760661" y="4043362"/>
            <a:ext cx="371475" cy="371475"/>
          </a:xfrm>
          <a:prstGeom prst="rect">
            <a:avLst/>
          </a:prstGeom>
        </p:spPr>
      </p:pic>
      <p:sp>
        <p:nvSpPr>
          <p:cNvPr id="372" name="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06494" y="4061841"/>
            <a:ext cx="119062" cy="3429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646"/>
              </a:lnSpc>
            </a:pPr>
            <a:r>
              <a:rPr lang="en-US" sz="1764" b="1" spc="-44" dirty="0">
                <a:solidFill>
                  <a:srgbClr val="FFFFFF">
                    <a:alpha val="100000"/>
                  </a:srgbClr>
                </a:solidFill>
                <a:latin typeface="Quicksand" panose="00000700000000000000" pitchFamily="2" charset="0"/>
              </a:rPr>
              <a:t>1</a:t>
            </a:r>
          </a:p>
        </p:txBody>
      </p:sp>
      <p:pic>
        <p:nvPicPr>
          <p:cNvPr id="37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760661" y="4854475"/>
            <a:ext cx="1828800" cy="1828800"/>
          </a:xfrm>
          <a:prstGeom prst="rect">
            <a:avLst/>
          </a:prstGeom>
        </p:spPr>
      </p:pic>
      <p:pic>
        <p:nvPicPr>
          <p:cNvPr id="374" name="iconNode0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  <a:extLst>
              <a:ext uri="{CCF33FC2-CCC5-451A-AA5E-322483D813C8}">
                <a14:useLocalDpi xmlns="" xmlns:a16="http://schemas.microsoft.com/office/drawing/2014/main" xmlns:asvg="http://schemas.microsoft.com/office/drawing/2016/SVG/main" xmlns:p14="http://schemas.microsoft.com/office/powerpoint/2010/main" xmlns:a14="http://schemas.microsoft.com/office/drawing/2010/main" val="0"/>
              </a:ext>
            </a:extLst>
          </a:blip>
          <a:srcRect/>
          <a:stretch/>
        </p:blipFill>
        <p:spPr>
          <a:xfrm>
            <a:off x="1126426" y="5220367"/>
            <a:ext cx="1097185" cy="1097185"/>
          </a:xfrm>
          <a:prstGeom prst="rect">
            <a:avLst/>
          </a:prstGeom>
        </p:spPr>
      </p:pic>
      <p:sp>
        <p:nvSpPr>
          <p:cNvPr id="375" name="Description of a 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0666" y="7121462"/>
            <a:ext cx="5205412" cy="10477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spc="-18" dirty="0">
                <a:solidFill>
                  <a:srgbClr val="252833">
                    <a:alpha val="100000"/>
                  </a:srgbClr>
                </a:solidFill>
                <a:latin typeface="IBM Plex Sans" panose="00000700000000000000" pitchFamily="2" charset="0"/>
              </a:rPr>
              <a:t>Билікті күшпен басып алуды, ұстап тұруды және әлеуметтік алауыздықты қоздыруды көздейтін іс-әрекеттер.</a:t>
            </a:r>
          </a:p>
        </p:txBody>
      </p:sp>
      <p:sp>
        <p:nvSpPr>
          <p:cNvPr id="376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542151" y="4043362"/>
            <a:ext cx="5205412" cy="3810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lang="en-US" sz="2100" b="1" spc="-52" dirty="0">
                <a:solidFill>
                  <a:srgbClr val="252833">
                    <a:alpha val="100000"/>
                  </a:srgbClr>
                </a:solidFill>
                <a:latin typeface="Quicksand" panose="00000700000000000000" pitchFamily="2" charset="0"/>
              </a:rPr>
              <a:t>           Ұлттық экстремизм</a:t>
            </a:r>
          </a:p>
        </p:txBody>
      </p:sp>
      <p:pic>
        <p:nvPicPr>
          <p:cNvPr id="377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6542038" y="4043362"/>
            <a:ext cx="371475" cy="371475"/>
          </a:xfrm>
          <a:prstGeom prst="rect">
            <a:avLst/>
          </a:prstGeom>
        </p:spPr>
      </p:pic>
      <p:sp>
        <p:nvSpPr>
          <p:cNvPr id="378" name="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667786" y="4061841"/>
            <a:ext cx="157162" cy="3429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646"/>
              </a:lnSpc>
            </a:pPr>
            <a:r>
              <a:rPr lang="en-US" sz="1764" b="1" spc="-44" dirty="0">
                <a:solidFill>
                  <a:srgbClr val="FFFFFF">
                    <a:alpha val="100000"/>
                  </a:srgbClr>
                </a:solidFill>
                <a:latin typeface="Quicksand" panose="00000700000000000000" pitchFamily="2" charset="0"/>
              </a:rPr>
              <a:t>2</a:t>
            </a:r>
          </a:p>
        </p:txBody>
      </p:sp>
      <p:pic>
        <p:nvPicPr>
          <p:cNvPr id="379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</a:blip>
          <a:stretch/>
        </p:blipFill>
        <p:spPr>
          <a:xfrm>
            <a:off x="6542038" y="4854475"/>
            <a:ext cx="1828800" cy="1828800"/>
          </a:xfrm>
          <a:prstGeom prst="rect">
            <a:avLst/>
          </a:prstGeom>
        </p:spPr>
      </p:pic>
      <p:pic>
        <p:nvPicPr>
          <p:cNvPr id="380" name="iconNode1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alphaModFix/>
            <a:extLst>
              <a:ext uri="{7174D6D5-27A9-4A30-8147-02AEA0AC92EB}">
                <a14:useLocalDpi xmlns="" xmlns:a16="http://schemas.microsoft.com/office/drawing/2014/main" xmlns:asvg="http://schemas.microsoft.com/office/drawing/2016/SVG/main" xmlns:p14="http://schemas.microsoft.com/office/powerpoint/2010/main" xmlns:a14="http://schemas.microsoft.com/office/drawing/2010/main" val="0"/>
              </a:ext>
            </a:extLst>
          </a:blip>
          <a:srcRect/>
          <a:stretch/>
        </p:blipFill>
        <p:spPr>
          <a:xfrm>
            <a:off x="6907911" y="5220367"/>
            <a:ext cx="1097185" cy="1097185"/>
          </a:xfrm>
          <a:prstGeom prst="rect">
            <a:avLst/>
          </a:prstGeom>
        </p:spPr>
      </p:pic>
      <p:sp>
        <p:nvSpPr>
          <p:cNvPr id="381" name="Description of a 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542151" y="7121462"/>
            <a:ext cx="5205412" cy="10477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spc="-18" dirty="0">
                <a:solidFill>
                  <a:srgbClr val="252833">
                    <a:alpha val="100000"/>
                  </a:srgbClr>
                </a:solidFill>
                <a:latin typeface="IBM Plex Sans" panose="00000700000000000000" pitchFamily="2" charset="0"/>
              </a:rPr>
              <a:t>Нәсілдік, ұлттық немесе рулық алауыздықты, оның ішінде зорлық-зомбылыққа шақыруды қоздыру.</a:t>
            </a:r>
          </a:p>
        </p:txBody>
      </p:sp>
      <p:sp>
        <p:nvSpPr>
          <p:cNvPr id="382" name="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323636" y="4043362"/>
            <a:ext cx="5205412" cy="3810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lang="en-US" sz="2100" b="1" spc="-52" dirty="0">
                <a:solidFill>
                  <a:srgbClr val="252833">
                    <a:alpha val="100000"/>
                  </a:srgbClr>
                </a:solidFill>
                <a:latin typeface="Quicksand" panose="00000700000000000000" pitchFamily="2" charset="0"/>
              </a:rPr>
              <a:t>           Діни экстремизм</a:t>
            </a:r>
          </a:p>
        </p:txBody>
      </p:sp>
      <p:pic>
        <p:nvPicPr>
          <p:cNvPr id="38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alphaModFix/>
          </a:blip>
          <a:stretch/>
        </p:blipFill>
        <p:spPr>
          <a:xfrm>
            <a:off x="12323559" y="4043362"/>
            <a:ext cx="371475" cy="371475"/>
          </a:xfrm>
          <a:prstGeom prst="rect">
            <a:avLst/>
          </a:prstGeom>
        </p:spPr>
      </p:pic>
      <p:sp>
        <p:nvSpPr>
          <p:cNvPr id="384" name="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452794" y="4061841"/>
            <a:ext cx="147638" cy="3429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646"/>
              </a:lnSpc>
            </a:pPr>
            <a:r>
              <a:rPr lang="en-US" sz="1764" b="1" spc="-44" dirty="0">
                <a:solidFill>
                  <a:srgbClr val="FFFFFF">
                    <a:alpha val="100000"/>
                  </a:srgbClr>
                </a:solidFill>
                <a:latin typeface="Quicksand" panose="00000700000000000000" pitchFamily="2" charset="0"/>
              </a:rPr>
              <a:t>3</a:t>
            </a:r>
          </a:p>
        </p:txBody>
      </p:sp>
      <p:pic>
        <p:nvPicPr>
          <p:cNvPr id="38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alphaModFix/>
          </a:blip>
          <a:stretch/>
        </p:blipFill>
        <p:spPr>
          <a:xfrm>
            <a:off x="12323559" y="4854475"/>
            <a:ext cx="1828800" cy="1828800"/>
          </a:xfrm>
          <a:prstGeom prst="rect">
            <a:avLst/>
          </a:prstGeom>
        </p:spPr>
      </p:pic>
      <p:pic>
        <p:nvPicPr>
          <p:cNvPr id="386" name="iconNode2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alphaModFix/>
            <a:extLst>
              <a:ext uri="{7EC38328-F353-44B6-AE29-1E140E627378}">
                <a14:useLocalDpi xmlns="" xmlns:a16="http://schemas.microsoft.com/office/drawing/2014/main" xmlns:asvg="http://schemas.microsoft.com/office/drawing/2016/SVG/main" xmlns:p14="http://schemas.microsoft.com/office/powerpoint/2010/main" xmlns:a14="http://schemas.microsoft.com/office/drawing/2010/main" val="0"/>
              </a:ext>
            </a:extLst>
          </a:blip>
          <a:srcRect/>
          <a:stretch/>
        </p:blipFill>
        <p:spPr>
          <a:xfrm>
            <a:off x="12689396" y="5220367"/>
            <a:ext cx="1097185" cy="1097185"/>
          </a:xfrm>
          <a:prstGeom prst="rect">
            <a:avLst/>
          </a:prstGeom>
        </p:spPr>
      </p:pic>
      <p:sp>
        <p:nvSpPr>
          <p:cNvPr id="387" name="Description of a 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323636" y="7121462"/>
            <a:ext cx="5205412" cy="10477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spc="-18" dirty="0">
                <a:solidFill>
                  <a:srgbClr val="252833">
                    <a:alpha val="100000"/>
                  </a:srgbClr>
                </a:solidFill>
                <a:latin typeface="IBM Plex Sans" panose="00000700000000000000" pitchFamily="2" charset="0"/>
              </a:rPr>
              <a:t>Діни өшпенділікті қоздыру, азаматтардың құқықтары мен бостандықтарына қатер төндіретін діни практиканы қолдану.</a:t>
            </a:r>
          </a:p>
        </p:txBody>
      </p:sp>
      <p:sp>
        <p:nvSpPr>
          <p:cNvPr id="388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0666" y="961454"/>
            <a:ext cx="16768762" cy="8286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6156"/>
              </a:lnSpc>
            </a:pPr>
            <a:r>
              <a:rPr lang="en-US" sz="5400" b="1" spc="-135" dirty="0">
                <a:solidFill>
                  <a:srgbClr val="252833">
                    <a:alpha val="100000"/>
                  </a:srgbClr>
                </a:solidFill>
                <a:latin typeface="Quicksand" panose="00000700000000000000" pitchFamily="2" charset="0"/>
              </a:rPr>
              <a:t>Экстремизмнің түрлері мен мазмұны</a:t>
            </a:r>
          </a:p>
        </p:txBody>
      </p:sp>
      <p:sp>
        <p:nvSpPr>
          <p:cNvPr id="389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0666" y="1901857"/>
            <a:ext cx="16768762" cy="3619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spc="-18" dirty="0">
                <a:solidFill>
                  <a:srgbClr val="5E657F">
                    <a:alpha val="100000"/>
                  </a:srgbClr>
                </a:solidFill>
                <a:latin typeface="IBM Plex Sans" panose="00000700000000000000" pitchFamily="2" charset="0"/>
              </a:rPr>
              <a:t>Саяси, ұлттық және діни экстремизмнің заңнамалық сипаттамалары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D10C329-BAA9-B2C7-021C-F776D703238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57683" y="798122"/>
            <a:ext cx="2802835" cy="2569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45000">
        <p159:morph option="byObject"/>
      </p:transition>
    </mc:Choice>
    <mc:Fallback xmlns="">
      <p:transition spd="slow" advTm="45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9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7848410" y="0"/>
            <a:ext cx="10439590" cy="10287000"/>
          </a:xfrm>
          <a:prstGeom prst="rect">
            <a:avLst/>
          </a:prstGeom>
        </p:spPr>
      </p:pic>
      <p:pic>
        <p:nvPicPr>
          <p:cNvPr id="394" name="40b79edb-8dd3-4364-8991-3ce857f44334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0" y="0"/>
            <a:ext cx="18259425" cy="10267950"/>
          </a:xfrm>
          <a:prstGeom prst="rect">
            <a:avLst/>
          </a:prstGeom>
        </p:spPr>
      </p:pic>
      <p:pic>
        <p:nvPicPr>
          <p:cNvPr id="39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760661" y="5187405"/>
            <a:ext cx="609600" cy="609600"/>
          </a:xfrm>
          <a:prstGeom prst="rect">
            <a:avLst/>
          </a:prstGeom>
        </p:spPr>
      </p:pic>
      <p:sp>
        <p:nvSpPr>
          <p:cNvPr id="396" name="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98792" y="5217890"/>
            <a:ext cx="166688" cy="5619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4320"/>
              </a:lnSpc>
            </a:pPr>
            <a:r>
              <a:rPr lang="en-US" sz="2880" b="1" spc="-72" dirty="0">
                <a:solidFill>
                  <a:srgbClr val="252833">
                    <a:alpha val="100000"/>
                  </a:srgbClr>
                </a:solidFill>
                <a:latin typeface="Quicksand" panose="00000700000000000000" pitchFamily="2" charset="0"/>
              </a:rPr>
              <a:t>1</a:t>
            </a:r>
          </a:p>
        </p:txBody>
      </p:sp>
      <p:sp>
        <p:nvSpPr>
          <p:cNvPr id="397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0666" y="5987510"/>
            <a:ext cx="6634162" cy="3810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lang="en-US" sz="2100" b="1" spc="-52" dirty="0">
                <a:solidFill>
                  <a:srgbClr val="252833">
                    <a:alpha val="100000"/>
                  </a:srgbClr>
                </a:solidFill>
                <a:latin typeface="Quicksand" panose="00000700000000000000" pitchFamily="2" charset="0"/>
              </a:rPr>
              <a:t>Идеялық радикалдану</a:t>
            </a:r>
          </a:p>
        </p:txBody>
      </p:sp>
      <p:sp>
        <p:nvSpPr>
          <p:cNvPr id="398" name="Description of a 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34402" y="6475000"/>
            <a:ext cx="6460426" cy="7048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spc="-18" dirty="0">
                <a:solidFill>
                  <a:srgbClr val="252833">
                    <a:alpha val="100000"/>
                  </a:srgbClr>
                </a:solidFill>
                <a:latin typeface="IBM Plex Sans" panose="00000700000000000000" pitchFamily="2" charset="0"/>
              </a:rPr>
              <a:t>Бұрын қызықпаған </a:t>
            </a:r>
            <a:r>
              <a:rPr lang="en-US" sz="1800" b="1" spc="-18" dirty="0">
                <a:solidFill>
                  <a:srgbClr val="252833"/>
                </a:solidFill>
                <a:latin typeface="IBM Plex Sans" panose="00000700000000000000" pitchFamily="2" charset="0"/>
              </a:rPr>
              <a:t>діни мәселелерге</a:t>
            </a:r>
            <a:r>
              <a:rPr lang="en-US" sz="1800" spc="-18" dirty="0">
                <a:solidFill>
                  <a:srgbClr val="252833"/>
                </a:solidFill>
                <a:latin typeface="IBM Plex Sans" panose="00000700000000000000" pitchFamily="2" charset="0"/>
              </a:rPr>
              <a:t> тереңдеп, қатал көзқарас ұстану.</a:t>
            </a:r>
          </a:p>
        </p:txBody>
      </p:sp>
      <p:pic>
        <p:nvPicPr>
          <p:cNvPr id="399" name="::after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760661" y="6613922"/>
            <a:ext cx="69354" cy="69354"/>
          </a:xfrm>
          <a:prstGeom prst="rect">
            <a:avLst/>
          </a:prstGeom>
        </p:spPr>
      </p:pic>
      <p:sp>
        <p:nvSpPr>
          <p:cNvPr id="400" name="Description of a 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34402" y="7169563"/>
            <a:ext cx="6460426" cy="7048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spc="-18" dirty="0">
                <a:solidFill>
                  <a:srgbClr val="252833">
                    <a:alpha val="100000"/>
                  </a:srgbClr>
                </a:solidFill>
                <a:latin typeface="IBM Plex Sans" panose="00000700000000000000" pitchFamily="2" charset="0"/>
              </a:rPr>
              <a:t>Жаңа сенімдерді ешбір </a:t>
            </a:r>
            <a:r>
              <a:rPr lang="en-US" sz="1800" b="1" spc="-18" dirty="0">
                <a:solidFill>
                  <a:srgbClr val="252833"/>
                </a:solidFill>
                <a:latin typeface="IBM Plex Sans" panose="00000700000000000000" pitchFamily="2" charset="0"/>
              </a:rPr>
              <a:t>сынсыз</a:t>
            </a:r>
            <a:r>
              <a:rPr lang="en-US" sz="1800" spc="-18" dirty="0">
                <a:solidFill>
                  <a:srgbClr val="252833"/>
                </a:solidFill>
                <a:latin typeface="IBM Plex Sans" panose="00000700000000000000" pitchFamily="2" charset="0"/>
              </a:rPr>
              <a:t> қабылдап, өзге пікірге құлақ аспау.</a:t>
            </a:r>
          </a:p>
        </p:txBody>
      </p:sp>
      <p:pic>
        <p:nvPicPr>
          <p:cNvPr id="401" name="::after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760666" y="7308532"/>
            <a:ext cx="69354" cy="69354"/>
          </a:xfrm>
          <a:prstGeom prst="rect">
            <a:avLst/>
          </a:prstGeom>
        </p:spPr>
      </p:pic>
      <p:pic>
        <p:nvPicPr>
          <p:cNvPr id="40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7968710" y="2548223"/>
            <a:ext cx="609600" cy="609600"/>
          </a:xfrm>
          <a:prstGeom prst="rect">
            <a:avLst/>
          </a:prstGeom>
        </p:spPr>
      </p:pic>
      <p:sp>
        <p:nvSpPr>
          <p:cNvPr id="403" name="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173974" y="2578703"/>
            <a:ext cx="233362" cy="5619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4320"/>
              </a:lnSpc>
            </a:pPr>
            <a:r>
              <a:rPr lang="en-US" sz="2880" b="1" spc="-72" dirty="0">
                <a:solidFill>
                  <a:srgbClr val="252833">
                    <a:alpha val="100000"/>
                  </a:srgbClr>
                </a:solidFill>
                <a:latin typeface="Quicksand" panose="00000700000000000000" pitchFamily="2" charset="0"/>
              </a:rPr>
              <a:t>2</a:t>
            </a:r>
          </a:p>
        </p:txBody>
      </p:sp>
      <p:sp>
        <p:nvSpPr>
          <p:cNvPr id="404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968710" y="3348323"/>
            <a:ext cx="6634162" cy="3810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lang="en-US" sz="2100" b="1" spc="-52" dirty="0">
                <a:solidFill>
                  <a:srgbClr val="252833">
                    <a:alpha val="100000"/>
                  </a:srgbClr>
                </a:solidFill>
                <a:latin typeface="Quicksand" panose="00000700000000000000" pitchFamily="2" charset="0"/>
              </a:rPr>
              <a:t>Құндылықтар деформациясы</a:t>
            </a:r>
          </a:p>
        </p:txBody>
      </p:sp>
      <p:sp>
        <p:nvSpPr>
          <p:cNvPr id="405" name="Description of a 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142446" y="3835813"/>
            <a:ext cx="6460426" cy="7048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spc="-18" dirty="0">
                <a:solidFill>
                  <a:srgbClr val="252833">
                    <a:alpha val="100000"/>
                  </a:srgbClr>
                </a:solidFill>
                <a:latin typeface="IBM Plex Sans" panose="00000700000000000000" pitchFamily="2" charset="0"/>
              </a:rPr>
              <a:t>Бұрынғы «дұрыс» ұғымын «бұрыс» деп, қате әрекеттерді </a:t>
            </a:r>
            <a:r>
              <a:rPr lang="en-US" sz="1800" b="1" spc="-18" dirty="0">
                <a:solidFill>
                  <a:srgbClr val="252833"/>
                </a:solidFill>
                <a:latin typeface="IBM Plex Sans" panose="00000700000000000000" pitchFamily="2" charset="0"/>
              </a:rPr>
              <a:t>ақтауға</a:t>
            </a:r>
            <a:r>
              <a:rPr lang="en-US" sz="1800" spc="-18" dirty="0">
                <a:solidFill>
                  <a:srgbClr val="252833"/>
                </a:solidFill>
                <a:latin typeface="IBM Plex Sans" panose="00000700000000000000" pitchFamily="2" charset="0"/>
              </a:rPr>
              <a:t> тырысу.</a:t>
            </a:r>
          </a:p>
        </p:txBody>
      </p:sp>
      <p:pic>
        <p:nvPicPr>
          <p:cNvPr id="406" name="::after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7968710" y="3974782"/>
            <a:ext cx="69354" cy="69354"/>
          </a:xfrm>
          <a:prstGeom prst="rect">
            <a:avLst/>
          </a:prstGeom>
        </p:spPr>
      </p:pic>
      <p:sp>
        <p:nvSpPr>
          <p:cNvPr id="407" name="Description of a 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142446" y="4530376"/>
            <a:ext cx="6460426" cy="7048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spc="-18" dirty="0">
                <a:solidFill>
                  <a:srgbClr val="252833">
                    <a:alpha val="100000"/>
                  </a:srgbClr>
                </a:solidFill>
                <a:latin typeface="IBM Plex Sans" panose="00000700000000000000" pitchFamily="2" charset="0"/>
              </a:rPr>
              <a:t>Өзін «таза», ал басқаларды </a:t>
            </a:r>
            <a:r>
              <a:rPr lang="en-US" sz="1800" b="1" spc="-18" dirty="0">
                <a:solidFill>
                  <a:srgbClr val="252833"/>
                </a:solidFill>
                <a:latin typeface="IBM Plex Sans" panose="00000700000000000000" pitchFamily="2" charset="0"/>
              </a:rPr>
              <a:t>«адасқандар»</a:t>
            </a:r>
            <a:r>
              <a:rPr lang="en-US" sz="1800" spc="-18" dirty="0">
                <a:solidFill>
                  <a:srgbClr val="252833"/>
                </a:solidFill>
                <a:latin typeface="IBM Plex Sans" panose="00000700000000000000" pitchFamily="2" charset="0"/>
              </a:rPr>
              <a:t> немесе «кәпірлер» деп санау.</a:t>
            </a:r>
          </a:p>
        </p:txBody>
      </p:sp>
      <p:pic>
        <p:nvPicPr>
          <p:cNvPr id="408" name="::after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7968710" y="4669346"/>
            <a:ext cx="69354" cy="69354"/>
          </a:xfrm>
          <a:prstGeom prst="rect">
            <a:avLst/>
          </a:prstGeom>
        </p:spPr>
      </p:pic>
      <p:sp>
        <p:nvSpPr>
          <p:cNvPr id="409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0666" y="954976"/>
            <a:ext cx="9082088" cy="6858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5292"/>
              </a:lnSpc>
            </a:pPr>
            <a:r>
              <a:rPr lang="en-US" sz="4200" b="1" spc="-105" dirty="0">
                <a:gradFill flip="none" rotWithShape="1">
                  <a:gsLst>
                    <a:gs pos="0">
                      <a:srgbClr val="97A9ED"/>
                    </a:gs>
                    <a:gs pos="48000">
                      <a:srgbClr val="F984D0"/>
                    </a:gs>
                    <a:gs pos="100000">
                      <a:srgbClr val="FF9481"/>
                    </a:gs>
                  </a:gsLst>
                  <a:lin ang="0" scaled="1"/>
                  <a:tileRect/>
                </a:gradFill>
                <a:latin typeface="Quicksand" panose="00000700000000000000" pitchFamily="2" charset="0"/>
              </a:rPr>
              <a:t>Көзқарастағы өзгеріс белгілері</a:t>
            </a:r>
          </a:p>
        </p:txBody>
      </p:sp>
      <p:sp>
        <p:nvSpPr>
          <p:cNvPr id="410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0666" y="1749742"/>
            <a:ext cx="9082088" cy="3619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spc="-18" dirty="0">
                <a:solidFill>
                  <a:srgbClr val="5E657F">
                    <a:alpha val="100000"/>
                  </a:srgbClr>
                </a:solidFill>
                <a:latin typeface="IBM Plex Sans" panose="00000700000000000000" pitchFamily="2" charset="0"/>
              </a:rPr>
              <a:t>Радикалды идеялардың адам санасына әсер етуінің алғашқы индикаторлары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031E52D-7132-7EB1-5506-747B28B525B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76952" y="672413"/>
            <a:ext cx="2802835" cy="2569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45000">
        <p159:morph option="byObject"/>
      </p:transition>
    </mc:Choice>
    <mc:Fallback xmlns="">
      <p:transition spd="slow" advTm="45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1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6937325" y="0"/>
            <a:ext cx="11350676" cy="10287000"/>
          </a:xfrm>
          <a:prstGeom prst="rect">
            <a:avLst/>
          </a:prstGeom>
        </p:spPr>
      </p:pic>
      <p:sp>
        <p:nvSpPr>
          <p:cNvPr id="415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0666" y="4185571"/>
            <a:ext cx="9434512" cy="3810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lang="en-US" sz="2100" b="1" spc="-52" dirty="0">
                <a:solidFill>
                  <a:srgbClr val="252833">
                    <a:alpha val="100000"/>
                  </a:srgbClr>
                </a:solidFill>
                <a:latin typeface="Quicksand" panose="00000700000000000000" pitchFamily="2" charset="0"/>
              </a:rPr>
              <a:t>Әлеуметтік оқшаулану</a:t>
            </a:r>
          </a:p>
        </p:txBody>
      </p:sp>
      <p:sp>
        <p:nvSpPr>
          <p:cNvPr id="416" name="Description of a 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0666" y="4634865"/>
            <a:ext cx="9434512" cy="3524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spc="-18" dirty="0">
                <a:solidFill>
                  <a:srgbClr val="252833">
                    <a:alpha val="100000"/>
                  </a:srgbClr>
                </a:solidFill>
                <a:latin typeface="IBM Plex Sans" panose="00000700000000000000" pitchFamily="2" charset="0"/>
              </a:rPr>
              <a:t>Отбасынан, достарынан алшақтап, тек өз тобымен ғана жасырын араласу.</a:t>
            </a:r>
          </a:p>
        </p:txBody>
      </p:sp>
      <p:sp>
        <p:nvSpPr>
          <p:cNvPr id="417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0666" y="5706046"/>
            <a:ext cx="9434512" cy="3810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lang="en-US" sz="2100" b="1" spc="-52" dirty="0">
                <a:solidFill>
                  <a:srgbClr val="252833">
                    <a:alpha val="100000"/>
                  </a:srgbClr>
                </a:solidFill>
                <a:latin typeface="Quicksand" panose="00000700000000000000" pitchFamily="2" charset="0"/>
              </a:rPr>
              <a:t>Сыртқы келбет және әрекет</a:t>
            </a:r>
          </a:p>
        </p:txBody>
      </p:sp>
      <p:sp>
        <p:nvSpPr>
          <p:cNvPr id="418" name="Description of a 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0666" y="6155341"/>
            <a:ext cx="9434512" cy="3524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spc="-18" dirty="0">
                <a:solidFill>
                  <a:srgbClr val="252833">
                    <a:alpha val="100000"/>
                  </a:srgbClr>
                </a:solidFill>
                <a:latin typeface="IBM Plex Sans" panose="00000700000000000000" pitchFamily="2" charset="0"/>
              </a:rPr>
              <a:t>Діни талапқа сай киіну (сақал қою, паранджа), ашуланшақтық және жасырын әңгімелер.</a:t>
            </a:r>
          </a:p>
        </p:txBody>
      </p:sp>
      <p:sp>
        <p:nvSpPr>
          <p:cNvPr id="419" name="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0666" y="7226618"/>
            <a:ext cx="9434512" cy="3810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lang="en-US" sz="2100" b="1" spc="-52" dirty="0">
                <a:solidFill>
                  <a:srgbClr val="252833">
                    <a:alpha val="100000"/>
                  </a:srgbClr>
                </a:solidFill>
                <a:latin typeface="Quicksand" panose="00000700000000000000" pitchFamily="2" charset="0"/>
              </a:rPr>
              <a:t>Азаматтық міндеттен бас тарту</a:t>
            </a:r>
          </a:p>
        </p:txBody>
      </p:sp>
      <p:sp>
        <p:nvSpPr>
          <p:cNvPr id="420" name="Description of a 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0666" y="7675912"/>
            <a:ext cx="9434512" cy="3524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spc="-18" dirty="0">
                <a:solidFill>
                  <a:srgbClr val="252833">
                    <a:alpha val="100000"/>
                  </a:srgbClr>
                </a:solidFill>
                <a:latin typeface="IBM Plex Sans" panose="00000700000000000000" pitchFamily="2" charset="0"/>
              </a:rPr>
              <a:t>Заңдарға, рәміздерге және ұлттық дәстүрлерге құрметсіздік таныту.</a:t>
            </a:r>
          </a:p>
        </p:txBody>
      </p:sp>
      <p:sp>
        <p:nvSpPr>
          <p:cNvPr id="421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0666" y="961454"/>
            <a:ext cx="16768762" cy="8286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6156"/>
              </a:lnSpc>
            </a:pPr>
            <a:r>
              <a:rPr lang="en-US" sz="5400" b="1" spc="-135" dirty="0">
                <a:gradFill flip="none" rotWithShape="1">
                  <a:gsLst>
                    <a:gs pos="0">
                      <a:srgbClr val="97A9ED"/>
                    </a:gs>
                    <a:gs pos="48000">
                      <a:srgbClr val="F984D0"/>
                    </a:gs>
                    <a:gs pos="100000">
                      <a:srgbClr val="FF9481"/>
                    </a:gs>
                  </a:gsLst>
                  <a:lin ang="0" scaled="1"/>
                  <a:tileRect/>
                </a:gradFill>
                <a:latin typeface="Quicksand" panose="00000700000000000000" pitchFamily="2" charset="0"/>
              </a:rPr>
              <a:t>Мінез-құлықтағы өзгеріс белгілері</a:t>
            </a:r>
          </a:p>
        </p:txBody>
      </p:sp>
      <p:sp>
        <p:nvSpPr>
          <p:cNvPr id="422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0666" y="1901857"/>
            <a:ext cx="16768762" cy="3619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spc="-18" dirty="0">
                <a:solidFill>
                  <a:srgbClr val="5E657F">
                    <a:alpha val="100000"/>
                  </a:srgbClr>
                </a:solidFill>
                <a:latin typeface="IBM Plex Sans" panose="00000700000000000000" pitchFamily="2" charset="0"/>
              </a:rPr>
              <a:t>Күнделікті әрекеттер мен әлеуметтік байланыстардағы радикалды трансформация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C55403F-7CEB-7BB0-5F86-BF5763BE7E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0448" y="7019799"/>
            <a:ext cx="3274943" cy="2968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45000">
        <p14:gallery dir="l"/>
      </p:transition>
    </mc:Choice>
    <mc:Fallback xmlns="">
      <p:transition spd="slow" advTm="45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26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10040836" y="0"/>
            <a:ext cx="8247162" cy="10287000"/>
          </a:xfrm>
          <a:prstGeom prst="rect">
            <a:avLst/>
          </a:prstGeom>
        </p:spPr>
      </p:pic>
      <p:pic>
        <p:nvPicPr>
          <p:cNvPr id="427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760661" y="760661"/>
            <a:ext cx="8439150" cy="2181225"/>
          </a:xfrm>
          <a:prstGeom prst="rect">
            <a:avLst/>
          </a:prstGeom>
        </p:spPr>
      </p:pic>
      <p:pic>
        <p:nvPicPr>
          <p:cNvPr id="428" name="iconNode0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  <a:extLst>
              <a:ext uri="{4999CDB9-1CC7-47A2-9564-58B5E71EFC81}">
                <a14:useLocalDpi xmlns="" xmlns:a16="http://schemas.microsoft.com/office/drawing/2014/main" xmlns:asvg="http://schemas.microsoft.com/office/drawing/2016/SVG/main" xmlns:p14="http://schemas.microsoft.com/office/powerpoint/2010/main" xmlns:a14="http://schemas.microsoft.com/office/drawing/2010/main" val="0"/>
              </a:ext>
            </a:extLst>
          </a:blip>
          <a:srcRect/>
          <a:stretch/>
        </p:blipFill>
        <p:spPr>
          <a:xfrm>
            <a:off x="1141666" y="1433036"/>
            <a:ext cx="841248" cy="841248"/>
          </a:xfrm>
          <a:prstGeom prst="rect">
            <a:avLst/>
          </a:prstGeom>
        </p:spPr>
      </p:pic>
      <p:sp>
        <p:nvSpPr>
          <p:cNvPr id="429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2287619" y="1506284"/>
            <a:ext cx="6567488" cy="7048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spc="-18" dirty="0">
                <a:solidFill>
                  <a:srgbClr val="FFFFFF">
                    <a:alpha val="100000"/>
                  </a:srgbClr>
                </a:solidFill>
                <a:latin typeface="IBM Plex Sans" panose="00000700000000000000" pitchFamily="2" charset="0"/>
              </a:rPr>
              <a:t>Сана мен еріктің </a:t>
            </a:r>
            <a:r>
              <a:rPr lang="en-US" sz="1800" b="1" spc="-18" dirty="0">
                <a:solidFill>
                  <a:srgbClr val="FFFFFF"/>
                </a:solidFill>
                <a:latin typeface="IBM Plex Sans" panose="00000700000000000000" pitchFamily="2" charset="0"/>
              </a:rPr>
              <a:t>манипуляцияға</a:t>
            </a:r>
            <a:r>
              <a:rPr lang="en-US" sz="1800" spc="-18" dirty="0">
                <a:solidFill>
                  <a:srgbClr val="FFFFFF"/>
                </a:solidFill>
                <a:latin typeface="IBM Plex Sans" panose="00000700000000000000" pitchFamily="2" charset="0"/>
              </a:rPr>
              <a:t> түсуі және сырттан басқарылу.</a:t>
            </a:r>
          </a:p>
        </p:txBody>
      </p:sp>
      <p:pic>
        <p:nvPicPr>
          <p:cNvPr id="43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760661" y="2946648"/>
            <a:ext cx="8439150" cy="2181225"/>
          </a:xfrm>
          <a:prstGeom prst="rect">
            <a:avLst/>
          </a:prstGeom>
        </p:spPr>
      </p:pic>
      <p:pic>
        <p:nvPicPr>
          <p:cNvPr id="431" name="iconNode1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  <a:extLst>
              <a:ext uri="{C1451874-8E46-4D36-8CF6-ABD7B3A1362C}">
                <a14:useLocalDpi xmlns="" xmlns:a16="http://schemas.microsoft.com/office/drawing/2014/main" xmlns:asvg="http://schemas.microsoft.com/office/drawing/2016/SVG/main" xmlns:p14="http://schemas.microsoft.com/office/powerpoint/2010/main" xmlns:a14="http://schemas.microsoft.com/office/drawing/2010/main" val="0"/>
              </a:ext>
            </a:extLst>
          </a:blip>
          <a:srcRect/>
          <a:stretch/>
        </p:blipFill>
        <p:spPr>
          <a:xfrm>
            <a:off x="1141666" y="3619024"/>
            <a:ext cx="841248" cy="841248"/>
          </a:xfrm>
          <a:prstGeom prst="rect">
            <a:avLst/>
          </a:prstGeom>
        </p:spPr>
      </p:pic>
      <p:sp>
        <p:nvSpPr>
          <p:cNvPr id="432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2287619" y="3692271"/>
            <a:ext cx="6567488" cy="7048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spc="-18" dirty="0">
                <a:solidFill>
                  <a:srgbClr val="FFFFFF">
                    <a:alpha val="100000"/>
                  </a:srgbClr>
                </a:solidFill>
                <a:latin typeface="IBM Plex Sans" panose="00000700000000000000" pitchFamily="2" charset="0"/>
              </a:rPr>
              <a:t>Психологиялық зардаптар: </a:t>
            </a:r>
            <a:r>
              <a:rPr lang="en-US" sz="1800" b="1" spc="-18" dirty="0">
                <a:solidFill>
                  <a:srgbClr val="FFFFFF"/>
                </a:solidFill>
                <a:latin typeface="IBM Plex Sans" panose="00000700000000000000" pitchFamily="2" charset="0"/>
              </a:rPr>
              <a:t>агрессия</a:t>
            </a:r>
            <a:r>
              <a:rPr lang="en-US" sz="1800" spc="-18" dirty="0">
                <a:solidFill>
                  <a:srgbClr val="FFFFFF"/>
                </a:solidFill>
                <a:latin typeface="IBM Plex Sans" panose="00000700000000000000" pitchFamily="2" charset="0"/>
              </a:rPr>
              <a:t>, фанатизм және үрей күйі.</a:t>
            </a:r>
          </a:p>
        </p:txBody>
      </p:sp>
      <p:pic>
        <p:nvPicPr>
          <p:cNvPr id="43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</a:blip>
          <a:stretch/>
        </p:blipFill>
        <p:spPr>
          <a:xfrm>
            <a:off x="760661" y="5132487"/>
            <a:ext cx="8439150" cy="2181225"/>
          </a:xfrm>
          <a:prstGeom prst="rect">
            <a:avLst/>
          </a:prstGeom>
        </p:spPr>
      </p:pic>
      <p:pic>
        <p:nvPicPr>
          <p:cNvPr id="434" name="iconNode2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alphaModFix/>
            <a:extLst>
              <a:ext uri="{283D6412-5C9B-45FD-B9D6-94B24C03CEA1}">
                <a14:useLocalDpi xmlns="" xmlns:a16="http://schemas.microsoft.com/office/drawing/2014/main" xmlns:asvg="http://schemas.microsoft.com/office/drawing/2016/SVG/main" xmlns:p14="http://schemas.microsoft.com/office/powerpoint/2010/main" xmlns:a14="http://schemas.microsoft.com/office/drawing/2010/main" val="0"/>
              </a:ext>
            </a:extLst>
          </a:blip>
          <a:srcRect/>
          <a:stretch/>
        </p:blipFill>
        <p:spPr>
          <a:xfrm>
            <a:off x="1141666" y="5804916"/>
            <a:ext cx="841248" cy="841248"/>
          </a:xfrm>
          <a:prstGeom prst="rect">
            <a:avLst/>
          </a:prstGeom>
        </p:spPr>
      </p:pic>
      <p:sp>
        <p:nvSpPr>
          <p:cNvPr id="435" name="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2287619" y="5878258"/>
            <a:ext cx="6567488" cy="7048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spc="-18" dirty="0">
                <a:solidFill>
                  <a:srgbClr val="FFFFFF">
                    <a:alpha val="100000"/>
                  </a:srgbClr>
                </a:solidFill>
                <a:latin typeface="IBM Plex Sans" panose="00000700000000000000" pitchFamily="2" charset="0"/>
              </a:rPr>
              <a:t>Құқықтық салдар: </a:t>
            </a:r>
            <a:r>
              <a:rPr lang="en-US" sz="1800" b="1" spc="-18" dirty="0">
                <a:solidFill>
                  <a:srgbClr val="FFFFFF"/>
                </a:solidFill>
                <a:latin typeface="IBM Plex Sans" panose="00000700000000000000" pitchFamily="2" charset="0"/>
              </a:rPr>
              <a:t>қылмыстық жауапкершілік</a:t>
            </a:r>
            <a:r>
              <a:rPr lang="en-US" sz="1800" spc="-18" dirty="0">
                <a:solidFill>
                  <a:srgbClr val="FFFFFF"/>
                </a:solidFill>
                <a:latin typeface="IBM Plex Sans" panose="00000700000000000000" pitchFamily="2" charset="0"/>
              </a:rPr>
              <a:t> және бас бостандығынан айырылу.</a:t>
            </a:r>
          </a:p>
        </p:txBody>
      </p:sp>
      <p:pic>
        <p:nvPicPr>
          <p:cNvPr id="436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alphaModFix/>
          </a:blip>
          <a:stretch/>
        </p:blipFill>
        <p:spPr>
          <a:xfrm>
            <a:off x="760661" y="7318475"/>
            <a:ext cx="8439150" cy="2181225"/>
          </a:xfrm>
          <a:prstGeom prst="rect">
            <a:avLst/>
          </a:prstGeom>
        </p:spPr>
      </p:pic>
      <p:pic>
        <p:nvPicPr>
          <p:cNvPr id="437" name="iconNode3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alphaModFix/>
            <a:extLst>
              <a:ext uri="{CCD84DC0-63BC-4584-ADB1-84D7D2ED022D}">
                <a14:useLocalDpi xmlns="" xmlns:a16="http://schemas.microsoft.com/office/drawing/2014/main" xmlns:asvg="http://schemas.microsoft.com/office/drawing/2016/SVG/main" xmlns:p14="http://schemas.microsoft.com/office/powerpoint/2010/main" xmlns:a14="http://schemas.microsoft.com/office/drawing/2010/main" val="0"/>
              </a:ext>
            </a:extLst>
          </a:blip>
          <a:srcRect/>
          <a:stretch/>
        </p:blipFill>
        <p:spPr>
          <a:xfrm>
            <a:off x="1141666" y="7990904"/>
            <a:ext cx="841248" cy="841248"/>
          </a:xfrm>
          <a:prstGeom prst="rect">
            <a:avLst/>
          </a:prstGeom>
        </p:spPr>
      </p:pic>
      <p:sp>
        <p:nvSpPr>
          <p:cNvPr id="438" name="Primary Heading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2287619" y="8064151"/>
            <a:ext cx="6567488" cy="7048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spc="-18" dirty="0">
                <a:solidFill>
                  <a:srgbClr val="FFFFFF">
                    <a:alpha val="100000"/>
                  </a:srgbClr>
                </a:solidFill>
                <a:latin typeface="IBM Plex Sans" panose="00000700000000000000" pitchFamily="2" charset="0"/>
              </a:rPr>
              <a:t>Өмір мен денсаулыққа тікелей қатер және </a:t>
            </a:r>
            <a:r>
              <a:rPr lang="en-US" sz="1800" b="1" spc="-18" dirty="0">
                <a:solidFill>
                  <a:srgbClr val="FFFFFF"/>
                </a:solidFill>
                <a:latin typeface="IBM Plex Sans" panose="00000700000000000000" pitchFamily="2" charset="0"/>
              </a:rPr>
              <a:t>болашақтан айырылу</a:t>
            </a:r>
            <a:r>
              <a:rPr lang="en-US" sz="1800" spc="-18" dirty="0">
                <a:solidFill>
                  <a:srgbClr val="FFFFFF"/>
                </a:solidFill>
                <a:latin typeface="IBM Plex Sans" panose="00000700000000000000" pitchFamily="2" charset="0"/>
              </a:rPr>
              <a:t>.</a:t>
            </a:r>
          </a:p>
        </p:txBody>
      </p:sp>
      <p:sp>
        <p:nvSpPr>
          <p:cNvPr id="439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0002869" y="3765328"/>
            <a:ext cx="7491412" cy="20288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r">
              <a:lnSpc>
                <a:spcPts val="7776"/>
              </a:lnSpc>
            </a:pPr>
            <a:r>
              <a:rPr lang="en-US" sz="7200" b="1" spc="-180" dirty="0">
                <a:solidFill>
                  <a:srgbClr val="252833">
                    <a:alpha val="100000"/>
                  </a:srgbClr>
                </a:solidFill>
                <a:latin typeface="Quicksand" panose="00000700000000000000" pitchFamily="2" charset="0"/>
              </a:rPr>
              <a:t>Жеке адамға төнетін қауіп</a:t>
            </a:r>
          </a:p>
        </p:txBody>
      </p:sp>
      <p:sp>
        <p:nvSpPr>
          <p:cNvPr id="440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0002869" y="5895404"/>
            <a:ext cx="7491412" cy="7905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r">
              <a:lnSpc>
                <a:spcPts val="3108"/>
              </a:lnSpc>
            </a:pPr>
            <a:r>
              <a:rPr lang="en-US" sz="2100" spc="-21" dirty="0">
                <a:solidFill>
                  <a:srgbClr val="3A3C46">
                    <a:alpha val="100000"/>
                  </a:srgbClr>
                </a:solidFill>
                <a:latin typeface="IBM Plex Sans" panose="00000700000000000000" pitchFamily="2" charset="0"/>
              </a:rPr>
              <a:t>Экстремизм мен терроризмнің тұлғаның еркі мен өміріне тигізетін зардабы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B565583-AA6B-7B59-DB2F-CEB9B1E1922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18365" y="372466"/>
            <a:ext cx="3108974" cy="2834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45000">
        <p15:prstTrans prst="prestige"/>
      </p:transition>
    </mc:Choice>
    <mc:Fallback xmlns="">
      <p:transition spd="slow" advTm="45000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160</TotalTime>
  <Words>1054</Words>
  <Application>Microsoft Office PowerPoint</Application>
  <PresentationFormat>Произвольный</PresentationFormat>
  <Paragraphs>180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Calibri</vt:lpstr>
      <vt:lpstr>Calibri Light</vt:lpstr>
      <vt:lpstr>IBM Plex Sans</vt:lpstr>
      <vt:lpstr>Arial</vt:lpstr>
      <vt:lpstr>Quicksand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Exporter Version: 2.6.0.0, docId: 26578663, orderId: 10144219</dc:title>
  <dc:creator>Presentations.AI Exporter</dc:creator>
  <cp:lastModifiedBy>монин кгу</cp:lastModifiedBy>
  <cp:revision>5</cp:revision>
  <dcterms:created xsi:type="dcterms:W3CDTF">2026-02-06T10:11:44Z</dcterms:created>
  <dcterms:modified xsi:type="dcterms:W3CDTF">2026-07-01T11:11:10Z</dcterms:modified>
</cp:coreProperties>
</file>