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10287000" cy="18288000"/>
  <p:embeddedFontLst>
    <p:embeddedFont>
      <p:font typeface="Be Vietnam Pro" panose="020B0604020202020204" charset="0"/>
      <p:regular r:id="rId18"/>
      <p:bold r:id="rId19"/>
      <p:italic r:id="rId20"/>
      <p:boldItalic r:id="rId21"/>
    </p:embeddedFont>
    <p:embeddedFont>
      <p:font typeface="Be Vietnam Pro Medium" panose="020B0604020202020204" charset="0"/>
      <p:regular r:id="rId22"/>
      <p:italic r:id="rId23"/>
    </p:embeddedFont>
    <p:embeddedFont>
      <p:font typeface="Sora SemiBold" panose="020B0604020202020204" charset="0"/>
      <p:regular r:id="rId2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65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5483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svg"/><Relationship Id="rId5" Type="http://schemas.openxmlformats.org/officeDocument/2006/relationships/image" Target="../media/image30.svg"/><Relationship Id="rId4" Type="http://schemas.openxmlformats.org/officeDocument/2006/relationships/image" Target="../media/image2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sv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4" Type="http://schemas.openxmlformats.org/officeDocument/2006/relationships/image" Target="../media/image21.sv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 txBox="1"/>
          <p:nvPr/>
        </p:nvSpPr>
        <p:spPr>
          <a:xfrm>
            <a:off x="762000" y="762000"/>
            <a:ext cx="44624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06FFC"/>
                </a:solidFill>
                <a:latin typeface="Sora SemiBold" panose="00000700000000000000" pitchFamily="2" charset="0"/>
              </a:rPr>
              <a:t>Алматы облысы Дін істері басқармасы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62000" y="8867346"/>
            <a:ext cx="2857500" cy="47625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5" name="Text 3"/>
          <p:cNvSpPr txBox="1"/>
          <p:nvPr/>
        </p:nvSpPr>
        <p:spPr>
          <a:xfrm>
            <a:off x="762000" y="6191085"/>
            <a:ext cx="8415338" cy="25488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6430"/>
              </a:lnSpc>
              <a:buNone/>
            </a:pPr>
            <a:r>
              <a:rPr lang="en-US" sz="6000" kern="1200" spc="-151" dirty="0">
                <a:solidFill>
                  <a:srgbClr val="04142D"/>
                </a:solidFill>
                <a:latin typeface="Sora SemiBold" panose="00000700000000000000" pitchFamily="2" charset="0"/>
              </a:rPr>
              <a:t>Өзін-өзі жұмыспен қамту және қауіпсіздік стратегиясы</a:t>
            </a:r>
            <a:endParaRPr lang="en-US" sz="6000" dirty="0"/>
          </a:p>
        </p:txBody>
      </p:sp>
      <p:sp>
        <p:nvSpPr>
          <p:cNvPr id="6" name="Text 4"/>
          <p:cNvSpPr txBox="1"/>
          <p:nvPr/>
        </p:nvSpPr>
        <p:spPr>
          <a:xfrm>
            <a:off x="762000" y="9143505"/>
            <a:ext cx="84153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350" dirty="0">
                <a:solidFill>
                  <a:srgbClr val="616B7C"/>
                </a:solidFill>
                <a:latin typeface="Be Vietnam Pro" panose="00000500000000000000" pitchFamily="2" charset="0"/>
              </a:rPr>
              <a:t>Болашағыңызды деструктивті идеологиялардан қорғаудың негіздері</a:t>
            </a:r>
            <a:endParaRPr lang="en-US" sz="23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5574" y="0"/>
            <a:ext cx="8410575" cy="10287000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8602" y="-47625"/>
            <a:ext cx="4705350" cy="3495675"/>
          </a:xfrm>
          <a:prstGeom prst="rect">
            <a:avLst/>
          </a:prstGeom>
        </p:spPr>
      </p:pic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8602" y="2684694"/>
            <a:ext cx="3514725" cy="595312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58193" y="6721409"/>
            <a:ext cx="3495675" cy="36195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F948302-3094-6D66-3C57-E578C6E0CB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2561" y="1424874"/>
            <a:ext cx="4705350" cy="40515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Shape 1"/>
          <p:cNvSpPr/>
          <p:nvPr/>
        </p:nvSpPr>
        <p:spPr>
          <a:xfrm>
            <a:off x="762000" y="1417009"/>
            <a:ext cx="2857500" cy="47625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4" name="Text 2"/>
          <p:cNvSpPr txBox="1"/>
          <p:nvPr/>
        </p:nvSpPr>
        <p:spPr>
          <a:xfrm>
            <a:off x="762000" y="762000"/>
            <a:ext cx="11206163" cy="6057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960"/>
              </a:lnSpc>
              <a:buNone/>
            </a:pPr>
            <a:r>
              <a:rPr lang="en-US" sz="3600" kern="1200" spc="-92" dirty="0">
                <a:solidFill>
                  <a:srgbClr val="04142D"/>
                </a:solidFill>
                <a:latin typeface="Sora SemiBold" panose="00000700000000000000" pitchFamily="2" charset="0"/>
              </a:rPr>
              <a:t>ҚР Қылмыстық кодексі:</a:t>
            </a:r>
            <a:endParaRPr lang="en-US" sz="3600" dirty="0"/>
          </a:p>
        </p:txBody>
      </p:sp>
      <p:sp>
        <p:nvSpPr>
          <p:cNvPr id="5" name="Text 3"/>
          <p:cNvSpPr txBox="1"/>
          <p:nvPr/>
        </p:nvSpPr>
        <p:spPr>
          <a:xfrm>
            <a:off x="762000" y="1616935"/>
            <a:ext cx="11206163" cy="862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616B7C"/>
                </a:solidFill>
                <a:latin typeface="Be Vietnam Pro" panose="00000500000000000000" pitchFamily="2" charset="0"/>
              </a:rPr>
              <a:t>ҚР Қылмыстық кодексі аясында экстремистік әрекеттердің түрлері мен оларға қолданылатын жазалау шараларының қысқаша шолуы.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762000" y="2990784"/>
            <a:ext cx="2590800" cy="1352550"/>
          </a:xfrm>
          <a:custGeom>
            <a:avLst/>
            <a:gdLst/>
            <a:ahLst/>
            <a:cxnLst/>
            <a:rect l="0" t="0" r="2590800" b="1352550"/>
            <a:pathLst>
              <a:path w="2590800" h="1352550">
                <a:moveTo>
                  <a:pt x="95247" y="0"/>
                </a:moveTo>
                <a:lnTo>
                  <a:pt x="2495553" y="0"/>
                </a:lnTo>
                <a:arcTo wR="95247" hR="95247" stAng="16200000" swAng="5400000"/>
                <a:lnTo>
                  <a:pt x="2590800" y="1352550"/>
                </a:lnTo>
                <a:lnTo>
                  <a:pt x="0" y="1352550"/>
                </a:lnTo>
                <a:lnTo>
                  <a:pt x="0" y="95247"/>
                </a:lnTo>
                <a:arcTo wR="95247" hR="95247" stAng="10800000" swAng="5400000"/>
                <a:close/>
              </a:path>
            </a:pathLst>
          </a:custGeom>
          <a:solidFill>
            <a:srgbClr val="0022FF">
              <a:alpha val="2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" name="Shape 5"/>
          <p:cNvSpPr/>
          <p:nvPr/>
        </p:nvSpPr>
        <p:spPr>
          <a:xfrm>
            <a:off x="762000" y="2990784"/>
            <a:ext cx="2590800" cy="95250"/>
          </a:xfrm>
          <a:custGeom>
            <a:avLst/>
            <a:gdLst/>
            <a:ahLst/>
            <a:cxnLst/>
            <a:rect l="0" t="0" r="2590800" b="95250"/>
            <a:pathLst>
              <a:path w="2590800" h="95250">
                <a:moveTo>
                  <a:pt x="47625" y="0"/>
                </a:moveTo>
                <a:lnTo>
                  <a:pt x="2543175" y="0"/>
                </a:lnTo>
                <a:arcTo wR="47625" hR="47625" stAng="16200000" swAng="5400000"/>
                <a:lnTo>
                  <a:pt x="2590800" y="95250"/>
                </a:lnTo>
                <a:lnTo>
                  <a:pt x="0" y="95250"/>
                </a:lnTo>
                <a:lnTo>
                  <a:pt x="0" y="47625"/>
                </a:lnTo>
                <a:arcTo wR="47625" hR="47625" stAng="10800000" swAng="5400000"/>
                <a:close/>
              </a:path>
            </a:pathLst>
          </a:custGeom>
          <a:solidFill>
            <a:srgbClr val="0022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8" name="Shape 6"/>
          <p:cNvSpPr/>
          <p:nvPr/>
        </p:nvSpPr>
        <p:spPr>
          <a:xfrm>
            <a:off x="762000" y="4332751"/>
            <a:ext cx="2590800" cy="10583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9" name="Shape 7"/>
          <p:cNvSpPr/>
          <p:nvPr/>
        </p:nvSpPr>
        <p:spPr>
          <a:xfrm>
            <a:off x="762000" y="2990784"/>
            <a:ext cx="10583" cy="1352550"/>
          </a:xfrm>
          <a:custGeom>
            <a:avLst/>
            <a:gdLst/>
            <a:ahLst/>
            <a:cxnLst/>
            <a:rect l="0" t="0" r="10583" b="1352550"/>
            <a:pathLst>
              <a:path w="10583" h="1352550">
                <a:moveTo>
                  <a:pt x="5292" y="0"/>
                </a:moveTo>
                <a:lnTo>
                  <a:pt x="10583" y="0"/>
                </a:lnTo>
                <a:lnTo>
                  <a:pt x="10583" y="1352550"/>
                </a:lnTo>
                <a:lnTo>
                  <a:pt x="0" y="1352550"/>
                </a:lnTo>
                <a:lnTo>
                  <a:pt x="0" y="5292"/>
                </a:lnTo>
                <a:arcTo wR="5292" hR="5292" stAng="10800000" swAng="5400000"/>
                <a:close/>
              </a:path>
            </a:pathLst>
          </a:cu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" name="Text 8"/>
          <p:cNvSpPr txBox="1"/>
          <p:nvPr/>
        </p:nvSpPr>
        <p:spPr>
          <a:xfrm>
            <a:off x="1751873" y="3454466"/>
            <a:ext cx="4714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Бап</a:t>
            </a:r>
            <a:endParaRPr lang="en-US" sz="2100" dirty="0"/>
          </a:p>
        </p:txBody>
      </p:sp>
      <p:sp>
        <p:nvSpPr>
          <p:cNvPr id="11" name="Shape 9"/>
          <p:cNvSpPr/>
          <p:nvPr/>
        </p:nvSpPr>
        <p:spPr>
          <a:xfrm>
            <a:off x="3168716" y="2990784"/>
            <a:ext cx="7705725" cy="1352550"/>
          </a:xfrm>
          <a:custGeom>
            <a:avLst/>
            <a:gdLst/>
            <a:ahLst/>
            <a:cxnLst/>
            <a:rect l="0" t="0" r="7705725" b="1352550"/>
            <a:pathLst>
              <a:path w="7705725" h="1352550">
                <a:moveTo>
                  <a:pt x="95247" y="0"/>
                </a:moveTo>
                <a:lnTo>
                  <a:pt x="7610478" y="0"/>
                </a:lnTo>
                <a:arcTo wR="95247" hR="95247" stAng="16200000" swAng="5400000"/>
                <a:lnTo>
                  <a:pt x="7705725" y="1352550"/>
                </a:lnTo>
                <a:lnTo>
                  <a:pt x="0" y="1352550"/>
                </a:lnTo>
                <a:lnTo>
                  <a:pt x="0" y="95247"/>
                </a:lnTo>
                <a:arcTo wR="95247" hR="95247" stAng="10800000" swAng="5400000"/>
                <a:close/>
              </a:path>
            </a:pathLst>
          </a:custGeom>
          <a:solidFill>
            <a:srgbClr val="0022FF">
              <a:alpha val="2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" name="Shape 10"/>
          <p:cNvSpPr/>
          <p:nvPr/>
        </p:nvSpPr>
        <p:spPr>
          <a:xfrm>
            <a:off x="3168716" y="2990784"/>
            <a:ext cx="7705725" cy="95250"/>
          </a:xfrm>
          <a:custGeom>
            <a:avLst/>
            <a:gdLst/>
            <a:ahLst/>
            <a:cxnLst/>
            <a:rect l="0" t="0" r="7705725" b="95250"/>
            <a:pathLst>
              <a:path w="7705725" h="95250">
                <a:moveTo>
                  <a:pt x="47625" y="0"/>
                </a:moveTo>
                <a:lnTo>
                  <a:pt x="7658100" y="0"/>
                </a:lnTo>
                <a:arcTo wR="47625" hR="47625" stAng="16200000" swAng="5400000"/>
                <a:lnTo>
                  <a:pt x="7705725" y="95250"/>
                </a:lnTo>
                <a:lnTo>
                  <a:pt x="0" y="95250"/>
                </a:lnTo>
                <a:lnTo>
                  <a:pt x="0" y="47625"/>
                </a:lnTo>
                <a:arcTo wR="47625" hR="47625" stAng="10800000" swAng="5400000"/>
                <a:close/>
              </a:path>
            </a:pathLst>
          </a:custGeom>
          <a:solidFill>
            <a:srgbClr val="0022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3" name="Shape 11"/>
          <p:cNvSpPr/>
          <p:nvPr/>
        </p:nvSpPr>
        <p:spPr>
          <a:xfrm>
            <a:off x="3168716" y="4332751"/>
            <a:ext cx="7705725" cy="10583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4" name="Shape 12"/>
          <p:cNvSpPr/>
          <p:nvPr/>
        </p:nvSpPr>
        <p:spPr>
          <a:xfrm>
            <a:off x="3168716" y="2990784"/>
            <a:ext cx="10583" cy="1352550"/>
          </a:xfrm>
          <a:custGeom>
            <a:avLst/>
            <a:gdLst/>
            <a:ahLst/>
            <a:cxnLst/>
            <a:rect l="0" t="0" r="10583" b="1352550"/>
            <a:pathLst>
              <a:path w="10583" h="1352550">
                <a:moveTo>
                  <a:pt x="5292" y="0"/>
                </a:moveTo>
                <a:lnTo>
                  <a:pt x="10583" y="0"/>
                </a:lnTo>
                <a:lnTo>
                  <a:pt x="10583" y="1352550"/>
                </a:lnTo>
                <a:lnTo>
                  <a:pt x="0" y="1352550"/>
                </a:lnTo>
                <a:lnTo>
                  <a:pt x="0" y="5292"/>
                </a:lnTo>
                <a:arcTo wR="5292" hR="5292" stAng="10800000" swAng="5400000"/>
                <a:close/>
              </a:path>
            </a:pathLst>
          </a:cu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Text 13"/>
          <p:cNvSpPr txBox="1"/>
          <p:nvPr/>
        </p:nvSpPr>
        <p:spPr>
          <a:xfrm>
            <a:off x="6176367" y="3454466"/>
            <a:ext cx="15573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Қылмыс түрі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10695285" y="2990784"/>
            <a:ext cx="7000875" cy="1352550"/>
          </a:xfrm>
          <a:custGeom>
            <a:avLst/>
            <a:gdLst/>
            <a:ahLst/>
            <a:cxnLst/>
            <a:rect l="0" t="0" r="7000875" b="1352550"/>
            <a:pathLst>
              <a:path w="7000875" h="1352550">
                <a:moveTo>
                  <a:pt x="95247" y="0"/>
                </a:moveTo>
                <a:lnTo>
                  <a:pt x="6905628" y="0"/>
                </a:lnTo>
                <a:arcTo wR="95247" hR="95247" stAng="16200000" swAng="5400000"/>
                <a:lnTo>
                  <a:pt x="7000875" y="1352550"/>
                </a:lnTo>
                <a:lnTo>
                  <a:pt x="0" y="1352550"/>
                </a:lnTo>
                <a:lnTo>
                  <a:pt x="0" y="95247"/>
                </a:lnTo>
                <a:arcTo wR="95247" hR="95247" stAng="10800000" swAng="5400000"/>
                <a:close/>
              </a:path>
            </a:pathLst>
          </a:custGeom>
          <a:solidFill>
            <a:srgbClr val="0022FF">
              <a:alpha val="2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7" name="Shape 15"/>
          <p:cNvSpPr/>
          <p:nvPr/>
        </p:nvSpPr>
        <p:spPr>
          <a:xfrm>
            <a:off x="10695285" y="2990784"/>
            <a:ext cx="7000875" cy="95250"/>
          </a:xfrm>
          <a:custGeom>
            <a:avLst/>
            <a:gdLst/>
            <a:ahLst/>
            <a:cxnLst/>
            <a:rect l="0" t="0" r="7000875" b="95250"/>
            <a:pathLst>
              <a:path w="7000875" h="95250">
                <a:moveTo>
                  <a:pt x="47625" y="0"/>
                </a:moveTo>
                <a:lnTo>
                  <a:pt x="6953250" y="0"/>
                </a:lnTo>
                <a:arcTo wR="47625" hR="47625" stAng="16200000" swAng="5400000"/>
                <a:lnTo>
                  <a:pt x="7000875" y="95250"/>
                </a:lnTo>
                <a:lnTo>
                  <a:pt x="0" y="95250"/>
                </a:lnTo>
                <a:lnTo>
                  <a:pt x="0" y="47625"/>
                </a:lnTo>
                <a:arcTo wR="47625" hR="47625" stAng="10800000" swAng="5400000"/>
                <a:close/>
              </a:path>
            </a:pathLst>
          </a:custGeom>
          <a:solidFill>
            <a:srgbClr val="0022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8" name="Shape 16"/>
          <p:cNvSpPr/>
          <p:nvPr/>
        </p:nvSpPr>
        <p:spPr>
          <a:xfrm>
            <a:off x="17685577" y="2990784"/>
            <a:ext cx="10583" cy="1352550"/>
          </a:xfrm>
          <a:custGeom>
            <a:avLst/>
            <a:gdLst/>
            <a:ahLst/>
            <a:cxnLst/>
            <a:rect l="0" t="0" r="10583" b="1352550"/>
            <a:pathLst>
              <a:path w="10583" h="1352550">
                <a:moveTo>
                  <a:pt x="0" y="0"/>
                </a:moveTo>
                <a:lnTo>
                  <a:pt x="5291" y="0"/>
                </a:lnTo>
                <a:arcTo wR="5292" hR="5292" stAng="16200000" swAng="5400000"/>
                <a:lnTo>
                  <a:pt x="10583" y="1352550"/>
                </a:lnTo>
                <a:lnTo>
                  <a:pt x="0" y="1352550"/>
                </a:lnTo>
                <a:close/>
              </a:path>
            </a:pathLst>
          </a:cu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9" name="Shape 17"/>
          <p:cNvSpPr/>
          <p:nvPr/>
        </p:nvSpPr>
        <p:spPr>
          <a:xfrm>
            <a:off x="10695285" y="4332751"/>
            <a:ext cx="7000875" cy="10583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0" name="Shape 18"/>
          <p:cNvSpPr/>
          <p:nvPr/>
        </p:nvSpPr>
        <p:spPr>
          <a:xfrm>
            <a:off x="10695285" y="2990784"/>
            <a:ext cx="10583" cy="1352550"/>
          </a:xfrm>
          <a:custGeom>
            <a:avLst/>
            <a:gdLst/>
            <a:ahLst/>
            <a:cxnLst/>
            <a:rect l="0" t="0" r="10583" b="1352550"/>
            <a:pathLst>
              <a:path w="10583" h="1352550">
                <a:moveTo>
                  <a:pt x="5292" y="0"/>
                </a:moveTo>
                <a:lnTo>
                  <a:pt x="10583" y="0"/>
                </a:lnTo>
                <a:lnTo>
                  <a:pt x="10583" y="1352550"/>
                </a:lnTo>
                <a:lnTo>
                  <a:pt x="0" y="1352550"/>
                </a:lnTo>
                <a:lnTo>
                  <a:pt x="0" y="5292"/>
                </a:lnTo>
                <a:arcTo wR="5292" hR="5292" stAng="10800000" swAng="5400000"/>
                <a:close/>
              </a:path>
            </a:pathLst>
          </a:cu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1" name="Text 19"/>
          <p:cNvSpPr txBox="1"/>
          <p:nvPr/>
        </p:nvSpPr>
        <p:spPr>
          <a:xfrm>
            <a:off x="12982443" y="3454466"/>
            <a:ext cx="22907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Жазалау шаралары</a:t>
            </a:r>
            <a:endParaRPr lang="en-US" sz="2400" dirty="0"/>
          </a:p>
        </p:txBody>
      </p:sp>
      <p:sp>
        <p:nvSpPr>
          <p:cNvPr id="22" name="Shape 20"/>
          <p:cNvSpPr/>
          <p:nvPr/>
        </p:nvSpPr>
        <p:spPr>
          <a:xfrm>
            <a:off x="762000" y="4164211"/>
            <a:ext cx="2400300" cy="98107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3" name="Shape 21"/>
          <p:cNvSpPr/>
          <p:nvPr/>
        </p:nvSpPr>
        <p:spPr>
          <a:xfrm>
            <a:off x="762000" y="5134703"/>
            <a:ext cx="2400300" cy="10583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4" name="Shape 22"/>
          <p:cNvSpPr/>
          <p:nvPr/>
        </p:nvSpPr>
        <p:spPr>
          <a:xfrm>
            <a:off x="762000" y="4164211"/>
            <a:ext cx="10583" cy="98107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5" name="Text 23"/>
          <p:cNvSpPr txBox="1"/>
          <p:nvPr/>
        </p:nvSpPr>
        <p:spPr>
          <a:xfrm>
            <a:off x="1584027" y="4505028"/>
            <a:ext cx="80486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04142D"/>
                </a:solidFill>
                <a:latin typeface="Be Vietnam Pro" panose="00000500000000000000" pitchFamily="2" charset="0"/>
              </a:rPr>
              <a:t>174-бап</a:t>
            </a:r>
            <a:endParaRPr lang="en-US" sz="1650" dirty="0"/>
          </a:p>
        </p:txBody>
      </p:sp>
      <p:sp>
        <p:nvSpPr>
          <p:cNvPr id="26" name="Shape 24"/>
          <p:cNvSpPr/>
          <p:nvPr/>
        </p:nvSpPr>
        <p:spPr>
          <a:xfrm>
            <a:off x="3168716" y="4164211"/>
            <a:ext cx="7515225" cy="98107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7" name="Shape 25"/>
          <p:cNvSpPr/>
          <p:nvPr/>
        </p:nvSpPr>
        <p:spPr>
          <a:xfrm>
            <a:off x="3168716" y="5134703"/>
            <a:ext cx="7515225" cy="10583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8" name="Shape 26"/>
          <p:cNvSpPr/>
          <p:nvPr/>
        </p:nvSpPr>
        <p:spPr>
          <a:xfrm>
            <a:off x="3168716" y="4164211"/>
            <a:ext cx="10583" cy="98107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9" name="Text 27"/>
          <p:cNvSpPr txBox="1"/>
          <p:nvPr/>
        </p:nvSpPr>
        <p:spPr>
          <a:xfrm>
            <a:off x="5168470" y="4505028"/>
            <a:ext cx="356711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04142D"/>
                </a:solidFill>
                <a:latin typeface="Be Vietnam Pro" panose="00000500000000000000" pitchFamily="2" charset="0"/>
              </a:rPr>
              <a:t>Әлеуметтік, діни алауыздықты қоздыру</a:t>
            </a:r>
            <a:endParaRPr lang="en-US" dirty="0"/>
          </a:p>
        </p:txBody>
      </p:sp>
      <p:sp>
        <p:nvSpPr>
          <p:cNvPr id="30" name="Shape 28"/>
          <p:cNvSpPr/>
          <p:nvPr/>
        </p:nvSpPr>
        <p:spPr>
          <a:xfrm>
            <a:off x="10695285" y="4164211"/>
            <a:ext cx="6990292" cy="98107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1" name="Shape 29"/>
          <p:cNvSpPr/>
          <p:nvPr/>
        </p:nvSpPr>
        <p:spPr>
          <a:xfrm>
            <a:off x="17685577" y="4164211"/>
            <a:ext cx="10583" cy="98107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2" name="Shape 30"/>
          <p:cNvSpPr/>
          <p:nvPr/>
        </p:nvSpPr>
        <p:spPr>
          <a:xfrm>
            <a:off x="10695285" y="5134703"/>
            <a:ext cx="6810375" cy="10583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3" name="Shape 31"/>
          <p:cNvSpPr/>
          <p:nvPr/>
        </p:nvSpPr>
        <p:spPr>
          <a:xfrm>
            <a:off x="10695285" y="4164211"/>
            <a:ext cx="10583" cy="98107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4" name="Text 32"/>
          <p:cNvSpPr txBox="1"/>
          <p:nvPr/>
        </p:nvSpPr>
        <p:spPr>
          <a:xfrm>
            <a:off x="12528849" y="4505028"/>
            <a:ext cx="3195638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04142D"/>
                </a:solidFill>
                <a:latin typeface="Be Vietnam Pro" panose="00000500000000000000" pitchFamily="2" charset="0"/>
              </a:rPr>
              <a:t>Айыппұл/бас бостандығын шектеу</a:t>
            </a:r>
            <a:endParaRPr lang="en-US" dirty="0"/>
          </a:p>
        </p:txBody>
      </p:sp>
      <p:sp>
        <p:nvSpPr>
          <p:cNvPr id="35" name="Shape 33"/>
          <p:cNvSpPr/>
          <p:nvPr/>
        </p:nvSpPr>
        <p:spPr>
          <a:xfrm>
            <a:off x="762000" y="5156233"/>
            <a:ext cx="2400300" cy="98107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6" name="Shape 34"/>
          <p:cNvSpPr/>
          <p:nvPr/>
        </p:nvSpPr>
        <p:spPr>
          <a:xfrm>
            <a:off x="762000" y="6126725"/>
            <a:ext cx="2400300" cy="10583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7" name="Shape 35"/>
          <p:cNvSpPr/>
          <p:nvPr/>
        </p:nvSpPr>
        <p:spPr>
          <a:xfrm>
            <a:off x="762000" y="5156233"/>
            <a:ext cx="10583" cy="98107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8" name="Text 36"/>
          <p:cNvSpPr txBox="1"/>
          <p:nvPr/>
        </p:nvSpPr>
        <p:spPr>
          <a:xfrm>
            <a:off x="1577744" y="5497050"/>
            <a:ext cx="82391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04142D"/>
                </a:solidFill>
                <a:latin typeface="Be Vietnam Pro" panose="00000500000000000000" pitchFamily="2" charset="0"/>
              </a:rPr>
              <a:t>179-бап</a:t>
            </a:r>
            <a:endParaRPr lang="en-US" sz="1650" dirty="0"/>
          </a:p>
        </p:txBody>
      </p:sp>
      <p:sp>
        <p:nvSpPr>
          <p:cNvPr id="39" name="Shape 37"/>
          <p:cNvSpPr/>
          <p:nvPr/>
        </p:nvSpPr>
        <p:spPr>
          <a:xfrm>
            <a:off x="3168716" y="5156233"/>
            <a:ext cx="7515225" cy="98107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0" name="Shape 38"/>
          <p:cNvSpPr/>
          <p:nvPr/>
        </p:nvSpPr>
        <p:spPr>
          <a:xfrm>
            <a:off x="3168716" y="6126725"/>
            <a:ext cx="7515225" cy="10583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1" name="Shape 39"/>
          <p:cNvSpPr/>
          <p:nvPr/>
        </p:nvSpPr>
        <p:spPr>
          <a:xfrm>
            <a:off x="3168716" y="5156233"/>
            <a:ext cx="10583" cy="98107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2" name="Text 40"/>
          <p:cNvSpPr txBox="1"/>
          <p:nvPr/>
        </p:nvSpPr>
        <p:spPr>
          <a:xfrm>
            <a:off x="5515240" y="5497050"/>
            <a:ext cx="288131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04142D"/>
                </a:solidFill>
                <a:latin typeface="Be Vietnam Pro" panose="00000500000000000000" pitchFamily="2" charset="0"/>
              </a:rPr>
              <a:t>Билікті басып алуды насихаттау</a:t>
            </a:r>
            <a:endParaRPr lang="en-US" dirty="0"/>
          </a:p>
        </p:txBody>
      </p:sp>
      <p:sp>
        <p:nvSpPr>
          <p:cNvPr id="43" name="Shape 41"/>
          <p:cNvSpPr/>
          <p:nvPr/>
        </p:nvSpPr>
        <p:spPr>
          <a:xfrm>
            <a:off x="10695285" y="5156233"/>
            <a:ext cx="7000875" cy="98107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4" name="Shape 42"/>
          <p:cNvSpPr/>
          <p:nvPr/>
        </p:nvSpPr>
        <p:spPr>
          <a:xfrm>
            <a:off x="17685577" y="5156233"/>
            <a:ext cx="10583" cy="98107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5" name="Shape 43"/>
          <p:cNvSpPr/>
          <p:nvPr/>
        </p:nvSpPr>
        <p:spPr>
          <a:xfrm>
            <a:off x="10695285" y="6126725"/>
            <a:ext cx="6810375" cy="10583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6" name="Shape 44"/>
          <p:cNvSpPr/>
          <p:nvPr/>
        </p:nvSpPr>
        <p:spPr>
          <a:xfrm>
            <a:off x="10695285" y="5156233"/>
            <a:ext cx="10583" cy="98107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7" name="Text 45"/>
          <p:cNvSpPr txBox="1"/>
          <p:nvPr/>
        </p:nvSpPr>
        <p:spPr>
          <a:xfrm>
            <a:off x="12933330" y="5497050"/>
            <a:ext cx="238601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04142D"/>
                </a:solidFill>
                <a:latin typeface="Be Vietnam Pro" panose="00000500000000000000" pitchFamily="2" charset="0"/>
              </a:rPr>
              <a:t>Бас бостандығынан айыру</a:t>
            </a:r>
            <a:endParaRPr lang="en-US" dirty="0"/>
          </a:p>
        </p:txBody>
      </p:sp>
      <p:sp>
        <p:nvSpPr>
          <p:cNvPr id="48" name="Shape 46"/>
          <p:cNvSpPr/>
          <p:nvPr/>
        </p:nvSpPr>
        <p:spPr>
          <a:xfrm>
            <a:off x="762000" y="6148256"/>
            <a:ext cx="2400300" cy="98107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/>
          <a:lstStyle/>
          <a:p>
            <a:endParaRPr lang="ru-RU" dirty="0"/>
          </a:p>
        </p:txBody>
      </p:sp>
      <p:sp>
        <p:nvSpPr>
          <p:cNvPr id="49" name="Shape 47"/>
          <p:cNvSpPr/>
          <p:nvPr/>
        </p:nvSpPr>
        <p:spPr>
          <a:xfrm>
            <a:off x="762000" y="7118747"/>
            <a:ext cx="2400300" cy="10583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0" name="Shape 48"/>
          <p:cNvSpPr/>
          <p:nvPr/>
        </p:nvSpPr>
        <p:spPr>
          <a:xfrm>
            <a:off x="762000" y="6148256"/>
            <a:ext cx="10583" cy="98107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1" name="Text 49"/>
          <p:cNvSpPr txBox="1"/>
          <p:nvPr/>
        </p:nvSpPr>
        <p:spPr>
          <a:xfrm>
            <a:off x="1577578" y="6489072"/>
            <a:ext cx="82391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04142D"/>
                </a:solidFill>
                <a:latin typeface="Be Vietnam Pro" panose="00000500000000000000" pitchFamily="2" charset="0"/>
              </a:rPr>
              <a:t>182-бап</a:t>
            </a:r>
            <a:endParaRPr lang="en-US" sz="1650" dirty="0"/>
          </a:p>
        </p:txBody>
      </p:sp>
      <p:sp>
        <p:nvSpPr>
          <p:cNvPr id="52" name="Shape 50"/>
          <p:cNvSpPr/>
          <p:nvPr/>
        </p:nvSpPr>
        <p:spPr>
          <a:xfrm>
            <a:off x="3168716" y="6148256"/>
            <a:ext cx="7515225" cy="98107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3" name="Shape 51"/>
          <p:cNvSpPr/>
          <p:nvPr/>
        </p:nvSpPr>
        <p:spPr>
          <a:xfrm>
            <a:off x="3168716" y="7118747"/>
            <a:ext cx="7515225" cy="10583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4" name="Shape 52"/>
          <p:cNvSpPr/>
          <p:nvPr/>
        </p:nvSpPr>
        <p:spPr>
          <a:xfrm>
            <a:off x="3168716" y="6148256"/>
            <a:ext cx="10583" cy="98107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5" name="Text 53"/>
          <p:cNvSpPr txBox="1"/>
          <p:nvPr/>
        </p:nvSpPr>
        <p:spPr>
          <a:xfrm>
            <a:off x="5564519" y="6489072"/>
            <a:ext cx="2776538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04142D"/>
                </a:solidFill>
                <a:latin typeface="Be Vietnam Pro" panose="00000500000000000000" pitchFamily="2" charset="0"/>
              </a:rPr>
              <a:t>Экстремистік топ құру/қатысу</a:t>
            </a:r>
            <a:endParaRPr lang="en-US" dirty="0"/>
          </a:p>
        </p:txBody>
      </p:sp>
      <p:sp>
        <p:nvSpPr>
          <p:cNvPr id="56" name="Shape 54"/>
          <p:cNvSpPr/>
          <p:nvPr/>
        </p:nvSpPr>
        <p:spPr>
          <a:xfrm>
            <a:off x="10695285" y="6148256"/>
            <a:ext cx="6990292" cy="98107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7" name="Shape 55"/>
          <p:cNvSpPr/>
          <p:nvPr/>
        </p:nvSpPr>
        <p:spPr>
          <a:xfrm>
            <a:off x="17685577" y="6148256"/>
            <a:ext cx="10583" cy="98107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8" name="Shape 56"/>
          <p:cNvSpPr/>
          <p:nvPr/>
        </p:nvSpPr>
        <p:spPr>
          <a:xfrm>
            <a:off x="10695285" y="7118747"/>
            <a:ext cx="6810375" cy="10583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9" name="Shape 57"/>
          <p:cNvSpPr/>
          <p:nvPr/>
        </p:nvSpPr>
        <p:spPr>
          <a:xfrm>
            <a:off x="10695285" y="6148256"/>
            <a:ext cx="10583" cy="98107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0" name="Text 58"/>
          <p:cNvSpPr txBox="1"/>
          <p:nvPr/>
        </p:nvSpPr>
        <p:spPr>
          <a:xfrm>
            <a:off x="13061157" y="6489072"/>
            <a:ext cx="2128838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04142D"/>
                </a:solidFill>
                <a:latin typeface="Be Vietnam Pro" panose="00000500000000000000" pitchFamily="2" charset="0"/>
              </a:rPr>
              <a:t>Мүлкін тәркілеп, қамау</a:t>
            </a:r>
            <a:endParaRPr lang="en-US" dirty="0"/>
          </a:p>
        </p:txBody>
      </p:sp>
      <p:sp>
        <p:nvSpPr>
          <p:cNvPr id="61" name="Shape 59"/>
          <p:cNvSpPr/>
          <p:nvPr/>
        </p:nvSpPr>
        <p:spPr>
          <a:xfrm>
            <a:off x="762000" y="7140278"/>
            <a:ext cx="2400300" cy="98107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2" name="Shape 60"/>
          <p:cNvSpPr/>
          <p:nvPr/>
        </p:nvSpPr>
        <p:spPr>
          <a:xfrm>
            <a:off x="762000" y="8110770"/>
            <a:ext cx="2400300" cy="10583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3" name="Shape 61"/>
          <p:cNvSpPr/>
          <p:nvPr/>
        </p:nvSpPr>
        <p:spPr>
          <a:xfrm>
            <a:off x="762000" y="7140278"/>
            <a:ext cx="10583" cy="98107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4" name="Text 62"/>
          <p:cNvSpPr txBox="1"/>
          <p:nvPr/>
        </p:nvSpPr>
        <p:spPr>
          <a:xfrm>
            <a:off x="1548805" y="7481094"/>
            <a:ext cx="88106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04142D"/>
                </a:solidFill>
                <a:latin typeface="Be Vietnam Pro" panose="00000500000000000000" pitchFamily="2" charset="0"/>
              </a:rPr>
              <a:t>258-бап</a:t>
            </a:r>
            <a:endParaRPr lang="en-US" sz="1650" dirty="0"/>
          </a:p>
        </p:txBody>
      </p:sp>
      <p:sp>
        <p:nvSpPr>
          <p:cNvPr id="65" name="Shape 63"/>
          <p:cNvSpPr/>
          <p:nvPr/>
        </p:nvSpPr>
        <p:spPr>
          <a:xfrm>
            <a:off x="3168716" y="7140278"/>
            <a:ext cx="7515225" cy="98107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6" name="Shape 64"/>
          <p:cNvSpPr/>
          <p:nvPr/>
        </p:nvSpPr>
        <p:spPr>
          <a:xfrm>
            <a:off x="3168716" y="8110770"/>
            <a:ext cx="7515225" cy="10583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7" name="Shape 65"/>
          <p:cNvSpPr/>
          <p:nvPr/>
        </p:nvSpPr>
        <p:spPr>
          <a:xfrm>
            <a:off x="3168716" y="7140278"/>
            <a:ext cx="10583" cy="98107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8" name="Text 66"/>
          <p:cNvSpPr txBox="1"/>
          <p:nvPr/>
        </p:nvSpPr>
        <p:spPr>
          <a:xfrm>
            <a:off x="5618262" y="7481094"/>
            <a:ext cx="267176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04142D"/>
                </a:solidFill>
                <a:latin typeface="Be Vietnam Pro" panose="00000500000000000000" pitchFamily="2" charset="0"/>
              </a:rPr>
              <a:t>Экстремизмді қаржыландыру</a:t>
            </a:r>
            <a:endParaRPr lang="en-US" dirty="0"/>
          </a:p>
        </p:txBody>
      </p:sp>
      <p:sp>
        <p:nvSpPr>
          <p:cNvPr id="69" name="Shape 67"/>
          <p:cNvSpPr/>
          <p:nvPr/>
        </p:nvSpPr>
        <p:spPr>
          <a:xfrm>
            <a:off x="10695285" y="7140278"/>
            <a:ext cx="7000875" cy="98107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0" name="Shape 68"/>
          <p:cNvSpPr/>
          <p:nvPr/>
        </p:nvSpPr>
        <p:spPr>
          <a:xfrm>
            <a:off x="17685577" y="7140278"/>
            <a:ext cx="10583" cy="98107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1" name="Shape 69"/>
          <p:cNvSpPr/>
          <p:nvPr/>
        </p:nvSpPr>
        <p:spPr>
          <a:xfrm>
            <a:off x="10714335" y="8110770"/>
            <a:ext cx="6810375" cy="10583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2" name="Shape 70"/>
          <p:cNvSpPr/>
          <p:nvPr/>
        </p:nvSpPr>
        <p:spPr>
          <a:xfrm>
            <a:off x="10695285" y="7140278"/>
            <a:ext cx="10583" cy="98107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3" name="Text 71"/>
          <p:cNvSpPr txBox="1"/>
          <p:nvPr/>
        </p:nvSpPr>
        <p:spPr>
          <a:xfrm>
            <a:off x="12933330" y="7481094"/>
            <a:ext cx="238601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04142D"/>
                </a:solidFill>
                <a:latin typeface="Be Vietnam Pro" panose="00000500000000000000" pitchFamily="2" charset="0"/>
              </a:rPr>
              <a:t>Бас бостандығынан айыру</a:t>
            </a:r>
            <a:endParaRPr lang="en-US" dirty="0"/>
          </a:p>
        </p:txBody>
      </p:sp>
      <p:sp>
        <p:nvSpPr>
          <p:cNvPr id="74" name="Shape 72"/>
          <p:cNvSpPr/>
          <p:nvPr/>
        </p:nvSpPr>
        <p:spPr>
          <a:xfrm>
            <a:off x="762000" y="8132300"/>
            <a:ext cx="2400300" cy="981075"/>
          </a:xfrm>
          <a:custGeom>
            <a:avLst/>
            <a:gdLst/>
            <a:ahLst/>
            <a:cxnLst/>
            <a:rect l="0" t="0" r="2400300" b="981075"/>
            <a:pathLst>
              <a:path w="2400300" h="981075">
                <a:moveTo>
                  <a:pt x="0" y="0"/>
                </a:moveTo>
                <a:lnTo>
                  <a:pt x="2400300" y="0"/>
                </a:lnTo>
                <a:lnTo>
                  <a:pt x="2400300" y="981075"/>
                </a:lnTo>
                <a:lnTo>
                  <a:pt x="114295" y="981075"/>
                </a:lnTo>
                <a:arcTo wR="114295" hR="114295" stAng="5400000" swAng="5400000"/>
                <a:close/>
              </a:path>
            </a:pathLst>
          </a:custGeom>
          <a:solidFill>
            <a:srgbClr val="FFFFFF">
              <a:alpha val="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5" name="Shape 73"/>
          <p:cNvSpPr/>
          <p:nvPr/>
        </p:nvSpPr>
        <p:spPr>
          <a:xfrm>
            <a:off x="762000" y="9102792"/>
            <a:ext cx="2400300" cy="10583"/>
          </a:xfrm>
          <a:custGeom>
            <a:avLst/>
            <a:gdLst/>
            <a:ahLst/>
            <a:cxnLst/>
            <a:rect l="0" t="0" r="2400300" b="10583"/>
            <a:pathLst>
              <a:path w="2400300" h="10583">
                <a:moveTo>
                  <a:pt x="0" y="0"/>
                </a:moveTo>
                <a:lnTo>
                  <a:pt x="2400300" y="0"/>
                </a:lnTo>
                <a:lnTo>
                  <a:pt x="2400300" y="10583"/>
                </a:lnTo>
                <a:lnTo>
                  <a:pt x="5292" y="10583"/>
                </a:lnTo>
                <a:arcTo wR="5292" hR="5292" stAng="5400000" swAng="5400000"/>
                <a:close/>
              </a:path>
            </a:pathLst>
          </a:cu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6" name="Shape 74"/>
          <p:cNvSpPr/>
          <p:nvPr/>
        </p:nvSpPr>
        <p:spPr>
          <a:xfrm>
            <a:off x="762000" y="8132300"/>
            <a:ext cx="10583" cy="981075"/>
          </a:xfrm>
          <a:custGeom>
            <a:avLst/>
            <a:gdLst/>
            <a:ahLst/>
            <a:cxnLst/>
            <a:rect l="0" t="0" r="10583" b="981075"/>
            <a:pathLst>
              <a:path w="10583" h="981075">
                <a:moveTo>
                  <a:pt x="0" y="0"/>
                </a:moveTo>
                <a:lnTo>
                  <a:pt x="10583" y="0"/>
                </a:lnTo>
                <a:lnTo>
                  <a:pt x="10583" y="981075"/>
                </a:lnTo>
                <a:lnTo>
                  <a:pt x="5292" y="981075"/>
                </a:lnTo>
                <a:arcTo wR="5292" hR="5292" stAng="5400000" swAng="5400000"/>
                <a:close/>
              </a:path>
            </a:pathLst>
          </a:cu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7" name="Text 75"/>
          <p:cNvSpPr txBox="1"/>
          <p:nvPr/>
        </p:nvSpPr>
        <p:spPr>
          <a:xfrm>
            <a:off x="1538221" y="8473447"/>
            <a:ext cx="90011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04142D"/>
                </a:solidFill>
                <a:latin typeface="Be Vietnam Pro" panose="00000500000000000000" pitchFamily="2" charset="0"/>
              </a:rPr>
              <a:t>405-бап</a:t>
            </a:r>
            <a:endParaRPr lang="en-US" sz="1650" dirty="0"/>
          </a:p>
        </p:txBody>
      </p:sp>
      <p:sp>
        <p:nvSpPr>
          <p:cNvPr id="78" name="Shape 76"/>
          <p:cNvSpPr/>
          <p:nvPr/>
        </p:nvSpPr>
        <p:spPr>
          <a:xfrm>
            <a:off x="3168716" y="8132300"/>
            <a:ext cx="7515225" cy="98107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9" name="Shape 77"/>
          <p:cNvSpPr/>
          <p:nvPr/>
        </p:nvSpPr>
        <p:spPr>
          <a:xfrm>
            <a:off x="3168716" y="9102792"/>
            <a:ext cx="7515225" cy="10583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80" name="Shape 78"/>
          <p:cNvSpPr/>
          <p:nvPr/>
        </p:nvSpPr>
        <p:spPr>
          <a:xfrm>
            <a:off x="3168716" y="8132300"/>
            <a:ext cx="10583" cy="98107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81" name="Text 79"/>
          <p:cNvSpPr txBox="1"/>
          <p:nvPr/>
        </p:nvSpPr>
        <p:spPr>
          <a:xfrm>
            <a:off x="5500688" y="8473447"/>
            <a:ext cx="2909888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04142D"/>
                </a:solidFill>
                <a:latin typeface="Be Vietnam Pro" panose="00000500000000000000" pitchFamily="2" charset="0"/>
              </a:rPr>
              <a:t>Тыйым салынған ұйым жұмысы</a:t>
            </a:r>
            <a:endParaRPr lang="en-US" dirty="0"/>
          </a:p>
        </p:txBody>
      </p:sp>
      <p:sp>
        <p:nvSpPr>
          <p:cNvPr id="82" name="Shape 80"/>
          <p:cNvSpPr/>
          <p:nvPr/>
        </p:nvSpPr>
        <p:spPr>
          <a:xfrm>
            <a:off x="10695285" y="8132300"/>
            <a:ext cx="6979709" cy="981075"/>
          </a:xfrm>
          <a:custGeom>
            <a:avLst/>
            <a:gdLst/>
            <a:ahLst/>
            <a:cxnLst/>
            <a:rect l="0" t="0" r="6810375" b="981075"/>
            <a:pathLst>
              <a:path w="6810375" h="981075">
                <a:moveTo>
                  <a:pt x="0" y="0"/>
                </a:moveTo>
                <a:lnTo>
                  <a:pt x="6810375" y="0"/>
                </a:lnTo>
                <a:lnTo>
                  <a:pt x="6810375" y="866780"/>
                </a:lnTo>
                <a:arcTo wR="114295" hR="114295" stAng="0" swAng="5400000"/>
                <a:lnTo>
                  <a:pt x="0" y="981075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83" name="Shape 81"/>
          <p:cNvSpPr/>
          <p:nvPr/>
        </p:nvSpPr>
        <p:spPr>
          <a:xfrm>
            <a:off x="17685577" y="8132300"/>
            <a:ext cx="10583" cy="981075"/>
          </a:xfrm>
          <a:custGeom>
            <a:avLst/>
            <a:gdLst/>
            <a:ahLst/>
            <a:cxnLst/>
            <a:rect l="0" t="0" r="10583" b="981075"/>
            <a:pathLst>
              <a:path w="10583" h="981075">
                <a:moveTo>
                  <a:pt x="0" y="0"/>
                </a:moveTo>
                <a:lnTo>
                  <a:pt x="10583" y="0"/>
                </a:lnTo>
                <a:lnTo>
                  <a:pt x="10583" y="975783"/>
                </a:lnTo>
                <a:arcTo wR="5292" hR="5292" stAng="0" swAng="5400000"/>
                <a:lnTo>
                  <a:pt x="0" y="981075"/>
                </a:lnTo>
                <a:close/>
              </a:path>
            </a:pathLst>
          </a:cu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84" name="Shape 82"/>
          <p:cNvSpPr/>
          <p:nvPr/>
        </p:nvSpPr>
        <p:spPr>
          <a:xfrm>
            <a:off x="10695285" y="9102792"/>
            <a:ext cx="6810375" cy="10583"/>
          </a:xfrm>
          <a:custGeom>
            <a:avLst/>
            <a:gdLst/>
            <a:ahLst/>
            <a:cxnLst/>
            <a:rect l="0" t="0" r="6810375" b="10583"/>
            <a:pathLst>
              <a:path w="6810375" h="10583">
                <a:moveTo>
                  <a:pt x="0" y="0"/>
                </a:moveTo>
                <a:lnTo>
                  <a:pt x="6810375" y="0"/>
                </a:lnTo>
                <a:lnTo>
                  <a:pt x="6810375" y="5291"/>
                </a:lnTo>
                <a:arcTo wR="5292" hR="5292" stAng="0" swAng="5400000"/>
                <a:lnTo>
                  <a:pt x="0" y="10583"/>
                </a:lnTo>
                <a:close/>
              </a:path>
            </a:pathLst>
          </a:cu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85" name="Shape 83"/>
          <p:cNvSpPr/>
          <p:nvPr/>
        </p:nvSpPr>
        <p:spPr>
          <a:xfrm>
            <a:off x="10695285" y="8132300"/>
            <a:ext cx="10583" cy="98107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86" name="Text 84"/>
          <p:cNvSpPr txBox="1"/>
          <p:nvPr/>
        </p:nvSpPr>
        <p:spPr>
          <a:xfrm>
            <a:off x="13075048" y="8473447"/>
            <a:ext cx="210026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04142D"/>
                </a:solidFill>
                <a:latin typeface="Be Vietnam Pro" panose="00000500000000000000" pitchFamily="2" charset="0"/>
              </a:rPr>
              <a:t>Айыппұл немесе қамау</a:t>
            </a:r>
            <a:endParaRPr lang="en-US" dirty="0"/>
          </a:p>
        </p:txBody>
      </p:sp>
      <p:sp>
        <p:nvSpPr>
          <p:cNvPr id="87" name="Shape 85"/>
          <p:cNvSpPr/>
          <p:nvPr/>
        </p:nvSpPr>
        <p:spPr>
          <a:xfrm>
            <a:off x="0" y="9508795"/>
            <a:ext cx="18288000" cy="78105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89" name="Text 87"/>
          <p:cNvSpPr txBox="1"/>
          <p:nvPr/>
        </p:nvSpPr>
        <p:spPr>
          <a:xfrm>
            <a:off x="17344100" y="9775363"/>
            <a:ext cx="214313" cy="3486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930"/>
              </a:lnSpc>
              <a:buNone/>
            </a:pPr>
            <a:r>
              <a:rPr lang="en-US" sz="1350" dirty="0">
                <a:solidFill>
                  <a:srgbClr val="04142D"/>
                </a:solidFill>
                <a:latin typeface="Be Vietnam Pro" panose="00000500000000000000" pitchFamily="2" charset="0"/>
              </a:rPr>
              <a:t>10</a:t>
            </a:r>
            <a:endParaRPr lang="en-US" sz="1350" dirty="0"/>
          </a:p>
        </p:txBody>
      </p:sp>
      <p:pic>
        <p:nvPicPr>
          <p:cNvPr id="90" name="Рисунок 89">
            <a:extLst>
              <a:ext uri="{FF2B5EF4-FFF2-40B4-BE49-F238E27FC236}">
                <a16:creationId xmlns:a16="http://schemas.microsoft.com/office/drawing/2014/main" id="{FF647D2B-0422-4104-C1E5-1FCC34B522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1077" y="332096"/>
            <a:ext cx="3843023" cy="2520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Shape 1"/>
          <p:cNvSpPr/>
          <p:nvPr/>
        </p:nvSpPr>
        <p:spPr>
          <a:xfrm>
            <a:off x="7715085" y="1417009"/>
            <a:ext cx="2857500" cy="38100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4" name="Text 2"/>
          <p:cNvSpPr txBox="1"/>
          <p:nvPr/>
        </p:nvSpPr>
        <p:spPr>
          <a:xfrm>
            <a:off x="3556000" y="762000"/>
            <a:ext cx="11206163" cy="6057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960"/>
              </a:lnSpc>
              <a:buNone/>
            </a:pPr>
            <a:r>
              <a:rPr lang="en-US" sz="4000" kern="1200" spc="-92" dirty="0">
                <a:solidFill>
                  <a:srgbClr val="04142D"/>
                </a:solidFill>
                <a:latin typeface="Sora SemiBold" panose="00000700000000000000" pitchFamily="2" charset="0"/>
              </a:rPr>
              <a:t>Қауіпсіздік қалқаны</a:t>
            </a:r>
            <a:endParaRPr lang="en-US" sz="4000" dirty="0"/>
          </a:p>
        </p:txBody>
      </p:sp>
      <p:sp>
        <p:nvSpPr>
          <p:cNvPr id="5" name="Text 3"/>
          <p:cNvSpPr txBox="1"/>
          <p:nvPr/>
        </p:nvSpPr>
        <p:spPr>
          <a:xfrm>
            <a:off x="3556000" y="1607344"/>
            <a:ext cx="11206163" cy="862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400" dirty="0">
                <a:solidFill>
                  <a:srgbClr val="616B7C"/>
                </a:solidFill>
                <a:latin typeface="Be Vietnam Pro" panose="00000500000000000000" pitchFamily="2" charset="0"/>
              </a:rPr>
              <a:t>Деструктивті ағымдардан қорғанудың төрт жолы: талдау, тексеру, эмоцияны бақылау және цифрлық гигиена.</a:t>
            </a:r>
            <a:endParaRPr lang="en-US" sz="2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216" y="2981193"/>
            <a:ext cx="16395238" cy="6148256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80804" y="5988017"/>
            <a:ext cx="546034" cy="546034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13887" y="4301960"/>
            <a:ext cx="477738" cy="477738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622651" y="5961559"/>
            <a:ext cx="409443" cy="409443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25976" y="6808887"/>
            <a:ext cx="614329" cy="614329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952500" y="3181780"/>
            <a:ext cx="42719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Сыни ойлау</a:t>
            </a:r>
            <a:endParaRPr lang="en-US" sz="2400" dirty="0"/>
          </a:p>
        </p:txBody>
      </p:sp>
      <p:sp>
        <p:nvSpPr>
          <p:cNvPr id="12" name="Text 5"/>
          <p:cNvSpPr txBox="1"/>
          <p:nvPr/>
        </p:nvSpPr>
        <p:spPr>
          <a:xfrm>
            <a:off x="952500" y="3588577"/>
            <a:ext cx="4271963" cy="1351594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r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Ақпаратты мұқият талдап, </a:t>
            </a:r>
            <a:r>
              <a:rPr lang="kk-KZ" dirty="0">
                <a:solidFill>
                  <a:srgbClr val="616B7C"/>
                </a:solidFill>
                <a:latin typeface="Be Vietnam Pro" panose="00000500000000000000" pitchFamily="2" charset="0"/>
              </a:rPr>
              <a:t>«</a:t>
            </a:r>
            <a:r>
              <a:rPr lang="en-US" dirty="0" err="1">
                <a:solidFill>
                  <a:srgbClr val="616B7C"/>
                </a:solidFill>
                <a:latin typeface="Be Vietnam Pro" panose="00000500000000000000" pitchFamily="2" charset="0"/>
              </a:rPr>
              <a:t>біз</a:t>
            </a:r>
            <a:r>
              <a:rPr lang="kk-KZ" dirty="0">
                <a:solidFill>
                  <a:srgbClr val="616B7C"/>
                </a:solidFill>
                <a:latin typeface="Be Vietnam Pro" panose="00000500000000000000" pitchFamily="2" charset="0"/>
              </a:rPr>
              <a:t>»</a:t>
            </a: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 </a:t>
            </a:r>
            <a:r>
              <a:rPr lang="en-US" dirty="0" err="1">
                <a:solidFill>
                  <a:srgbClr val="616B7C"/>
                </a:solidFill>
                <a:latin typeface="Be Vietnam Pro" panose="00000500000000000000" pitchFamily="2" charset="0"/>
              </a:rPr>
              <a:t>және</a:t>
            </a: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 </a:t>
            </a:r>
            <a:r>
              <a:rPr lang="kk-KZ" dirty="0">
                <a:solidFill>
                  <a:srgbClr val="616B7C"/>
                </a:solidFill>
                <a:latin typeface="Be Vietnam Pro" panose="00000500000000000000" pitchFamily="2" charset="0"/>
              </a:rPr>
              <a:t>«</a:t>
            </a:r>
            <a:r>
              <a:rPr lang="en-US" dirty="0" err="1">
                <a:solidFill>
                  <a:srgbClr val="616B7C"/>
                </a:solidFill>
                <a:latin typeface="Be Vietnam Pro" panose="00000500000000000000" pitchFamily="2" charset="0"/>
              </a:rPr>
              <a:t>олар</a:t>
            </a:r>
            <a:r>
              <a:rPr lang="kk-KZ" dirty="0">
                <a:solidFill>
                  <a:srgbClr val="616B7C"/>
                </a:solidFill>
                <a:latin typeface="Be Vietnam Pro" panose="00000500000000000000" pitchFamily="2" charset="0"/>
              </a:rPr>
              <a:t>»</a:t>
            </a: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 деген манипуляцияны ажыратып, сыни көзқараспен қарауды үйрену керек.</a:t>
            </a:r>
            <a:endParaRPr lang="en-US" dirty="0"/>
          </a:p>
        </p:txBody>
      </p:sp>
      <p:sp>
        <p:nvSpPr>
          <p:cNvPr id="13" name="Text 6"/>
          <p:cNvSpPr txBox="1"/>
          <p:nvPr/>
        </p:nvSpPr>
        <p:spPr>
          <a:xfrm>
            <a:off x="12241279" y="3181780"/>
            <a:ext cx="51292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Медиа сауаттылық</a:t>
            </a:r>
            <a:endParaRPr lang="en-US" sz="2400" dirty="0"/>
          </a:p>
        </p:txBody>
      </p:sp>
      <p:sp>
        <p:nvSpPr>
          <p:cNvPr id="14" name="Text 7"/>
          <p:cNvSpPr txBox="1"/>
          <p:nvPr/>
        </p:nvSpPr>
        <p:spPr>
          <a:xfrm>
            <a:off x="12241279" y="3588577"/>
            <a:ext cx="5129213" cy="9963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Ақпарат көздерін сенімділікке тексеріп, жалған жаңалықтар мен үгіт-насихат әрекеттерін әрқашан ерте кезеңде анықтау.</a:t>
            </a:r>
            <a:endParaRPr lang="en-US" dirty="0"/>
          </a:p>
        </p:txBody>
      </p:sp>
      <p:sp>
        <p:nvSpPr>
          <p:cNvPr id="15" name="Text 8"/>
          <p:cNvSpPr txBox="1"/>
          <p:nvPr/>
        </p:nvSpPr>
        <p:spPr>
          <a:xfrm>
            <a:off x="12582592" y="7072644"/>
            <a:ext cx="47863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Эмоциялық күй</a:t>
            </a:r>
            <a:endParaRPr lang="en-US" sz="2400" dirty="0"/>
          </a:p>
        </p:txBody>
      </p:sp>
      <p:sp>
        <p:nvSpPr>
          <p:cNvPr id="16" name="Text 9"/>
          <p:cNvSpPr txBox="1"/>
          <p:nvPr/>
        </p:nvSpPr>
        <p:spPr>
          <a:xfrm>
            <a:off x="12582592" y="7479441"/>
            <a:ext cx="4786313" cy="9963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Күйзеліс пен әділетсіздік сезімдерін бақылауда ұстап, қиын жағдайларды заңды және парасатты жолдармен жеңе білу.</a:t>
            </a:r>
            <a:endParaRPr lang="en-US" dirty="0"/>
          </a:p>
        </p:txBody>
      </p:sp>
      <p:sp>
        <p:nvSpPr>
          <p:cNvPr id="17" name="Text 10"/>
          <p:cNvSpPr txBox="1"/>
          <p:nvPr/>
        </p:nvSpPr>
        <p:spPr>
          <a:xfrm>
            <a:off x="952500" y="7618843"/>
            <a:ext cx="42719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Цифрлық гигиена</a:t>
            </a:r>
            <a:endParaRPr lang="en-US" sz="2400" dirty="0"/>
          </a:p>
        </p:txBody>
      </p:sp>
      <p:sp>
        <p:nvSpPr>
          <p:cNvPr id="18" name="Text 11"/>
          <p:cNvSpPr txBox="1"/>
          <p:nvPr/>
        </p:nvSpPr>
        <p:spPr>
          <a:xfrm>
            <a:off x="952500" y="8025640"/>
            <a:ext cx="4271963" cy="1304396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r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Күмəнді және қауіпті чаттардан шығып, жеке деректеріңізді әлеуметтік желілерде сенімді түрде қатаң қорғау керек.</a:t>
            </a:r>
            <a:endParaRPr lang="en-US" dirty="0"/>
          </a:p>
        </p:txBody>
      </p:sp>
      <p:sp>
        <p:nvSpPr>
          <p:cNvPr id="19" name="Shape 12"/>
          <p:cNvSpPr/>
          <p:nvPr/>
        </p:nvSpPr>
        <p:spPr>
          <a:xfrm>
            <a:off x="0" y="9508795"/>
            <a:ext cx="18288000" cy="78105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1" name="Text 14"/>
          <p:cNvSpPr txBox="1"/>
          <p:nvPr/>
        </p:nvSpPr>
        <p:spPr>
          <a:xfrm>
            <a:off x="17394040" y="9775363"/>
            <a:ext cx="166688" cy="3486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930"/>
              </a:lnSpc>
              <a:buNone/>
            </a:pPr>
            <a:r>
              <a:rPr lang="en-US" sz="1350" dirty="0">
                <a:solidFill>
                  <a:srgbClr val="04142D"/>
                </a:solidFill>
                <a:latin typeface="Be Vietnam Pro" panose="00000500000000000000" pitchFamily="2" charset="0"/>
              </a:rPr>
              <a:t>11</a:t>
            </a:r>
            <a:endParaRPr lang="en-US" sz="1350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238973F-6593-4FF3-A601-CD4261CD8E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5755" y="438769"/>
            <a:ext cx="2980082" cy="28770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Shape 1"/>
          <p:cNvSpPr/>
          <p:nvPr/>
        </p:nvSpPr>
        <p:spPr>
          <a:xfrm>
            <a:off x="7715085" y="3259667"/>
            <a:ext cx="2857500" cy="38100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4" name="Text 2"/>
          <p:cNvSpPr txBox="1"/>
          <p:nvPr/>
        </p:nvSpPr>
        <p:spPr>
          <a:xfrm>
            <a:off x="3556000" y="1475548"/>
            <a:ext cx="11206163" cy="17297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6430"/>
              </a:lnSpc>
              <a:buNone/>
            </a:pPr>
            <a:r>
              <a:rPr lang="en-US" sz="6000" kern="1200" spc="-151" dirty="0">
                <a:solidFill>
                  <a:srgbClr val="04142D"/>
                </a:solidFill>
                <a:latin typeface="Sora SemiBold" panose="00000700000000000000" pitchFamily="2" charset="0"/>
              </a:rPr>
              <a:t>Мемлекеттік қолдау: өзін-өзі жұмыспен қамтудың заңды жолы</a:t>
            </a:r>
            <a:endParaRPr lang="en-US" sz="6000" dirty="0"/>
          </a:p>
        </p:txBody>
      </p:sp>
      <p:sp>
        <p:nvSpPr>
          <p:cNvPr id="5" name="Shape 3"/>
          <p:cNvSpPr/>
          <p:nvPr/>
        </p:nvSpPr>
        <p:spPr>
          <a:xfrm>
            <a:off x="5994401" y="892235"/>
            <a:ext cx="6052456" cy="444374"/>
          </a:xfrm>
          <a:prstGeom prst="roundRect">
            <a:avLst>
              <a:gd name="adj" fmla="val 96774"/>
            </a:avLst>
          </a:prstGeom>
          <a:solidFill>
            <a:srgbClr val="616B7C">
              <a:alpha val="5000"/>
            </a:srgbClr>
          </a:solidFill>
          <a:ln w="10583">
            <a:solidFill>
              <a:srgbClr val="616B7C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 4"/>
          <p:cNvSpPr txBox="1"/>
          <p:nvPr/>
        </p:nvSpPr>
        <p:spPr>
          <a:xfrm>
            <a:off x="6351984" y="1000059"/>
            <a:ext cx="5407555" cy="367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1930"/>
              </a:lnSpc>
              <a:buNone/>
            </a:pPr>
            <a:r>
              <a:rPr lang="en-US" sz="1400" dirty="0">
                <a:solidFill>
                  <a:srgbClr val="0022FF"/>
                </a:solidFill>
                <a:latin typeface="Be Vietnam Pro Medium" panose="00000600000000000000" pitchFamily="2" charset="0"/>
              </a:rPr>
              <a:t>Заңды қызметтің артықшылықтары мен мемлекеттік қолдау шаралары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0" y="3905250"/>
            <a:ext cx="18309167" cy="5441950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8" name="Shape 6"/>
          <p:cNvSpPr/>
          <p:nvPr/>
        </p:nvSpPr>
        <p:spPr>
          <a:xfrm>
            <a:off x="0" y="3905250"/>
            <a:ext cx="18309167" cy="10583"/>
          </a:xfrm>
          <a:prstGeom prst="rect">
            <a:avLst/>
          </a:prstGeom>
          <a:solidFill>
            <a:srgbClr val="04142D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9" name="Shape 7"/>
          <p:cNvSpPr/>
          <p:nvPr/>
        </p:nvSpPr>
        <p:spPr>
          <a:xfrm>
            <a:off x="762000" y="4677834"/>
            <a:ext cx="4076700" cy="2714625"/>
          </a:xfrm>
          <a:prstGeom prst="roundRect">
            <a:avLst>
              <a:gd name="adj" fmla="val 8421"/>
            </a:avLst>
          </a:prstGeom>
          <a:solidFill>
            <a:srgbClr val="0022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" name="Shape 8"/>
          <p:cNvSpPr/>
          <p:nvPr/>
        </p:nvSpPr>
        <p:spPr>
          <a:xfrm>
            <a:off x="762000" y="4677834"/>
            <a:ext cx="4076700" cy="2714625"/>
          </a:xfrm>
          <a:prstGeom prst="roundRect">
            <a:avLst>
              <a:gd name="adj" fmla="val 84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11" name="Text 9"/>
          <p:cNvSpPr txBox="1"/>
          <p:nvPr/>
        </p:nvSpPr>
        <p:spPr>
          <a:xfrm>
            <a:off x="1143000" y="5058834"/>
            <a:ext cx="33480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Ресми тіркелу</a:t>
            </a:r>
            <a:endParaRPr lang="en-US" sz="2400" dirty="0"/>
          </a:p>
        </p:txBody>
      </p:sp>
      <p:sp>
        <p:nvSpPr>
          <p:cNvPr id="12" name="Text 10"/>
          <p:cNvSpPr txBox="1"/>
          <p:nvPr/>
        </p:nvSpPr>
        <p:spPr>
          <a:xfrm>
            <a:off x="1143000" y="5503829"/>
            <a:ext cx="3348038" cy="1888629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e Vietnam Pro" panose="00000500000000000000" pitchFamily="2" charset="0"/>
              </a:rPr>
              <a:t>Жеке кәсіпкер немесе өзін-өзі жұмыспен қамтушы ретінде ресми тіркеліп, кәсіпкерлік қызметті толықтай заңды түрде жүргізуге мүмкіндік береді.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4990869" y="4677834"/>
            <a:ext cx="4076700" cy="2714625"/>
          </a:xfrm>
          <a:prstGeom prst="roundRect">
            <a:avLst>
              <a:gd name="adj" fmla="val 8421"/>
            </a:avLst>
          </a:prstGeom>
          <a:solidFill>
            <a:srgbClr val="006FF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4" name="Shape 12"/>
          <p:cNvSpPr/>
          <p:nvPr/>
        </p:nvSpPr>
        <p:spPr>
          <a:xfrm>
            <a:off x="4990869" y="4677834"/>
            <a:ext cx="4076700" cy="2714625"/>
          </a:xfrm>
          <a:prstGeom prst="roundRect">
            <a:avLst>
              <a:gd name="adj" fmla="val 84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Text 13"/>
          <p:cNvSpPr txBox="1"/>
          <p:nvPr/>
        </p:nvSpPr>
        <p:spPr>
          <a:xfrm>
            <a:off x="5371869" y="5058834"/>
            <a:ext cx="33480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Салық жеңілдігі</a:t>
            </a:r>
            <a:endParaRPr lang="en-US" sz="2400" dirty="0"/>
          </a:p>
        </p:txBody>
      </p:sp>
      <p:sp>
        <p:nvSpPr>
          <p:cNvPr id="16" name="Text 14"/>
          <p:cNvSpPr txBox="1"/>
          <p:nvPr/>
        </p:nvSpPr>
        <p:spPr>
          <a:xfrm>
            <a:off x="5371869" y="5503830"/>
            <a:ext cx="3348038" cy="1888628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e Vietnam Pro" panose="00000500000000000000" pitchFamily="2" charset="0"/>
              </a:rPr>
              <a:t>Арнайы салық режимдері мен жеңілдетілген есептілік арқылы салықтық жүктемені азайтуға және қаржылық есептілікті қарапайым түрде жүргізуге болады.</a:t>
            </a:r>
            <a:endParaRPr lang="en-US" dirty="0"/>
          </a:p>
        </p:txBody>
      </p:sp>
      <p:sp>
        <p:nvSpPr>
          <p:cNvPr id="17" name="Shape 15"/>
          <p:cNvSpPr/>
          <p:nvPr/>
        </p:nvSpPr>
        <p:spPr>
          <a:xfrm>
            <a:off x="9219738" y="4677834"/>
            <a:ext cx="4076700" cy="2714625"/>
          </a:xfrm>
          <a:prstGeom prst="roundRect">
            <a:avLst>
              <a:gd name="adj" fmla="val 8421"/>
            </a:avLst>
          </a:prstGeom>
          <a:solidFill>
            <a:srgbClr val="00BBF9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8" name="Shape 16"/>
          <p:cNvSpPr/>
          <p:nvPr/>
        </p:nvSpPr>
        <p:spPr>
          <a:xfrm>
            <a:off x="9219738" y="4677834"/>
            <a:ext cx="4076700" cy="2714625"/>
          </a:xfrm>
          <a:prstGeom prst="roundRect">
            <a:avLst>
              <a:gd name="adj" fmla="val 84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19" name="Text 17"/>
          <p:cNvSpPr txBox="1"/>
          <p:nvPr/>
        </p:nvSpPr>
        <p:spPr>
          <a:xfrm>
            <a:off x="9600738" y="5058834"/>
            <a:ext cx="33480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Тегін оқыту</a:t>
            </a:r>
            <a:endParaRPr lang="en-US" sz="2400" dirty="0"/>
          </a:p>
        </p:txBody>
      </p:sp>
      <p:sp>
        <p:nvSpPr>
          <p:cNvPr id="20" name="Text 18"/>
          <p:cNvSpPr txBox="1"/>
          <p:nvPr/>
        </p:nvSpPr>
        <p:spPr>
          <a:xfrm>
            <a:off x="9600738" y="5503830"/>
            <a:ext cx="3348038" cy="1888628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e Vietnam Pro" panose="00000500000000000000" pitchFamily="2" charset="0"/>
              </a:rPr>
              <a:t>«Бастау Бизнес» және басқа да мемлекеттік бағдарламалар арқылы кәсіпкерлік негіздерін, бизнес басқаруды және қаржылық сауаттылықты тегін үйренесіз.</a:t>
            </a:r>
            <a:endParaRPr lang="en-US" dirty="0"/>
          </a:p>
        </p:txBody>
      </p:sp>
      <p:sp>
        <p:nvSpPr>
          <p:cNvPr id="21" name="Shape 19"/>
          <p:cNvSpPr/>
          <p:nvPr/>
        </p:nvSpPr>
        <p:spPr>
          <a:xfrm>
            <a:off x="13448607" y="4677834"/>
            <a:ext cx="4076700" cy="2714625"/>
          </a:xfrm>
          <a:prstGeom prst="roundRect">
            <a:avLst>
              <a:gd name="adj" fmla="val 8421"/>
            </a:avLst>
          </a:prstGeom>
          <a:solidFill>
            <a:srgbClr val="01DFE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2" name="Shape 20"/>
          <p:cNvSpPr/>
          <p:nvPr/>
        </p:nvSpPr>
        <p:spPr>
          <a:xfrm>
            <a:off x="13448607" y="4677834"/>
            <a:ext cx="4076700" cy="2714625"/>
          </a:xfrm>
          <a:prstGeom prst="roundRect">
            <a:avLst>
              <a:gd name="adj" fmla="val 84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23" name="Text 21"/>
          <p:cNvSpPr txBox="1"/>
          <p:nvPr/>
        </p:nvSpPr>
        <p:spPr>
          <a:xfrm>
            <a:off x="13829607" y="5058834"/>
            <a:ext cx="33480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Грант пен несие</a:t>
            </a:r>
            <a:endParaRPr lang="en-US" sz="2400" dirty="0"/>
          </a:p>
        </p:txBody>
      </p:sp>
      <p:sp>
        <p:nvSpPr>
          <p:cNvPr id="24" name="Text 22"/>
          <p:cNvSpPr txBox="1"/>
          <p:nvPr/>
        </p:nvSpPr>
        <p:spPr>
          <a:xfrm>
            <a:off x="13829607" y="5503830"/>
            <a:ext cx="3348038" cy="1888628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e Vietnam Pro" panose="00000500000000000000" pitchFamily="2" charset="0"/>
              </a:rPr>
              <a:t>Кәсіпті дамытуға және бастапқы капиталды қалыптастыруға арналған мемлекеттік гранттар мен жеңілдетілген шарттардағы несиелендіру бағдарламалары бар.</a:t>
            </a:r>
            <a:endParaRPr lang="en-US" dirty="0"/>
          </a:p>
        </p:txBody>
      </p:sp>
      <p:sp>
        <p:nvSpPr>
          <p:cNvPr id="25" name="Shape 23"/>
          <p:cNvSpPr/>
          <p:nvPr/>
        </p:nvSpPr>
        <p:spPr>
          <a:xfrm>
            <a:off x="0" y="9508795"/>
            <a:ext cx="18288000" cy="78105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7" name="Text 25"/>
          <p:cNvSpPr txBox="1"/>
          <p:nvPr/>
        </p:nvSpPr>
        <p:spPr>
          <a:xfrm>
            <a:off x="17348399" y="9775363"/>
            <a:ext cx="214313" cy="3486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930"/>
              </a:lnSpc>
              <a:buNone/>
            </a:pPr>
            <a:r>
              <a:rPr lang="en-US" sz="1350" dirty="0">
                <a:solidFill>
                  <a:srgbClr val="04142D"/>
                </a:solidFill>
                <a:latin typeface="Be Vietnam Pro" panose="00000500000000000000" pitchFamily="2" charset="0"/>
              </a:rPr>
              <a:t>12</a:t>
            </a:r>
            <a:endParaRPr lang="en-US" sz="1350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B77EB6F-8516-E1AA-94E6-EE5937F03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32000" y="182550"/>
            <a:ext cx="3270722" cy="22691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1720" y="0"/>
            <a:ext cx="16904396" cy="9508795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10569774" y="704122"/>
            <a:ext cx="333851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400" kern="1200" spc="-50" dirty="0">
                <a:solidFill>
                  <a:srgbClr val="04142D"/>
                </a:solidFill>
                <a:latin typeface="Sora SemiBold" panose="00000700000000000000" pitchFamily="2" charset="0"/>
              </a:rPr>
              <a:t>Қабылдау</a:t>
            </a:r>
            <a:endParaRPr lang="en-US" sz="2400" dirty="0"/>
          </a:p>
        </p:txBody>
      </p:sp>
      <p:sp>
        <p:nvSpPr>
          <p:cNvPr id="5" name="Text 2"/>
          <p:cNvSpPr txBox="1"/>
          <p:nvPr/>
        </p:nvSpPr>
        <p:spPr>
          <a:xfrm>
            <a:off x="10569774" y="1072719"/>
            <a:ext cx="3338513" cy="10915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Баланы болмысы үшін жақсы көру, қателігі үшін жеке тұлға ретінде ешқашан кінәламау.</a:t>
            </a:r>
            <a:endParaRPr lang="en-US" dirty="0"/>
          </a:p>
        </p:txBody>
      </p:sp>
      <p:sp>
        <p:nvSpPr>
          <p:cNvPr id="6" name="Text 3"/>
          <p:cNvSpPr txBox="1"/>
          <p:nvPr/>
        </p:nvSpPr>
        <p:spPr>
          <a:xfrm>
            <a:off x="14812202" y="4013564"/>
            <a:ext cx="2109788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400" kern="1200" spc="-50" dirty="0">
                <a:solidFill>
                  <a:srgbClr val="04142D"/>
                </a:solidFill>
                <a:latin typeface="Sora SemiBold" panose="00000700000000000000" pitchFamily="2" charset="0"/>
              </a:rPr>
              <a:t>Сенімді байланыс</a:t>
            </a:r>
            <a:endParaRPr lang="en-US" sz="2400" dirty="0"/>
          </a:p>
        </p:txBody>
      </p:sp>
      <p:sp>
        <p:nvSpPr>
          <p:cNvPr id="7" name="Text 4"/>
          <p:cNvSpPr txBox="1"/>
          <p:nvPr/>
        </p:nvSpPr>
        <p:spPr>
          <a:xfrm>
            <a:off x="14812202" y="4382161"/>
            <a:ext cx="2109788" cy="1989609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Құшақтау және жылы сөздер айту — баланың психологиялық саулығының мызғымас негізі.</a:t>
            </a:r>
            <a:endParaRPr lang="en-US" dirty="0"/>
          </a:p>
        </p:txBody>
      </p:sp>
      <p:sp>
        <p:nvSpPr>
          <p:cNvPr id="8" name="Text 5"/>
          <p:cNvSpPr txBox="1"/>
          <p:nvPr/>
        </p:nvSpPr>
        <p:spPr>
          <a:xfrm>
            <a:off x="10569774" y="7639844"/>
            <a:ext cx="333851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800" kern="1200" spc="-50" dirty="0">
                <a:solidFill>
                  <a:srgbClr val="04142D"/>
                </a:solidFill>
                <a:latin typeface="Sora SemiBold" panose="00000700000000000000" pitchFamily="2" charset="0"/>
              </a:rPr>
              <a:t>Ашық диалог</a:t>
            </a:r>
            <a:endParaRPr lang="en-US" sz="2800" dirty="0"/>
          </a:p>
        </p:txBody>
      </p:sp>
      <p:sp>
        <p:nvSpPr>
          <p:cNvPr id="9" name="Text 6"/>
          <p:cNvSpPr txBox="1"/>
          <p:nvPr/>
        </p:nvSpPr>
        <p:spPr>
          <a:xfrm>
            <a:off x="10569774" y="8008442"/>
            <a:ext cx="3338513" cy="1430066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Бала өз ойын ешқандай қысымсыз еркін жеткізе алатын сенімді ортаны қалыптастыру.</a:t>
            </a:r>
            <a:endParaRPr lang="en-US" dirty="0"/>
          </a:p>
        </p:txBody>
      </p:sp>
      <p:sp>
        <p:nvSpPr>
          <p:cNvPr id="10" name="Text 7"/>
          <p:cNvSpPr txBox="1"/>
          <p:nvPr/>
        </p:nvSpPr>
        <p:spPr>
          <a:xfrm>
            <a:off x="7559642" y="4013564"/>
            <a:ext cx="2109788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400" kern="1200" spc="-50" dirty="0">
                <a:solidFill>
                  <a:srgbClr val="04142D"/>
                </a:solidFill>
                <a:latin typeface="Sora SemiBold" panose="00000700000000000000" pitchFamily="2" charset="0"/>
              </a:rPr>
              <a:t>Бақылау</a:t>
            </a:r>
            <a:endParaRPr lang="en-US" sz="2000" dirty="0"/>
          </a:p>
        </p:txBody>
      </p:sp>
      <p:sp>
        <p:nvSpPr>
          <p:cNvPr id="11" name="Text 8"/>
          <p:cNvSpPr txBox="1"/>
          <p:nvPr/>
        </p:nvSpPr>
        <p:spPr>
          <a:xfrm>
            <a:off x="7559642" y="4382161"/>
            <a:ext cx="2109788" cy="198961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Интернеттегі белсенділікті үрей туғызбай, достық ниетпен және назармен қадағалау.</a:t>
            </a:r>
            <a:endParaRPr lang="en-US" dirty="0"/>
          </a:p>
        </p:txBody>
      </p:sp>
      <p:sp>
        <p:nvSpPr>
          <p:cNvPr id="12" name="Text 9"/>
          <p:cNvSpPr txBox="1"/>
          <p:nvPr/>
        </p:nvSpPr>
        <p:spPr>
          <a:xfrm>
            <a:off x="11135816" y="4195134"/>
            <a:ext cx="2214563" cy="10915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32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Шартсыз махаббат қағидалары</a:t>
            </a:r>
            <a:endParaRPr lang="en-US" sz="3200" dirty="0"/>
          </a:p>
        </p:txBody>
      </p:sp>
      <p:sp>
        <p:nvSpPr>
          <p:cNvPr id="13" name="Shape 10"/>
          <p:cNvSpPr/>
          <p:nvPr/>
        </p:nvSpPr>
        <p:spPr>
          <a:xfrm>
            <a:off x="762000" y="5309361"/>
            <a:ext cx="2857500" cy="47625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14" name="Text 11"/>
          <p:cNvSpPr txBox="1"/>
          <p:nvPr/>
        </p:nvSpPr>
        <p:spPr>
          <a:xfrm>
            <a:off x="762000" y="4151644"/>
            <a:ext cx="5824538" cy="11106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3960"/>
              </a:lnSpc>
              <a:buNone/>
            </a:pPr>
            <a:r>
              <a:rPr lang="en-US" sz="3600" kern="1200" spc="-92" dirty="0">
                <a:solidFill>
                  <a:srgbClr val="04142D"/>
                </a:solidFill>
                <a:latin typeface="Sora SemiBold" panose="00000700000000000000" pitchFamily="2" charset="0"/>
              </a:rPr>
              <a:t>Отбасы — радикалданудың алдын алудың басты ортасы</a:t>
            </a:r>
            <a:endParaRPr lang="en-US" sz="3600" dirty="0"/>
          </a:p>
        </p:txBody>
      </p:sp>
      <p:sp>
        <p:nvSpPr>
          <p:cNvPr id="15" name="Shape 12"/>
          <p:cNvSpPr/>
          <p:nvPr/>
        </p:nvSpPr>
        <p:spPr>
          <a:xfrm>
            <a:off x="0" y="9508795"/>
            <a:ext cx="18288000" cy="78105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7" name="Text 14"/>
          <p:cNvSpPr txBox="1"/>
          <p:nvPr/>
        </p:nvSpPr>
        <p:spPr>
          <a:xfrm>
            <a:off x="17346910" y="9775363"/>
            <a:ext cx="214313" cy="3486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930"/>
              </a:lnSpc>
              <a:buNone/>
            </a:pPr>
            <a:r>
              <a:rPr lang="en-US" sz="1350" dirty="0">
                <a:solidFill>
                  <a:srgbClr val="04142D"/>
                </a:solidFill>
                <a:latin typeface="Be Vietnam Pro" panose="00000500000000000000" pitchFamily="2" charset="0"/>
              </a:rPr>
              <a:t>13</a:t>
            </a:r>
            <a:endParaRPr lang="en-US" sz="1350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296EB9B-0097-D593-C0A8-3BC551CD57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777" y="6191231"/>
            <a:ext cx="4203032" cy="33646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Shape 1"/>
          <p:cNvSpPr/>
          <p:nvPr/>
        </p:nvSpPr>
        <p:spPr>
          <a:xfrm>
            <a:off x="762000" y="2960026"/>
            <a:ext cx="2857500" cy="47625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4" name="Text 2"/>
          <p:cNvSpPr txBox="1"/>
          <p:nvPr/>
        </p:nvSpPr>
        <p:spPr>
          <a:xfrm>
            <a:off x="762000" y="2305017"/>
            <a:ext cx="11206163" cy="6057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960"/>
              </a:lnSpc>
              <a:buNone/>
            </a:pPr>
            <a:r>
              <a:rPr lang="en-US" sz="4000" kern="1200" spc="-92" dirty="0">
                <a:solidFill>
                  <a:srgbClr val="04142D"/>
                </a:solidFill>
                <a:latin typeface="Sora SemiBold" panose="00000700000000000000" pitchFamily="2" charset="0"/>
              </a:rPr>
              <a:t>Еркіндік: Заң, Қауіпсіздік және Жауапкершілік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762000" y="3609909"/>
            <a:ext cx="4076700" cy="3971925"/>
          </a:xfrm>
          <a:prstGeom prst="roundRect">
            <a:avLst>
              <a:gd name="adj" fmla="val 5755"/>
            </a:avLst>
          </a:prstGeom>
          <a:solidFill>
            <a:srgbClr val="0022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" name="Shape 4"/>
          <p:cNvSpPr/>
          <p:nvPr/>
        </p:nvSpPr>
        <p:spPr>
          <a:xfrm>
            <a:off x="762000" y="3609909"/>
            <a:ext cx="4076700" cy="3971925"/>
          </a:xfrm>
          <a:prstGeom prst="roundRect">
            <a:avLst>
              <a:gd name="adj" fmla="val 5755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 txBox="1"/>
          <p:nvPr/>
        </p:nvSpPr>
        <p:spPr>
          <a:xfrm>
            <a:off x="1119188" y="4157597"/>
            <a:ext cx="728597" cy="77902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4800" kern="1200" spc="-154" dirty="0">
                <a:solidFill>
                  <a:srgbClr val="FFFFFF"/>
                </a:solidFill>
                <a:latin typeface="Sora SemiBold" panose="00000700000000000000" pitchFamily="2" charset="0"/>
              </a:rPr>
              <a:t>01</a:t>
            </a:r>
            <a:endParaRPr lang="en-US" sz="4800" dirty="0"/>
          </a:p>
        </p:txBody>
      </p:sp>
      <p:sp>
        <p:nvSpPr>
          <p:cNvPr id="8" name="Text 6"/>
          <p:cNvSpPr txBox="1"/>
          <p:nvPr/>
        </p:nvSpPr>
        <p:spPr>
          <a:xfrm>
            <a:off x="1143000" y="5278438"/>
            <a:ext cx="33480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Өзін-өзі жұмыспен қамту</a:t>
            </a:r>
            <a:endParaRPr lang="en-US" sz="2400" dirty="0"/>
          </a:p>
        </p:txBody>
      </p:sp>
      <p:sp>
        <p:nvSpPr>
          <p:cNvPr id="9" name="Text 7"/>
          <p:cNvSpPr txBox="1"/>
          <p:nvPr/>
        </p:nvSpPr>
        <p:spPr>
          <a:xfrm>
            <a:off x="1143000" y="5685235"/>
            <a:ext cx="3348038" cy="3486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kern="1200" spc="-42" dirty="0">
                <a:solidFill>
                  <a:srgbClr val="FFFFFF"/>
                </a:solidFill>
                <a:latin typeface="Sora SemiBold" panose="00000700000000000000" pitchFamily="2" charset="0"/>
              </a:rPr>
              <a:t>Мүмкіндіктер</a:t>
            </a:r>
            <a:endParaRPr lang="en-US" dirty="0"/>
          </a:p>
        </p:txBody>
      </p:sp>
      <p:sp>
        <p:nvSpPr>
          <p:cNvPr id="10" name="Text 8"/>
          <p:cNvSpPr txBox="1"/>
          <p:nvPr/>
        </p:nvSpPr>
        <p:spPr>
          <a:xfrm>
            <a:off x="1371600" y="6088724"/>
            <a:ext cx="3119438" cy="6915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e Vietnam Pro" panose="00000500000000000000" pitchFamily="2" charset="0"/>
              </a:rPr>
              <a:t>Құқықтық сауаттылықты талап ету</a:t>
            </a:r>
            <a:endParaRPr lang="en-US" dirty="0"/>
          </a:p>
        </p:txBody>
      </p:sp>
      <p:sp>
        <p:nvSpPr>
          <p:cNvPr id="11" name="Text 9"/>
          <p:cNvSpPr txBox="1"/>
          <p:nvPr/>
        </p:nvSpPr>
        <p:spPr>
          <a:xfrm>
            <a:off x="1119188" y="6064912"/>
            <a:ext cx="163545" cy="43225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10"/>
              </a:lnSpc>
              <a:buNone/>
            </a:pPr>
            <a:r>
              <a:rPr lang="en-US" sz="1650" dirty="0">
                <a:solidFill>
                  <a:srgbClr val="04142D"/>
                </a:solidFill>
                <a:latin typeface="Be Vietnam Pro" panose="00000500000000000000" pitchFamily="2" charset="0"/>
              </a:rPr>
              <a:t>•</a:t>
            </a:r>
            <a:endParaRPr lang="en-US" sz="1650" dirty="0"/>
          </a:p>
        </p:txBody>
      </p:sp>
      <p:sp>
        <p:nvSpPr>
          <p:cNvPr id="12" name="Text 10"/>
          <p:cNvSpPr txBox="1"/>
          <p:nvPr/>
        </p:nvSpPr>
        <p:spPr>
          <a:xfrm>
            <a:off x="1371600" y="6789374"/>
            <a:ext cx="3119438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e Vietnam Pro" panose="00000500000000000000" pitchFamily="2" charset="0"/>
              </a:rPr>
              <a:t>Жеке бастамаларды іске асыру</a:t>
            </a:r>
            <a:endParaRPr lang="en-US" dirty="0"/>
          </a:p>
        </p:txBody>
      </p:sp>
      <p:sp>
        <p:nvSpPr>
          <p:cNvPr id="13" name="Text 11"/>
          <p:cNvSpPr txBox="1"/>
          <p:nvPr/>
        </p:nvSpPr>
        <p:spPr>
          <a:xfrm>
            <a:off x="1119188" y="6765562"/>
            <a:ext cx="163545" cy="43225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10"/>
              </a:lnSpc>
              <a:buNone/>
            </a:pPr>
            <a:r>
              <a:rPr lang="en-US" sz="1650" dirty="0">
                <a:solidFill>
                  <a:srgbClr val="04142D"/>
                </a:solidFill>
                <a:latin typeface="Be Vietnam Pro" panose="00000500000000000000" pitchFamily="2" charset="0"/>
              </a:rPr>
              <a:t>•</a:t>
            </a:r>
            <a:endParaRPr lang="en-US" sz="1650" dirty="0"/>
          </a:p>
        </p:txBody>
      </p:sp>
      <p:sp>
        <p:nvSpPr>
          <p:cNvPr id="14" name="Shape 12"/>
          <p:cNvSpPr/>
          <p:nvPr/>
        </p:nvSpPr>
        <p:spPr>
          <a:xfrm>
            <a:off x="4990869" y="3609909"/>
            <a:ext cx="4076700" cy="3971925"/>
          </a:xfrm>
          <a:prstGeom prst="roundRect">
            <a:avLst>
              <a:gd name="adj" fmla="val 5755"/>
            </a:avLst>
          </a:prstGeom>
          <a:solidFill>
            <a:srgbClr val="006FF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Shape 13"/>
          <p:cNvSpPr/>
          <p:nvPr/>
        </p:nvSpPr>
        <p:spPr>
          <a:xfrm>
            <a:off x="4990869" y="3609909"/>
            <a:ext cx="4076700" cy="3971925"/>
          </a:xfrm>
          <a:prstGeom prst="roundRect">
            <a:avLst>
              <a:gd name="adj" fmla="val 5755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16" name="Text 14"/>
          <p:cNvSpPr txBox="1"/>
          <p:nvPr/>
        </p:nvSpPr>
        <p:spPr>
          <a:xfrm>
            <a:off x="5348056" y="4157597"/>
            <a:ext cx="851793" cy="77902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4800" kern="1200" spc="-154" dirty="0">
                <a:solidFill>
                  <a:srgbClr val="FFFFFF"/>
                </a:solidFill>
                <a:latin typeface="Sora SemiBold" panose="00000700000000000000" pitchFamily="2" charset="0"/>
              </a:rPr>
              <a:t>02</a:t>
            </a:r>
            <a:endParaRPr lang="en-US" sz="4800" dirty="0"/>
          </a:p>
        </p:txBody>
      </p:sp>
      <p:sp>
        <p:nvSpPr>
          <p:cNvPr id="17" name="Text 15"/>
          <p:cNvSpPr txBox="1"/>
          <p:nvPr/>
        </p:nvSpPr>
        <p:spPr>
          <a:xfrm>
            <a:off x="5371869" y="5278438"/>
            <a:ext cx="33480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Деструктивті ағымдар</a:t>
            </a:r>
            <a:endParaRPr lang="en-US" sz="2400" dirty="0"/>
          </a:p>
        </p:txBody>
      </p:sp>
      <p:sp>
        <p:nvSpPr>
          <p:cNvPr id="18" name="Text 16"/>
          <p:cNvSpPr txBox="1"/>
          <p:nvPr/>
        </p:nvSpPr>
        <p:spPr>
          <a:xfrm>
            <a:off x="5371869" y="5685235"/>
            <a:ext cx="3348038" cy="3486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kern="1200" spc="-42" dirty="0">
                <a:solidFill>
                  <a:srgbClr val="FFFFFF"/>
                </a:solidFill>
                <a:latin typeface="Sora SemiBold" panose="00000700000000000000" pitchFamily="2" charset="0"/>
              </a:rPr>
              <a:t>Тәуекелдер</a:t>
            </a:r>
            <a:endParaRPr lang="en-US" dirty="0"/>
          </a:p>
        </p:txBody>
      </p:sp>
      <p:sp>
        <p:nvSpPr>
          <p:cNvPr id="19" name="Text 17"/>
          <p:cNvSpPr txBox="1"/>
          <p:nvPr/>
        </p:nvSpPr>
        <p:spPr>
          <a:xfrm>
            <a:off x="5455327" y="6088724"/>
            <a:ext cx="3619269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e Vietnam Pro" panose="00000500000000000000" pitchFamily="2" charset="0"/>
              </a:rPr>
              <a:t>Әлеуметтік осалдықты пайдалану</a:t>
            </a:r>
            <a:endParaRPr lang="en-US" dirty="0"/>
          </a:p>
        </p:txBody>
      </p:sp>
      <p:sp>
        <p:nvSpPr>
          <p:cNvPr id="20" name="Text 18"/>
          <p:cNvSpPr txBox="1"/>
          <p:nvPr/>
        </p:nvSpPr>
        <p:spPr>
          <a:xfrm>
            <a:off x="5275486" y="6064912"/>
            <a:ext cx="163545" cy="43225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10"/>
              </a:lnSpc>
              <a:buNone/>
            </a:pPr>
            <a:r>
              <a:rPr lang="en-US" sz="1650" dirty="0">
                <a:solidFill>
                  <a:srgbClr val="04142D"/>
                </a:solidFill>
                <a:latin typeface="Be Vietnam Pro" panose="00000500000000000000" pitchFamily="2" charset="0"/>
              </a:rPr>
              <a:t>•</a:t>
            </a:r>
            <a:endParaRPr lang="en-US" sz="1650" dirty="0"/>
          </a:p>
        </p:txBody>
      </p:sp>
      <p:sp>
        <p:nvSpPr>
          <p:cNvPr id="21" name="Text 19"/>
          <p:cNvSpPr txBox="1"/>
          <p:nvPr/>
        </p:nvSpPr>
        <p:spPr>
          <a:xfrm>
            <a:off x="5469841" y="6496183"/>
            <a:ext cx="3119438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e Vietnam Pro" panose="00000500000000000000" pitchFamily="2" charset="0"/>
              </a:rPr>
              <a:t>Адам ресурсын бұру</a:t>
            </a:r>
            <a:endParaRPr lang="en-US" dirty="0"/>
          </a:p>
        </p:txBody>
      </p:sp>
      <p:sp>
        <p:nvSpPr>
          <p:cNvPr id="22" name="Text 20"/>
          <p:cNvSpPr txBox="1"/>
          <p:nvPr/>
        </p:nvSpPr>
        <p:spPr>
          <a:xfrm>
            <a:off x="5275486" y="6472370"/>
            <a:ext cx="163545" cy="43225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10"/>
              </a:lnSpc>
              <a:buNone/>
            </a:pPr>
            <a:r>
              <a:rPr lang="en-US" sz="1650" dirty="0">
                <a:solidFill>
                  <a:srgbClr val="04142D"/>
                </a:solidFill>
                <a:latin typeface="Be Vietnam Pro" panose="00000500000000000000" pitchFamily="2" charset="0"/>
              </a:rPr>
              <a:t>•</a:t>
            </a:r>
            <a:endParaRPr lang="en-US" sz="1650" dirty="0"/>
          </a:p>
        </p:txBody>
      </p:sp>
      <p:sp>
        <p:nvSpPr>
          <p:cNvPr id="23" name="Shape 21"/>
          <p:cNvSpPr/>
          <p:nvPr/>
        </p:nvSpPr>
        <p:spPr>
          <a:xfrm>
            <a:off x="9219738" y="3609909"/>
            <a:ext cx="4076700" cy="3971925"/>
          </a:xfrm>
          <a:prstGeom prst="roundRect">
            <a:avLst>
              <a:gd name="adj" fmla="val 5755"/>
            </a:avLst>
          </a:prstGeom>
          <a:solidFill>
            <a:srgbClr val="00BBF9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4" name="Shape 22"/>
          <p:cNvSpPr/>
          <p:nvPr/>
        </p:nvSpPr>
        <p:spPr>
          <a:xfrm>
            <a:off x="9219738" y="3609909"/>
            <a:ext cx="4076700" cy="3971925"/>
          </a:xfrm>
          <a:prstGeom prst="roundRect">
            <a:avLst>
              <a:gd name="adj" fmla="val 5755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25" name="Text 23"/>
          <p:cNvSpPr txBox="1"/>
          <p:nvPr/>
        </p:nvSpPr>
        <p:spPr>
          <a:xfrm>
            <a:off x="9576925" y="4157597"/>
            <a:ext cx="851131" cy="77902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4800" kern="1200" spc="-154" dirty="0">
                <a:solidFill>
                  <a:srgbClr val="FFFFFF"/>
                </a:solidFill>
                <a:latin typeface="Sora SemiBold" panose="00000700000000000000" pitchFamily="2" charset="0"/>
              </a:rPr>
              <a:t>03</a:t>
            </a:r>
            <a:endParaRPr lang="en-US" sz="4800" dirty="0"/>
          </a:p>
        </p:txBody>
      </p:sp>
      <p:sp>
        <p:nvSpPr>
          <p:cNvPr id="26" name="Text 24"/>
          <p:cNvSpPr txBox="1"/>
          <p:nvPr/>
        </p:nvSpPr>
        <p:spPr>
          <a:xfrm>
            <a:off x="9600738" y="5278438"/>
            <a:ext cx="33480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Радикалданудан қорғау</a:t>
            </a:r>
            <a:endParaRPr lang="en-US" sz="2400" dirty="0"/>
          </a:p>
        </p:txBody>
      </p:sp>
      <p:sp>
        <p:nvSpPr>
          <p:cNvPr id="27" name="Text 25"/>
          <p:cNvSpPr txBox="1"/>
          <p:nvPr/>
        </p:nvSpPr>
        <p:spPr>
          <a:xfrm>
            <a:off x="9600738" y="5685235"/>
            <a:ext cx="3348038" cy="3486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kern="1200" spc="-42" dirty="0">
                <a:solidFill>
                  <a:srgbClr val="FFFFFF"/>
                </a:solidFill>
                <a:latin typeface="Sora SemiBold" panose="00000700000000000000" pitchFamily="2" charset="0"/>
              </a:rPr>
              <a:t>Қорғау факторлары</a:t>
            </a:r>
            <a:endParaRPr lang="en-US" dirty="0"/>
          </a:p>
        </p:txBody>
      </p:sp>
      <p:sp>
        <p:nvSpPr>
          <p:cNvPr id="28" name="Text 26"/>
          <p:cNvSpPr txBox="1"/>
          <p:nvPr/>
        </p:nvSpPr>
        <p:spPr>
          <a:xfrm>
            <a:off x="9829338" y="6088724"/>
            <a:ext cx="3119438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e Vietnam Pro" panose="00000500000000000000" pitchFamily="2" charset="0"/>
              </a:rPr>
              <a:t>Заңды еңбек пен сыни ойлау</a:t>
            </a:r>
            <a:endParaRPr lang="en-US" dirty="0"/>
          </a:p>
        </p:txBody>
      </p:sp>
      <p:sp>
        <p:nvSpPr>
          <p:cNvPr id="29" name="Text 27"/>
          <p:cNvSpPr txBox="1"/>
          <p:nvPr/>
        </p:nvSpPr>
        <p:spPr>
          <a:xfrm>
            <a:off x="9576925" y="6064912"/>
            <a:ext cx="163545" cy="43225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10"/>
              </a:lnSpc>
              <a:buNone/>
            </a:pPr>
            <a:r>
              <a:rPr lang="en-US" sz="1650" dirty="0">
                <a:solidFill>
                  <a:srgbClr val="04142D"/>
                </a:solidFill>
                <a:latin typeface="Be Vietnam Pro" panose="00000500000000000000" pitchFamily="2" charset="0"/>
              </a:rPr>
              <a:t>•</a:t>
            </a:r>
            <a:endParaRPr lang="en-US" sz="1650" dirty="0"/>
          </a:p>
        </p:txBody>
      </p:sp>
      <p:sp>
        <p:nvSpPr>
          <p:cNvPr id="30" name="Text 28"/>
          <p:cNvSpPr txBox="1"/>
          <p:nvPr/>
        </p:nvSpPr>
        <p:spPr>
          <a:xfrm>
            <a:off x="9829338" y="6496183"/>
            <a:ext cx="3119438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e Vietnam Pro" panose="00000500000000000000" pitchFamily="2" charset="0"/>
              </a:rPr>
              <a:t>Мемлекеттік қолдау</a:t>
            </a:r>
            <a:endParaRPr lang="en-US" dirty="0"/>
          </a:p>
        </p:txBody>
      </p:sp>
      <p:sp>
        <p:nvSpPr>
          <p:cNvPr id="31" name="Text 29"/>
          <p:cNvSpPr txBox="1"/>
          <p:nvPr/>
        </p:nvSpPr>
        <p:spPr>
          <a:xfrm>
            <a:off x="9576925" y="6472370"/>
            <a:ext cx="163545" cy="43225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10"/>
              </a:lnSpc>
              <a:buNone/>
            </a:pPr>
            <a:r>
              <a:rPr lang="en-US" sz="1650" dirty="0">
                <a:solidFill>
                  <a:srgbClr val="04142D"/>
                </a:solidFill>
                <a:latin typeface="Be Vietnam Pro" panose="00000500000000000000" pitchFamily="2" charset="0"/>
              </a:rPr>
              <a:t>•</a:t>
            </a:r>
            <a:endParaRPr lang="en-US" sz="1650" dirty="0"/>
          </a:p>
        </p:txBody>
      </p:sp>
      <p:sp>
        <p:nvSpPr>
          <p:cNvPr id="32" name="Shape 30"/>
          <p:cNvSpPr/>
          <p:nvPr/>
        </p:nvSpPr>
        <p:spPr>
          <a:xfrm>
            <a:off x="13448607" y="3609909"/>
            <a:ext cx="4076700" cy="3971925"/>
          </a:xfrm>
          <a:prstGeom prst="roundRect">
            <a:avLst>
              <a:gd name="adj" fmla="val 5755"/>
            </a:avLst>
          </a:prstGeom>
          <a:solidFill>
            <a:srgbClr val="01DFE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3" name="Shape 31"/>
          <p:cNvSpPr/>
          <p:nvPr/>
        </p:nvSpPr>
        <p:spPr>
          <a:xfrm>
            <a:off x="13448607" y="3609909"/>
            <a:ext cx="4076700" cy="3971925"/>
          </a:xfrm>
          <a:prstGeom prst="roundRect">
            <a:avLst>
              <a:gd name="adj" fmla="val 5755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34" name="Text 32"/>
          <p:cNvSpPr txBox="1"/>
          <p:nvPr/>
        </p:nvSpPr>
        <p:spPr>
          <a:xfrm>
            <a:off x="13805794" y="4157597"/>
            <a:ext cx="873125" cy="77902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4800" kern="1200" spc="-154" dirty="0">
                <a:solidFill>
                  <a:srgbClr val="FFFFFF"/>
                </a:solidFill>
                <a:latin typeface="Sora SemiBold" panose="00000700000000000000" pitchFamily="2" charset="0"/>
              </a:rPr>
              <a:t>04</a:t>
            </a:r>
            <a:endParaRPr lang="en-US" sz="4800" dirty="0"/>
          </a:p>
        </p:txBody>
      </p:sp>
      <p:sp>
        <p:nvSpPr>
          <p:cNvPr id="35" name="Text 33"/>
          <p:cNvSpPr txBox="1"/>
          <p:nvPr/>
        </p:nvSpPr>
        <p:spPr>
          <a:xfrm>
            <a:off x="13829607" y="5278438"/>
            <a:ext cx="33480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Қоғамдық тұрақтылық</a:t>
            </a:r>
            <a:endParaRPr lang="en-US" sz="2400" dirty="0"/>
          </a:p>
        </p:txBody>
      </p:sp>
      <p:sp>
        <p:nvSpPr>
          <p:cNvPr id="36" name="Text 34"/>
          <p:cNvSpPr txBox="1"/>
          <p:nvPr/>
        </p:nvSpPr>
        <p:spPr>
          <a:xfrm>
            <a:off x="13829607" y="5685235"/>
            <a:ext cx="3348038" cy="3486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kern="1200" spc="-42" dirty="0">
                <a:solidFill>
                  <a:srgbClr val="FFFFFF"/>
                </a:solidFill>
                <a:latin typeface="Sora SemiBold" panose="00000700000000000000" pitchFamily="2" charset="0"/>
              </a:rPr>
              <a:t>Тірек негіздер</a:t>
            </a:r>
            <a:endParaRPr lang="en-US" dirty="0"/>
          </a:p>
        </p:txBody>
      </p:sp>
      <p:sp>
        <p:nvSpPr>
          <p:cNvPr id="37" name="Text 35"/>
          <p:cNvSpPr txBox="1"/>
          <p:nvPr/>
        </p:nvSpPr>
        <p:spPr>
          <a:xfrm>
            <a:off x="14058207" y="6088724"/>
            <a:ext cx="3119438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e Vietnam Pro" panose="00000500000000000000" pitchFamily="2" charset="0"/>
              </a:rPr>
              <a:t>Ұлттық құндылықты сақтау</a:t>
            </a:r>
            <a:endParaRPr lang="en-US" dirty="0"/>
          </a:p>
        </p:txBody>
      </p:sp>
      <p:sp>
        <p:nvSpPr>
          <p:cNvPr id="38" name="Text 36"/>
          <p:cNvSpPr txBox="1"/>
          <p:nvPr/>
        </p:nvSpPr>
        <p:spPr>
          <a:xfrm>
            <a:off x="13805794" y="6064912"/>
            <a:ext cx="163545" cy="43225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10"/>
              </a:lnSpc>
              <a:buNone/>
            </a:pPr>
            <a:r>
              <a:rPr lang="en-US" sz="1650" dirty="0">
                <a:solidFill>
                  <a:srgbClr val="04142D"/>
                </a:solidFill>
                <a:latin typeface="Be Vietnam Pro" panose="00000500000000000000" pitchFamily="2" charset="0"/>
              </a:rPr>
              <a:t>•</a:t>
            </a:r>
            <a:endParaRPr lang="en-US" sz="1650" dirty="0"/>
          </a:p>
        </p:txBody>
      </p:sp>
      <p:sp>
        <p:nvSpPr>
          <p:cNvPr id="39" name="Text 37"/>
          <p:cNvSpPr txBox="1"/>
          <p:nvPr/>
        </p:nvSpPr>
        <p:spPr>
          <a:xfrm>
            <a:off x="14058207" y="6496183"/>
            <a:ext cx="3119438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e Vietnam Pro" panose="00000500000000000000" pitchFamily="2" charset="0"/>
              </a:rPr>
              <a:t>Отбасы тәрбиесінің рөлі</a:t>
            </a:r>
            <a:endParaRPr lang="en-US" dirty="0"/>
          </a:p>
        </p:txBody>
      </p:sp>
      <p:sp>
        <p:nvSpPr>
          <p:cNvPr id="40" name="Text 38"/>
          <p:cNvSpPr txBox="1"/>
          <p:nvPr/>
        </p:nvSpPr>
        <p:spPr>
          <a:xfrm>
            <a:off x="13805794" y="6472370"/>
            <a:ext cx="163545" cy="43225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10"/>
              </a:lnSpc>
              <a:buNone/>
            </a:pPr>
            <a:r>
              <a:rPr lang="en-US" sz="1650" dirty="0">
                <a:solidFill>
                  <a:srgbClr val="04142D"/>
                </a:solidFill>
                <a:latin typeface="Be Vietnam Pro" panose="00000500000000000000" pitchFamily="2" charset="0"/>
              </a:rPr>
              <a:t>•</a:t>
            </a:r>
            <a:endParaRPr lang="en-US" sz="1650" dirty="0"/>
          </a:p>
        </p:txBody>
      </p:sp>
      <p:sp>
        <p:nvSpPr>
          <p:cNvPr id="41" name="Shape 39"/>
          <p:cNvSpPr/>
          <p:nvPr/>
        </p:nvSpPr>
        <p:spPr>
          <a:xfrm>
            <a:off x="0" y="9508795"/>
            <a:ext cx="18288000" cy="78105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3" name="Text 41"/>
          <p:cNvSpPr txBox="1"/>
          <p:nvPr/>
        </p:nvSpPr>
        <p:spPr>
          <a:xfrm>
            <a:off x="17338312" y="9775363"/>
            <a:ext cx="223838" cy="3486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930"/>
              </a:lnSpc>
              <a:buNone/>
            </a:pPr>
            <a:r>
              <a:rPr lang="en-US" sz="1350" dirty="0">
                <a:solidFill>
                  <a:srgbClr val="04142D"/>
                </a:solidFill>
                <a:latin typeface="Be Vietnam Pro" panose="00000500000000000000" pitchFamily="2" charset="0"/>
              </a:rPr>
              <a:t>14</a:t>
            </a:r>
            <a:endParaRPr lang="en-US" sz="1350" dirty="0"/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C0329BC5-7685-5C6F-ABA9-4BAB41235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8607" y="189933"/>
            <a:ext cx="3803532" cy="31461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" name="Shape 4"/>
          <p:cNvSpPr/>
          <p:nvPr/>
        </p:nvSpPr>
        <p:spPr>
          <a:xfrm>
            <a:off x="0" y="9508795"/>
            <a:ext cx="18288000" cy="78105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8" name="Text 6"/>
          <p:cNvSpPr txBox="1"/>
          <p:nvPr/>
        </p:nvSpPr>
        <p:spPr>
          <a:xfrm>
            <a:off x="17346910" y="9775363"/>
            <a:ext cx="214313" cy="3486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930"/>
              </a:lnSpc>
              <a:buNone/>
            </a:pPr>
            <a:r>
              <a:rPr lang="en-US" sz="1350" dirty="0">
                <a:solidFill>
                  <a:srgbClr val="04142D"/>
                </a:solidFill>
                <a:latin typeface="Be Vietnam Pro" panose="00000500000000000000" pitchFamily="2" charset="0"/>
              </a:rPr>
              <a:t>15</a:t>
            </a:r>
            <a:endParaRPr lang="en-US" sz="135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40FA110-B040-BD7E-4BB0-58A280960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"/>
            <a:ext cx="18287999" cy="10244047"/>
          </a:xfrm>
          <a:prstGeom prst="rect">
            <a:avLst/>
          </a:prstGeom>
        </p:spPr>
      </p:pic>
      <p:sp>
        <p:nvSpPr>
          <p:cNvPr id="14" name="Text 2"/>
          <p:cNvSpPr txBox="1"/>
          <p:nvPr/>
        </p:nvSpPr>
        <p:spPr>
          <a:xfrm>
            <a:off x="1705428" y="251462"/>
            <a:ext cx="10396538" cy="34537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13210"/>
              </a:lnSpc>
              <a:buNone/>
            </a:pPr>
            <a:r>
              <a:rPr lang="en-US" sz="11100" kern="1200" spc="-311" dirty="0">
                <a:solidFill>
                  <a:schemeClr val="bg1"/>
                </a:solidFill>
                <a:latin typeface="Sora SemiBold" panose="00000700000000000000" pitchFamily="2" charset="0"/>
              </a:rPr>
              <a:t>Қауіпсіз болашақ!</a:t>
            </a:r>
            <a:endParaRPr lang="en-US" sz="11100" dirty="0">
              <a:solidFill>
                <a:schemeClr val="bg1"/>
              </a:solidFill>
            </a:endParaRPr>
          </a:p>
        </p:txBody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A6E8451F-9972-BACE-9CD6-251F80CF973A}"/>
              </a:ext>
            </a:extLst>
          </p:cNvPr>
          <p:cNvSpPr txBox="1"/>
          <p:nvPr/>
        </p:nvSpPr>
        <p:spPr>
          <a:xfrm>
            <a:off x="1705428" y="6947218"/>
            <a:ext cx="16451942" cy="862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3600" dirty="0">
                <a:solidFill>
                  <a:schemeClr val="bg1"/>
                </a:solidFill>
                <a:latin typeface="Be Vietnam Pro" panose="00000500000000000000" pitchFamily="2" charset="0"/>
              </a:rPr>
              <a:t>Кәсіпте табыс, отбасыңызға амандық </a:t>
            </a:r>
            <a:r>
              <a:rPr lang="en-US" sz="3600" dirty="0" err="1">
                <a:solidFill>
                  <a:schemeClr val="bg1"/>
                </a:solidFill>
                <a:latin typeface="Be Vietnam Pro" panose="00000500000000000000" pitchFamily="2" charset="0"/>
              </a:rPr>
              <a:t>тілейміз</a:t>
            </a:r>
            <a:r>
              <a:rPr lang="en-US" sz="3600" dirty="0">
                <a:solidFill>
                  <a:schemeClr val="bg1"/>
                </a:solidFill>
                <a:latin typeface="Be Vietnam Pro" panose="00000500000000000000" pitchFamily="2" charset="0"/>
              </a:rPr>
              <a:t>.</a:t>
            </a:r>
            <a:br>
              <a:rPr lang="kk-KZ" sz="3600" dirty="0">
                <a:solidFill>
                  <a:schemeClr val="bg1"/>
                </a:solidFill>
                <a:latin typeface="Be Vietnam Pro" panose="00000500000000000000" pitchFamily="2" charset="0"/>
              </a:rPr>
            </a:br>
            <a:r>
              <a:rPr lang="en-US" sz="3600" dirty="0" err="1">
                <a:solidFill>
                  <a:schemeClr val="bg1"/>
                </a:solidFill>
                <a:latin typeface="Be Vietnam Pro" panose="00000500000000000000" pitchFamily="2" charset="0"/>
              </a:rPr>
              <a:t>Шынайы</a:t>
            </a:r>
            <a:r>
              <a:rPr lang="en-US" sz="3600" dirty="0">
                <a:solidFill>
                  <a:schemeClr val="bg1"/>
                </a:solidFill>
                <a:latin typeface="Be Vietnam Pro" panose="00000500000000000000" pitchFamily="2" charset="0"/>
              </a:rPr>
              <a:t> еркіндік тек қауіпсіздік пен заң аясында.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4250BC-3336-9173-23FB-1F27DD956A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1149" y="7103165"/>
            <a:ext cx="3685761" cy="29345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 txBox="1"/>
          <p:nvPr/>
        </p:nvSpPr>
        <p:spPr>
          <a:xfrm>
            <a:off x="762000" y="7983803"/>
            <a:ext cx="8382000" cy="1591872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616B7C"/>
                </a:solidFill>
                <a:latin typeface="Be Vietnam Pro" panose="00000500000000000000" pitchFamily="2" charset="0"/>
              </a:rPr>
              <a:t>Өзін-өзі жұмыспен қамту — азаматтарға кәсіби еркіндік беретін жол. Уақытты басқарып, өз еңбегіңіз бен дағдыларыңыз арқылы табысты дербес арттыру мүмкіндігі.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62000" y="2262849"/>
            <a:ext cx="2857500" cy="47625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5" name="Text 3"/>
          <p:cNvSpPr txBox="1"/>
          <p:nvPr/>
        </p:nvSpPr>
        <p:spPr>
          <a:xfrm>
            <a:off x="762000" y="1294640"/>
            <a:ext cx="7805738" cy="9201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6430"/>
              </a:lnSpc>
              <a:buNone/>
            </a:pPr>
            <a:r>
              <a:rPr lang="en-US" sz="5400" kern="1200" spc="-151" dirty="0">
                <a:solidFill>
                  <a:srgbClr val="04142D"/>
                </a:solidFill>
                <a:latin typeface="Sora SemiBold" panose="00000700000000000000" pitchFamily="2" charset="0"/>
              </a:rPr>
              <a:t>Өзін-өзі жұмыспен қамту</a:t>
            </a:r>
            <a:endParaRPr lang="en-US" sz="5400" dirty="0"/>
          </a:p>
        </p:txBody>
      </p:sp>
      <p:sp>
        <p:nvSpPr>
          <p:cNvPr id="6" name="Shape 4"/>
          <p:cNvSpPr/>
          <p:nvPr/>
        </p:nvSpPr>
        <p:spPr>
          <a:xfrm>
            <a:off x="761999" y="711325"/>
            <a:ext cx="2561771" cy="444375"/>
          </a:xfrm>
          <a:prstGeom prst="roundRect">
            <a:avLst>
              <a:gd name="adj" fmla="val 96774"/>
            </a:avLst>
          </a:prstGeom>
          <a:solidFill>
            <a:srgbClr val="616B7C">
              <a:alpha val="5000"/>
            </a:srgbClr>
          </a:solidFill>
          <a:ln w="10583">
            <a:solidFill>
              <a:srgbClr val="616B7C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 txBox="1"/>
          <p:nvPr/>
        </p:nvSpPr>
        <p:spPr>
          <a:xfrm>
            <a:off x="952500" y="819150"/>
            <a:ext cx="2097484" cy="367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930"/>
              </a:lnSpc>
              <a:buNone/>
            </a:pPr>
            <a:r>
              <a:rPr lang="en-US" sz="1600" dirty="0">
                <a:solidFill>
                  <a:srgbClr val="0022FF"/>
                </a:solidFill>
                <a:latin typeface="Be Vietnam Pro Medium" panose="00000600000000000000" pitchFamily="2" charset="0"/>
              </a:rPr>
              <a:t>Экономикалық еркіндік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144001" y="762000"/>
            <a:ext cx="4114800" cy="3257550"/>
          </a:xfrm>
          <a:prstGeom prst="roundRect">
            <a:avLst>
              <a:gd name="adj" fmla="val 7018"/>
            </a:avLst>
          </a:prstGeom>
          <a:solidFill>
            <a:srgbClr val="0022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9" name="Shape 7"/>
          <p:cNvSpPr/>
          <p:nvPr/>
        </p:nvSpPr>
        <p:spPr>
          <a:xfrm>
            <a:off x="9144001" y="762000"/>
            <a:ext cx="4114800" cy="3257550"/>
          </a:xfrm>
          <a:prstGeom prst="roundRect">
            <a:avLst>
              <a:gd name="adj" fmla="val 7018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RU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48767" y="1066767"/>
            <a:ext cx="381000" cy="381000"/>
          </a:xfrm>
          <a:prstGeom prst="rect">
            <a:avLst/>
          </a:prstGeom>
        </p:spPr>
      </p:pic>
      <p:sp>
        <p:nvSpPr>
          <p:cNvPr id="11" name="Text 8"/>
          <p:cNvSpPr txBox="1"/>
          <p:nvPr/>
        </p:nvSpPr>
        <p:spPr>
          <a:xfrm>
            <a:off x="9448767" y="2145625"/>
            <a:ext cx="35385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Еркіндік</a:t>
            </a:r>
            <a:endParaRPr lang="en-US" sz="2100" dirty="0"/>
          </a:p>
        </p:txBody>
      </p:sp>
      <p:sp>
        <p:nvSpPr>
          <p:cNvPr id="12" name="Text 9"/>
          <p:cNvSpPr txBox="1"/>
          <p:nvPr/>
        </p:nvSpPr>
        <p:spPr>
          <a:xfrm>
            <a:off x="9448767" y="2523393"/>
            <a:ext cx="3538538" cy="1268681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e Vietnam Pro" panose="00000500000000000000" pitchFamily="2" charset="0"/>
              </a:rPr>
              <a:t>Өз уақытыңызды және жұмыс кестеңізді дербес жоспарлап, ыңғайлы форматты таңдау мүмкіндігі.</a:t>
            </a:r>
            <a:endParaRPr lang="en-US" dirty="0"/>
          </a:p>
        </p:txBody>
      </p:sp>
      <p:sp>
        <p:nvSpPr>
          <p:cNvPr id="13" name="Shape 10"/>
          <p:cNvSpPr/>
          <p:nvPr/>
        </p:nvSpPr>
        <p:spPr>
          <a:xfrm>
            <a:off x="13411068" y="762000"/>
            <a:ext cx="4114800" cy="4962525"/>
          </a:xfrm>
          <a:prstGeom prst="roundRect">
            <a:avLst>
              <a:gd name="adj" fmla="val 5556"/>
            </a:avLst>
          </a:prstGeom>
          <a:solidFill>
            <a:srgbClr val="006FF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4" name="Shape 11"/>
          <p:cNvSpPr/>
          <p:nvPr/>
        </p:nvSpPr>
        <p:spPr>
          <a:xfrm>
            <a:off x="13411068" y="762000"/>
            <a:ext cx="4114800" cy="4962525"/>
          </a:xfrm>
          <a:prstGeom prst="roundRect">
            <a:avLst>
              <a:gd name="adj" fmla="val 5556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RU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715836" y="1066767"/>
            <a:ext cx="381000" cy="381000"/>
          </a:xfrm>
          <a:prstGeom prst="rect">
            <a:avLst/>
          </a:prstGeom>
        </p:spPr>
      </p:pic>
      <p:sp>
        <p:nvSpPr>
          <p:cNvPr id="16" name="Text 12"/>
          <p:cNvSpPr txBox="1"/>
          <p:nvPr/>
        </p:nvSpPr>
        <p:spPr>
          <a:xfrm>
            <a:off x="13715836" y="3907268"/>
            <a:ext cx="35385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Тәуелсіздік</a:t>
            </a:r>
            <a:endParaRPr lang="en-US" sz="2100" dirty="0"/>
          </a:p>
        </p:txBody>
      </p:sp>
      <p:sp>
        <p:nvSpPr>
          <p:cNvPr id="17" name="Text 13"/>
          <p:cNvSpPr txBox="1"/>
          <p:nvPr/>
        </p:nvSpPr>
        <p:spPr>
          <a:xfrm>
            <a:off x="13715836" y="4285037"/>
            <a:ext cx="3538538" cy="137833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e Vietnam Pro" panose="00000500000000000000" pitchFamily="2" charset="0"/>
              </a:rPr>
              <a:t>Табыс көлемі тек сіздің еңбегіңізге, дағдыларыңызға және іскерлік қабілеттеріңізге байланысты.</a:t>
            </a:r>
            <a:endParaRPr lang="en-US" dirty="0"/>
          </a:p>
        </p:txBody>
      </p:sp>
      <p:sp>
        <p:nvSpPr>
          <p:cNvPr id="18" name="Shape 14"/>
          <p:cNvSpPr/>
          <p:nvPr/>
        </p:nvSpPr>
        <p:spPr>
          <a:xfrm>
            <a:off x="9144001" y="4169172"/>
            <a:ext cx="4114800" cy="4962525"/>
          </a:xfrm>
          <a:prstGeom prst="roundRect">
            <a:avLst>
              <a:gd name="adj" fmla="val 5556"/>
            </a:avLst>
          </a:prstGeom>
          <a:solidFill>
            <a:srgbClr val="00BBF9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9" name="Shape 15"/>
          <p:cNvSpPr/>
          <p:nvPr/>
        </p:nvSpPr>
        <p:spPr>
          <a:xfrm>
            <a:off x="9144001" y="4169172"/>
            <a:ext cx="4114800" cy="4962525"/>
          </a:xfrm>
          <a:prstGeom prst="roundRect">
            <a:avLst>
              <a:gd name="adj" fmla="val 5556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RU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48767" y="4473939"/>
            <a:ext cx="381000" cy="381000"/>
          </a:xfrm>
          <a:prstGeom prst="rect">
            <a:avLst/>
          </a:prstGeom>
        </p:spPr>
      </p:pic>
      <p:sp>
        <p:nvSpPr>
          <p:cNvPr id="21" name="Text 16"/>
          <p:cNvSpPr txBox="1"/>
          <p:nvPr/>
        </p:nvSpPr>
        <p:spPr>
          <a:xfrm>
            <a:off x="9448767" y="7271062"/>
            <a:ext cx="35385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Кәсіби даму</a:t>
            </a:r>
            <a:endParaRPr lang="en-US" sz="2400" dirty="0"/>
          </a:p>
        </p:txBody>
      </p:sp>
      <p:sp>
        <p:nvSpPr>
          <p:cNvPr id="22" name="Text 17"/>
          <p:cNvSpPr txBox="1"/>
          <p:nvPr/>
        </p:nvSpPr>
        <p:spPr>
          <a:xfrm>
            <a:off x="9448767" y="7692373"/>
            <a:ext cx="3538538" cy="1228544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e Vietnam Pro" panose="00000500000000000000" pitchFamily="2" charset="0"/>
              </a:rPr>
              <a:t>Жаңа салаларды игеруге, біліктілікті арттыруға және икемді жұмыс форматтарына бейімделу.</a:t>
            </a:r>
            <a:endParaRPr lang="en-US" dirty="0"/>
          </a:p>
        </p:txBody>
      </p:sp>
      <p:sp>
        <p:nvSpPr>
          <p:cNvPr id="23" name="Shape 18"/>
          <p:cNvSpPr/>
          <p:nvPr/>
        </p:nvSpPr>
        <p:spPr>
          <a:xfrm>
            <a:off x="13411068" y="5872758"/>
            <a:ext cx="4114800" cy="3257550"/>
          </a:xfrm>
          <a:prstGeom prst="roundRect">
            <a:avLst>
              <a:gd name="adj" fmla="val 7018"/>
            </a:avLst>
          </a:prstGeom>
          <a:solidFill>
            <a:srgbClr val="01DFE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4" name="Shape 19"/>
          <p:cNvSpPr/>
          <p:nvPr/>
        </p:nvSpPr>
        <p:spPr>
          <a:xfrm>
            <a:off x="13411068" y="5872758"/>
            <a:ext cx="4114800" cy="3257550"/>
          </a:xfrm>
          <a:prstGeom prst="roundRect">
            <a:avLst>
              <a:gd name="adj" fmla="val 7018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RU"/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715836" y="6177525"/>
            <a:ext cx="381000" cy="381000"/>
          </a:xfrm>
          <a:prstGeom prst="rect">
            <a:avLst/>
          </a:prstGeom>
        </p:spPr>
      </p:pic>
      <p:sp>
        <p:nvSpPr>
          <p:cNvPr id="26" name="Text 20"/>
          <p:cNvSpPr txBox="1"/>
          <p:nvPr/>
        </p:nvSpPr>
        <p:spPr>
          <a:xfrm>
            <a:off x="13715836" y="7300091"/>
            <a:ext cx="35385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Жауапкершілік</a:t>
            </a:r>
            <a:endParaRPr lang="en-US" sz="2400" dirty="0"/>
          </a:p>
        </p:txBody>
      </p:sp>
      <p:sp>
        <p:nvSpPr>
          <p:cNvPr id="27" name="Text 21"/>
          <p:cNvSpPr txBox="1"/>
          <p:nvPr/>
        </p:nvSpPr>
        <p:spPr>
          <a:xfrm>
            <a:off x="13715836" y="7677859"/>
            <a:ext cx="3538538" cy="1243058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e Vietnam Pro" panose="00000500000000000000" pitchFamily="2" charset="0"/>
              </a:rPr>
              <a:t>Өз болашағыңызды өз қолыңызбен құрып, мансаптық өсу мен дамудың жеке стратегиясын анықтау.</a:t>
            </a:r>
            <a:endParaRPr lang="en-US" dirty="0"/>
          </a:p>
        </p:txBody>
      </p:sp>
      <p:sp>
        <p:nvSpPr>
          <p:cNvPr id="28" name="Shape 22"/>
          <p:cNvSpPr/>
          <p:nvPr/>
        </p:nvSpPr>
        <p:spPr>
          <a:xfrm>
            <a:off x="0" y="9508795"/>
            <a:ext cx="18288000" cy="78105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0" name="Text 24"/>
          <p:cNvSpPr txBox="1"/>
          <p:nvPr/>
        </p:nvSpPr>
        <p:spPr>
          <a:xfrm>
            <a:off x="17414380" y="9775363"/>
            <a:ext cx="147638" cy="3486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930"/>
              </a:lnSpc>
              <a:buNone/>
            </a:pPr>
            <a:r>
              <a:rPr lang="en-US" sz="1350" dirty="0">
                <a:solidFill>
                  <a:srgbClr val="04142D"/>
                </a:solidFill>
                <a:latin typeface="Be Vietnam Pro" panose="00000500000000000000" pitchFamily="2" charset="0"/>
              </a:rPr>
              <a:t>2</a:t>
            </a:r>
            <a:endParaRPr lang="en-US" sz="135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B5673D3-8327-998F-AF4B-AC864C9702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121" y="2591501"/>
            <a:ext cx="8441514" cy="5111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EBBF495-7AF5-4FDD-5EAF-C8F078B8B6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69940" y="191770"/>
            <a:ext cx="3549926" cy="29530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 txBox="1"/>
          <p:nvPr/>
        </p:nvSpPr>
        <p:spPr>
          <a:xfrm>
            <a:off x="674916" y="7983803"/>
            <a:ext cx="8382000" cy="1541197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616B7C"/>
                </a:solidFill>
                <a:latin typeface="Be Vietnam Pro" panose="00000500000000000000" pitchFamily="2" charset="0"/>
              </a:rPr>
              <a:t>Өз бетінше жұмыс істеу еркіндігімен бірге тұрақсыз табыс, әлеуметтік қорғаудың жоқтығы және оқшаулану сияқты елеулі психологиялық және қаржылық қауіптер туындайды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62000" y="1417009"/>
            <a:ext cx="2857500" cy="47625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5" name="Text 3"/>
          <p:cNvSpPr txBox="1"/>
          <p:nvPr/>
        </p:nvSpPr>
        <p:spPr>
          <a:xfrm>
            <a:off x="762000" y="762000"/>
            <a:ext cx="7805738" cy="6057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960"/>
              </a:lnSpc>
              <a:buNone/>
            </a:pPr>
            <a:r>
              <a:rPr lang="en-US" sz="3300" kern="1200" spc="-92" dirty="0">
                <a:solidFill>
                  <a:srgbClr val="04142D"/>
                </a:solidFill>
                <a:latin typeface="Sora SemiBold" panose="00000700000000000000" pitchFamily="2" charset="0"/>
              </a:rPr>
              <a:t>Өз бетінше жұмыс істеу тәуекелдері</a:t>
            </a:r>
            <a:endParaRPr lang="en-US" sz="3300" dirty="0"/>
          </a:p>
        </p:txBody>
      </p:sp>
      <p:sp>
        <p:nvSpPr>
          <p:cNvPr id="6" name="Shape 4"/>
          <p:cNvSpPr/>
          <p:nvPr/>
        </p:nvSpPr>
        <p:spPr>
          <a:xfrm>
            <a:off x="9144001" y="762000"/>
            <a:ext cx="4114800" cy="4105275"/>
          </a:xfrm>
          <a:prstGeom prst="roundRect">
            <a:avLst>
              <a:gd name="adj" fmla="val 5568"/>
            </a:avLst>
          </a:prstGeom>
          <a:solidFill>
            <a:srgbClr val="0022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" name="Shape 5"/>
          <p:cNvSpPr/>
          <p:nvPr/>
        </p:nvSpPr>
        <p:spPr>
          <a:xfrm>
            <a:off x="9144001" y="762000"/>
            <a:ext cx="4114800" cy="4105275"/>
          </a:xfrm>
          <a:prstGeom prst="roundRect">
            <a:avLst>
              <a:gd name="adj" fmla="val 5568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8" name="Text 6"/>
          <p:cNvSpPr txBox="1"/>
          <p:nvPr/>
        </p:nvSpPr>
        <p:spPr>
          <a:xfrm>
            <a:off x="9448767" y="1066767"/>
            <a:ext cx="35385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Тұрақсыз табыс</a:t>
            </a:r>
            <a:endParaRPr lang="en-US" sz="2400" dirty="0"/>
          </a:p>
        </p:txBody>
      </p:sp>
      <p:sp>
        <p:nvSpPr>
          <p:cNvPr id="9" name="Text 7"/>
          <p:cNvSpPr txBox="1"/>
          <p:nvPr/>
        </p:nvSpPr>
        <p:spPr>
          <a:xfrm>
            <a:off x="9448767" y="1511763"/>
            <a:ext cx="3538538" cy="2886066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e Vietnam Pro" panose="00000500000000000000" pitchFamily="2" charset="0"/>
              </a:rPr>
              <a:t>Тұрақты жұмыс орнының болмауы немесе табыстың тұрақсыздығы қаржылық жоспарлауды қиындатады. Бұл жағдай адамның өміріндегі қаржылық тұрақтылықтың жоқтығына алып келіп, үнемі психологиялық қысым мен стресс тудырады.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13411068" y="762000"/>
            <a:ext cx="4114800" cy="4105275"/>
          </a:xfrm>
          <a:prstGeom prst="roundRect">
            <a:avLst>
              <a:gd name="adj" fmla="val 5568"/>
            </a:avLst>
          </a:prstGeom>
          <a:solidFill>
            <a:srgbClr val="006FF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" name="Shape 9"/>
          <p:cNvSpPr/>
          <p:nvPr/>
        </p:nvSpPr>
        <p:spPr>
          <a:xfrm>
            <a:off x="13411068" y="762000"/>
            <a:ext cx="4114800" cy="4105275"/>
          </a:xfrm>
          <a:prstGeom prst="roundRect">
            <a:avLst>
              <a:gd name="adj" fmla="val 5568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12" name="Text 10"/>
          <p:cNvSpPr txBox="1"/>
          <p:nvPr/>
        </p:nvSpPr>
        <p:spPr>
          <a:xfrm>
            <a:off x="13715836" y="1066767"/>
            <a:ext cx="35385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Әлеуметтік қорғау</a:t>
            </a:r>
            <a:endParaRPr lang="en-US" sz="2400" dirty="0"/>
          </a:p>
        </p:txBody>
      </p:sp>
      <p:sp>
        <p:nvSpPr>
          <p:cNvPr id="13" name="Text 11"/>
          <p:cNvSpPr txBox="1"/>
          <p:nvPr/>
        </p:nvSpPr>
        <p:spPr>
          <a:xfrm>
            <a:off x="13715836" y="1511763"/>
            <a:ext cx="3538538" cy="2886066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e Vietnam Pro" panose="00000500000000000000" pitchFamily="2" charset="0"/>
              </a:rPr>
              <a:t>Өз бетінше жұмыс істейтін адамдар зейнетақы жарналары, медициналық сақтандыру және құқықтық кепілдіктер сияқты әлеуметтік пакеттерден айырылады. Бұл болашақтағы қауіпсіздікке және мемлекеттік қолдауға қолжетімсіздік тудырады.</a:t>
            </a: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9144001" y="5020965"/>
            <a:ext cx="4114800" cy="4105275"/>
          </a:xfrm>
          <a:prstGeom prst="roundRect">
            <a:avLst>
              <a:gd name="adj" fmla="val 5568"/>
            </a:avLst>
          </a:prstGeom>
          <a:solidFill>
            <a:srgbClr val="00BBF9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Shape 13"/>
          <p:cNvSpPr/>
          <p:nvPr/>
        </p:nvSpPr>
        <p:spPr>
          <a:xfrm>
            <a:off x="9144001" y="5020965"/>
            <a:ext cx="4114800" cy="4105275"/>
          </a:xfrm>
          <a:prstGeom prst="roundRect">
            <a:avLst>
              <a:gd name="adj" fmla="val 5568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16" name="Text 14"/>
          <p:cNvSpPr txBox="1"/>
          <p:nvPr/>
        </p:nvSpPr>
        <p:spPr>
          <a:xfrm>
            <a:off x="9448767" y="5325732"/>
            <a:ext cx="35385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Оқшаулану</a:t>
            </a:r>
            <a:endParaRPr lang="en-US" sz="2400" dirty="0"/>
          </a:p>
        </p:txBody>
      </p:sp>
      <p:sp>
        <p:nvSpPr>
          <p:cNvPr id="17" name="Text 15"/>
          <p:cNvSpPr txBox="1"/>
          <p:nvPr/>
        </p:nvSpPr>
        <p:spPr>
          <a:xfrm>
            <a:off x="9448767" y="5770728"/>
            <a:ext cx="3538538" cy="2850758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e Vietnam Pro" panose="00000500000000000000" pitchFamily="2" charset="0"/>
              </a:rPr>
              <a:t>Ұжымнан тыс, жеке жұмыс істеу адамның қоғамнан қол үзуіне, жалғыздық сезіміне және әлеуметтік байланыстардың әлсіреуіне себеп болады. Бұл психологиялық жай-күйге кері әсер етіп, адамның өзін оқшау сезінуіне әкеледі.</a:t>
            </a:r>
            <a:endParaRPr lang="en-US" dirty="0"/>
          </a:p>
        </p:txBody>
      </p:sp>
      <p:sp>
        <p:nvSpPr>
          <p:cNvPr id="18" name="Shape 16"/>
          <p:cNvSpPr/>
          <p:nvPr/>
        </p:nvSpPr>
        <p:spPr>
          <a:xfrm>
            <a:off x="13411068" y="5020965"/>
            <a:ext cx="4114800" cy="4105275"/>
          </a:xfrm>
          <a:prstGeom prst="roundRect">
            <a:avLst>
              <a:gd name="adj" fmla="val 5568"/>
            </a:avLst>
          </a:prstGeom>
          <a:solidFill>
            <a:srgbClr val="01DFE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9" name="Shape 17"/>
          <p:cNvSpPr/>
          <p:nvPr/>
        </p:nvSpPr>
        <p:spPr>
          <a:xfrm>
            <a:off x="13411068" y="5020965"/>
            <a:ext cx="4114800" cy="4105275"/>
          </a:xfrm>
          <a:prstGeom prst="roundRect">
            <a:avLst>
              <a:gd name="adj" fmla="val 5568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20" name="Text 18"/>
          <p:cNvSpPr txBox="1"/>
          <p:nvPr/>
        </p:nvSpPr>
        <p:spPr>
          <a:xfrm>
            <a:off x="13715836" y="5325732"/>
            <a:ext cx="35385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Психологиялық осалдық</a:t>
            </a:r>
            <a:endParaRPr lang="en-US" sz="2400" dirty="0"/>
          </a:p>
        </p:txBody>
      </p:sp>
      <p:sp>
        <p:nvSpPr>
          <p:cNvPr id="21" name="Text 19"/>
          <p:cNvSpPr txBox="1"/>
          <p:nvPr/>
        </p:nvSpPr>
        <p:spPr>
          <a:xfrm>
            <a:off x="13715836" y="5770728"/>
            <a:ext cx="3538538" cy="3004509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e Vietnam Pro" panose="00000500000000000000" pitchFamily="2" charset="0"/>
              </a:rPr>
              <a:t>Жоғарыда аталған факторлардың жиынтығы, әсіресе қаржылық тұрақсыздық пен әлеуметтік оқшаулану, адамды деструктивті ақпараттарға сезімтал етеді.</a:t>
            </a:r>
            <a:endParaRPr lang="kk-KZ" dirty="0">
              <a:solidFill>
                <a:srgbClr val="FFFFFF"/>
              </a:solidFill>
              <a:latin typeface="Be Vietnam Pro" panose="00000500000000000000" pitchFamily="2" charset="0"/>
            </a:endParaRPr>
          </a:p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e Vietnam Pro" panose="00000500000000000000" pitchFamily="2" charset="0"/>
              </a:rPr>
              <a:t>Бұл жағдай адамның өзіне деген сенімділігін төмендетіп, ой-санасына әсер етеді.</a:t>
            </a:r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0" y="9508795"/>
            <a:ext cx="18288000" cy="78105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4" name="Text 22"/>
          <p:cNvSpPr txBox="1"/>
          <p:nvPr/>
        </p:nvSpPr>
        <p:spPr>
          <a:xfrm>
            <a:off x="17412891" y="9775363"/>
            <a:ext cx="147638" cy="3486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930"/>
              </a:lnSpc>
              <a:buNone/>
            </a:pPr>
            <a:r>
              <a:rPr lang="en-US" sz="1350" dirty="0">
                <a:solidFill>
                  <a:srgbClr val="04142D"/>
                </a:solidFill>
                <a:latin typeface="Be Vietnam Pro" panose="00000500000000000000" pitchFamily="2" charset="0"/>
              </a:rPr>
              <a:t>3</a:t>
            </a:r>
            <a:endParaRPr lang="en-US" sz="1350" dirty="0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511EC7C0-F461-26B2-5689-1877173457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82"/>
          <a:stretch>
            <a:fillRect/>
          </a:stretch>
        </p:blipFill>
        <p:spPr>
          <a:xfrm>
            <a:off x="595086" y="2129790"/>
            <a:ext cx="8260784" cy="5152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4E7D15E-2775-6CAF-B1D1-31198B0A33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25960" y="8569596"/>
            <a:ext cx="2065682" cy="15543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17857" y="9168640"/>
            <a:ext cx="571500" cy="571500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67472" y="7312257"/>
            <a:ext cx="571500" cy="571500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58251" y="6502632"/>
            <a:ext cx="571500" cy="571500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44113" y="7312257"/>
            <a:ext cx="571500" cy="571500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834813" y="9168640"/>
            <a:ext cx="571500" cy="571500"/>
          </a:xfrm>
          <a:prstGeom prst="rect">
            <a:avLst/>
          </a:prstGeom>
        </p:spPr>
      </p:pic>
      <p:sp>
        <p:nvSpPr>
          <p:cNvPr id="9" name="Text 1"/>
          <p:cNvSpPr txBox="1"/>
          <p:nvPr/>
        </p:nvSpPr>
        <p:spPr>
          <a:xfrm>
            <a:off x="762000" y="8212502"/>
            <a:ext cx="35861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Төзімсіздік</a:t>
            </a:r>
            <a:endParaRPr lang="en-US" sz="2400" dirty="0"/>
          </a:p>
        </p:txBody>
      </p:sp>
      <p:sp>
        <p:nvSpPr>
          <p:cNvPr id="10" name="Text 2"/>
          <p:cNvSpPr txBox="1"/>
          <p:nvPr/>
        </p:nvSpPr>
        <p:spPr>
          <a:xfrm>
            <a:off x="762000" y="8619299"/>
            <a:ext cx="3586163" cy="7010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r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Сенімсіздікті пайдаланып, жалған ұрандар айту.</a:t>
            </a:r>
            <a:endParaRPr lang="en-US" dirty="0"/>
          </a:p>
        </p:txBody>
      </p:sp>
      <p:sp>
        <p:nvSpPr>
          <p:cNvPr id="11" name="Text 3"/>
          <p:cNvSpPr txBox="1"/>
          <p:nvPr/>
        </p:nvSpPr>
        <p:spPr>
          <a:xfrm>
            <a:off x="1619250" y="5393035"/>
            <a:ext cx="38433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Жалған уәделер</a:t>
            </a:r>
            <a:endParaRPr lang="en-US" sz="2400" dirty="0"/>
          </a:p>
        </p:txBody>
      </p:sp>
      <p:sp>
        <p:nvSpPr>
          <p:cNvPr id="12" name="Text 4"/>
          <p:cNvSpPr txBox="1"/>
          <p:nvPr/>
        </p:nvSpPr>
        <p:spPr>
          <a:xfrm>
            <a:off x="1619250" y="5799832"/>
            <a:ext cx="3843338" cy="7010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r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Өзара көмек пен әділ бөлініс туралы уәделер.</a:t>
            </a:r>
            <a:endParaRPr lang="en-US" dirty="0"/>
          </a:p>
        </p:txBody>
      </p:sp>
      <p:sp>
        <p:nvSpPr>
          <p:cNvPr id="13" name="Text 5"/>
          <p:cNvSpPr txBox="1"/>
          <p:nvPr/>
        </p:nvSpPr>
        <p:spPr>
          <a:xfrm>
            <a:off x="6667500" y="4341813"/>
            <a:ext cx="49863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Мемлекетке қарсы</a:t>
            </a:r>
            <a:endParaRPr lang="en-US" sz="2400" dirty="0"/>
          </a:p>
        </p:txBody>
      </p:sp>
      <p:sp>
        <p:nvSpPr>
          <p:cNvPr id="14" name="Text 6"/>
          <p:cNvSpPr txBox="1"/>
          <p:nvPr/>
        </p:nvSpPr>
        <p:spPr>
          <a:xfrm>
            <a:off x="6667500" y="4748610"/>
            <a:ext cx="4986338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Заңды еңбекті жоққа шығарып, тәуелсіздікке үндеу.</a:t>
            </a:r>
            <a:endParaRPr lang="en-US" dirty="0"/>
          </a:p>
        </p:txBody>
      </p:sp>
      <p:sp>
        <p:nvSpPr>
          <p:cNvPr id="15" name="Text 7"/>
          <p:cNvSpPr txBox="1"/>
          <p:nvPr/>
        </p:nvSpPr>
        <p:spPr>
          <a:xfrm>
            <a:off x="12763501" y="4943409"/>
            <a:ext cx="38433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Рухани бостық</a:t>
            </a:r>
            <a:endParaRPr lang="en-US" sz="2400" dirty="0"/>
          </a:p>
        </p:txBody>
      </p:sp>
      <p:sp>
        <p:nvSpPr>
          <p:cNvPr id="16" name="Text 8"/>
          <p:cNvSpPr txBox="1"/>
          <p:nvPr/>
        </p:nvSpPr>
        <p:spPr>
          <a:xfrm>
            <a:off x="12763501" y="5350206"/>
            <a:ext cx="3843338" cy="7010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Оқшау адамға жалған мақсат пен бауырластық ұсыну.</a:t>
            </a:r>
            <a:endParaRPr lang="en-US" dirty="0"/>
          </a:p>
        </p:txBody>
      </p:sp>
      <p:sp>
        <p:nvSpPr>
          <p:cNvPr id="17" name="Text 9"/>
          <p:cNvSpPr txBox="1"/>
          <p:nvPr/>
        </p:nvSpPr>
        <p:spPr>
          <a:xfrm>
            <a:off x="13973143" y="7762876"/>
            <a:ext cx="35861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Оқшаулау</a:t>
            </a:r>
            <a:endParaRPr lang="en-US" sz="2400" dirty="0"/>
          </a:p>
        </p:txBody>
      </p:sp>
      <p:sp>
        <p:nvSpPr>
          <p:cNvPr id="18" name="Text 10"/>
          <p:cNvSpPr txBox="1"/>
          <p:nvPr/>
        </p:nvSpPr>
        <p:spPr>
          <a:xfrm>
            <a:off x="13973143" y="8169672"/>
            <a:ext cx="3586163" cy="7010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Адамды қоғамнан, отбасынан және достарынан бөлу.</a:t>
            </a:r>
            <a:endParaRPr lang="en-US" dirty="0"/>
          </a:p>
        </p:txBody>
      </p:sp>
      <p:sp>
        <p:nvSpPr>
          <p:cNvPr id="19" name="Shape 11"/>
          <p:cNvSpPr/>
          <p:nvPr/>
        </p:nvSpPr>
        <p:spPr>
          <a:xfrm>
            <a:off x="7711282" y="1417009"/>
            <a:ext cx="2857500" cy="38100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20" name="Text 12"/>
          <p:cNvSpPr txBox="1"/>
          <p:nvPr/>
        </p:nvSpPr>
        <p:spPr>
          <a:xfrm>
            <a:off x="3867051" y="762000"/>
            <a:ext cx="10577513" cy="6057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960"/>
              </a:lnSpc>
              <a:buNone/>
            </a:pPr>
            <a:r>
              <a:rPr lang="en-US" sz="3600" kern="1200" spc="-92" dirty="0">
                <a:solidFill>
                  <a:srgbClr val="04142D"/>
                </a:solidFill>
                <a:latin typeface="Sora SemiBold" panose="00000700000000000000" pitchFamily="2" charset="0"/>
              </a:rPr>
              <a:t>Ағымдар тактикасы</a:t>
            </a:r>
            <a:endParaRPr lang="en-US" sz="3600" dirty="0"/>
          </a:p>
        </p:txBody>
      </p:sp>
      <p:sp>
        <p:nvSpPr>
          <p:cNvPr id="21" name="Text 13"/>
          <p:cNvSpPr txBox="1"/>
          <p:nvPr/>
        </p:nvSpPr>
        <p:spPr>
          <a:xfrm>
            <a:off x="3867051" y="1607344"/>
            <a:ext cx="10577513" cy="862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800" dirty="0">
                <a:solidFill>
                  <a:srgbClr val="616B7C"/>
                </a:solidFill>
                <a:latin typeface="Be Vietnam Pro" panose="00000500000000000000" pitchFamily="2" charset="0"/>
              </a:rPr>
              <a:t>Адам тарту стратегиясы: сенімсіздік, жалған уәде, мемлекетке қарсылық, рухани бостықты толтыру.</a:t>
            </a:r>
            <a:endParaRPr lang="en-US" sz="2800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E48EDD9-8EBE-63A1-097C-8549CDD067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4576" y="657167"/>
            <a:ext cx="3046343" cy="25992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 txBox="1"/>
          <p:nvPr/>
        </p:nvSpPr>
        <p:spPr>
          <a:xfrm>
            <a:off x="761999" y="7602803"/>
            <a:ext cx="9354457" cy="1243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Үш ұғым өзара тығыз байланысты, әсер ету деңгейлері әртүрлі. Экстремистік идеология террористік әрекеттерге бастайды, ол қоғамға деструктивті салдарлар әкеледі.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762000" y="1417009"/>
            <a:ext cx="2857500" cy="47625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5" name="Text 3"/>
          <p:cNvSpPr txBox="1"/>
          <p:nvPr/>
        </p:nvSpPr>
        <p:spPr>
          <a:xfrm>
            <a:off x="762000" y="762000"/>
            <a:ext cx="7805738" cy="6057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960"/>
              </a:lnSpc>
              <a:buNone/>
            </a:pPr>
            <a:r>
              <a:rPr lang="en-US" sz="3300" kern="1200" spc="-92" dirty="0">
                <a:solidFill>
                  <a:srgbClr val="04142D"/>
                </a:solidFill>
                <a:latin typeface="Sora SemiBold" panose="00000700000000000000" pitchFamily="2" charset="0"/>
              </a:rPr>
              <a:t>Терроризм, экстремизм, деструктивтілік</a:t>
            </a:r>
            <a:endParaRPr lang="en-US" sz="33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44001" y="754063"/>
            <a:ext cx="8381835" cy="8381835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11636210" y="7229575"/>
            <a:ext cx="3452813" cy="883911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57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Be Vietnam Pro" panose="00000500000000000000" pitchFamily="2" charset="0"/>
              </a:rPr>
              <a:t>Терроризм</a:t>
            </a:r>
            <a:endParaRPr lang="en-US" sz="1600" dirty="0"/>
          </a:p>
        </p:txBody>
      </p:sp>
      <p:sp>
        <p:nvSpPr>
          <p:cNvPr id="12" name="Text 9"/>
          <p:cNvSpPr txBox="1"/>
          <p:nvPr/>
        </p:nvSpPr>
        <p:spPr>
          <a:xfrm>
            <a:off x="11365343" y="4244553"/>
            <a:ext cx="399573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57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Be Vietnam Pro" panose="00000500000000000000" pitchFamily="2" charset="0"/>
              </a:rPr>
              <a:t>Экстремизм</a:t>
            </a:r>
            <a:endParaRPr lang="en-US" sz="3200" dirty="0"/>
          </a:p>
        </p:txBody>
      </p:sp>
      <p:sp>
        <p:nvSpPr>
          <p:cNvPr id="15" name="Text 12"/>
          <p:cNvSpPr txBox="1"/>
          <p:nvPr/>
        </p:nvSpPr>
        <p:spPr>
          <a:xfrm>
            <a:off x="11365343" y="1684347"/>
            <a:ext cx="3995738" cy="66151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57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Be Vietnam Pro" panose="00000500000000000000" pitchFamily="2" charset="0"/>
              </a:rPr>
              <a:t>Деструктивтілік</a:t>
            </a:r>
            <a:endParaRPr lang="en-US" sz="3200" dirty="0"/>
          </a:p>
        </p:txBody>
      </p:sp>
      <p:sp>
        <p:nvSpPr>
          <p:cNvPr id="16" name="Shape 13"/>
          <p:cNvSpPr/>
          <p:nvPr/>
        </p:nvSpPr>
        <p:spPr>
          <a:xfrm>
            <a:off x="0" y="9508795"/>
            <a:ext cx="18288000" cy="78105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8" name="Text 15"/>
          <p:cNvSpPr txBox="1"/>
          <p:nvPr/>
        </p:nvSpPr>
        <p:spPr>
          <a:xfrm>
            <a:off x="17412891" y="9775363"/>
            <a:ext cx="147638" cy="3486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930"/>
              </a:lnSpc>
              <a:buNone/>
            </a:pPr>
            <a:r>
              <a:rPr lang="en-US" sz="1350" dirty="0">
                <a:solidFill>
                  <a:srgbClr val="04142D"/>
                </a:solidFill>
                <a:latin typeface="Be Vietnam Pro" panose="00000500000000000000" pitchFamily="2" charset="0"/>
              </a:rPr>
              <a:t>5</a:t>
            </a:r>
            <a:endParaRPr lang="en-US" sz="135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81F8FDC-29BA-C997-DB39-5E0BD883157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396" b="2027"/>
          <a:stretch>
            <a:fillRect/>
          </a:stretch>
        </p:blipFill>
        <p:spPr>
          <a:xfrm>
            <a:off x="580572" y="2126661"/>
            <a:ext cx="8157776" cy="47141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54F3671-7A26-3AAC-4A67-80E63B6FB1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23471" y="7045115"/>
            <a:ext cx="2478628" cy="23593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Shape 1"/>
          <p:cNvSpPr/>
          <p:nvPr/>
        </p:nvSpPr>
        <p:spPr>
          <a:xfrm>
            <a:off x="7715085" y="1417009"/>
            <a:ext cx="2857500" cy="38100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4" name="Text 2"/>
          <p:cNvSpPr txBox="1"/>
          <p:nvPr/>
        </p:nvSpPr>
        <p:spPr>
          <a:xfrm>
            <a:off x="3556000" y="762000"/>
            <a:ext cx="11206163" cy="6057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960"/>
              </a:lnSpc>
              <a:buNone/>
            </a:pPr>
            <a:r>
              <a:rPr lang="en-US" sz="3300" kern="1200" spc="-92" dirty="0">
                <a:solidFill>
                  <a:srgbClr val="04142D"/>
                </a:solidFill>
                <a:latin typeface="Sora SemiBold" panose="00000700000000000000" pitchFamily="2" charset="0"/>
              </a:rPr>
              <a:t>Радикалдану процесі: мінез-құлық пен көзқарастың өзгеруі</a:t>
            </a:r>
            <a:endParaRPr lang="en-US" sz="33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000" y="2141968"/>
            <a:ext cx="16763835" cy="6912901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1107" y="5315480"/>
            <a:ext cx="571169" cy="571169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28064" y="5312007"/>
            <a:ext cx="571169" cy="571169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51801" y="5317960"/>
            <a:ext cx="571169" cy="571169"/>
          </a:xfrm>
          <a:prstGeom prst="rect">
            <a:avLst/>
          </a:prstGeom>
        </p:spPr>
      </p:pic>
      <p:pic>
        <p:nvPicPr>
          <p:cNvPr id="9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1657" y="5312007"/>
            <a:ext cx="571169" cy="571169"/>
          </a:xfrm>
          <a:prstGeom prst="rect">
            <a:avLst/>
          </a:prstGeom>
        </p:spPr>
      </p:pic>
      <p:pic>
        <p:nvPicPr>
          <p:cNvPr id="10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105559" y="5315480"/>
            <a:ext cx="571169" cy="571169"/>
          </a:xfrm>
          <a:prstGeom prst="rect">
            <a:avLst/>
          </a:prstGeom>
        </p:spPr>
      </p:pic>
      <p:sp>
        <p:nvSpPr>
          <p:cNvPr id="11" name="Text 3"/>
          <p:cNvSpPr txBox="1"/>
          <p:nvPr/>
        </p:nvSpPr>
        <p:spPr>
          <a:xfrm>
            <a:off x="762000" y="2914882"/>
            <a:ext cx="43100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Теріс көзқарас</a:t>
            </a:r>
            <a:endParaRPr lang="en-US" sz="2400" dirty="0"/>
          </a:p>
        </p:txBody>
      </p:sp>
      <p:sp>
        <p:nvSpPr>
          <p:cNvPr id="12" name="Text 4"/>
          <p:cNvSpPr txBox="1"/>
          <p:nvPr/>
        </p:nvSpPr>
        <p:spPr>
          <a:xfrm>
            <a:off x="762000" y="3321678"/>
            <a:ext cx="4310063" cy="9963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Радикалды идеяларға қызығушылық танытып, өзге пікірлерді қабылдауды мүлде тоқтату.</a:t>
            </a:r>
            <a:endParaRPr lang="en-US" dirty="0"/>
          </a:p>
        </p:txBody>
      </p:sp>
      <p:sp>
        <p:nvSpPr>
          <p:cNvPr id="13" name="Text 5"/>
          <p:cNvSpPr txBox="1"/>
          <p:nvPr/>
        </p:nvSpPr>
        <p:spPr>
          <a:xfrm>
            <a:off x="3871846" y="7279515"/>
            <a:ext cx="43195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Оқшаулану</a:t>
            </a:r>
            <a:endParaRPr lang="en-US" sz="2400" dirty="0"/>
          </a:p>
        </p:txBody>
      </p:sp>
      <p:sp>
        <p:nvSpPr>
          <p:cNvPr id="14" name="Text 6"/>
          <p:cNvSpPr txBox="1"/>
          <p:nvPr/>
        </p:nvSpPr>
        <p:spPr>
          <a:xfrm>
            <a:off x="3871846" y="7686312"/>
            <a:ext cx="4319588" cy="9963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Отбасынан, достарынан және бұрынғы ортасынан алшақтап, тек "жаңа топпен" араласу.</a:t>
            </a:r>
            <a:endParaRPr lang="en-US" dirty="0"/>
          </a:p>
        </p:txBody>
      </p:sp>
      <p:sp>
        <p:nvSpPr>
          <p:cNvPr id="15" name="Text 7"/>
          <p:cNvSpPr txBox="1"/>
          <p:nvPr/>
        </p:nvSpPr>
        <p:spPr>
          <a:xfrm>
            <a:off x="6995749" y="2915709"/>
            <a:ext cx="43195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Жасырын әрекет</a:t>
            </a:r>
            <a:endParaRPr lang="en-US" sz="2400" dirty="0"/>
          </a:p>
        </p:txBody>
      </p:sp>
      <p:sp>
        <p:nvSpPr>
          <p:cNvPr id="16" name="Text 8"/>
          <p:cNvSpPr txBox="1"/>
          <p:nvPr/>
        </p:nvSpPr>
        <p:spPr>
          <a:xfrm>
            <a:off x="6995749" y="3322505"/>
            <a:ext cx="4319588" cy="995488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Кездесулер мен әңгімелерді жасыру, сонымен қатар интернеттегі белсенділікті бүркемелеу.</a:t>
            </a:r>
            <a:endParaRPr lang="en-US" dirty="0"/>
          </a:p>
        </p:txBody>
      </p:sp>
      <p:sp>
        <p:nvSpPr>
          <p:cNvPr id="17" name="Text 9"/>
          <p:cNvSpPr txBox="1"/>
          <p:nvPr/>
        </p:nvSpPr>
        <p:spPr>
          <a:xfrm>
            <a:off x="10125605" y="7279515"/>
            <a:ext cx="43195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Агрессия</a:t>
            </a:r>
            <a:endParaRPr lang="en-US" sz="2100" dirty="0"/>
          </a:p>
        </p:txBody>
      </p:sp>
      <p:sp>
        <p:nvSpPr>
          <p:cNvPr id="18" name="Text 10"/>
          <p:cNvSpPr txBox="1"/>
          <p:nvPr/>
        </p:nvSpPr>
        <p:spPr>
          <a:xfrm>
            <a:off x="10125605" y="7686312"/>
            <a:ext cx="4319588" cy="9963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Өзгелерді адасқан деп санап, кез келген сындарға ашумен және агрессиямен жауап беру.</a:t>
            </a:r>
            <a:endParaRPr lang="en-US" dirty="0"/>
          </a:p>
        </p:txBody>
      </p:sp>
      <p:sp>
        <p:nvSpPr>
          <p:cNvPr id="19" name="Text 11"/>
          <p:cNvSpPr txBox="1"/>
          <p:nvPr/>
        </p:nvSpPr>
        <p:spPr>
          <a:xfrm>
            <a:off x="13249342" y="2914882"/>
            <a:ext cx="43100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Толық бағыну</a:t>
            </a:r>
            <a:endParaRPr lang="en-US" sz="2400" dirty="0"/>
          </a:p>
        </p:txBody>
      </p:sp>
      <p:sp>
        <p:nvSpPr>
          <p:cNvPr id="20" name="Text 12"/>
          <p:cNvSpPr txBox="1"/>
          <p:nvPr/>
        </p:nvSpPr>
        <p:spPr>
          <a:xfrm>
            <a:off x="13249342" y="3321679"/>
            <a:ext cx="4310063" cy="117775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Өз еркінен айырылып, толығымен ұйымның мақсаты мен ресурстарына бағынышты болу.</a:t>
            </a:r>
            <a:endParaRPr lang="en-US" dirty="0"/>
          </a:p>
        </p:txBody>
      </p:sp>
      <p:sp>
        <p:nvSpPr>
          <p:cNvPr id="21" name="Shape 13"/>
          <p:cNvSpPr/>
          <p:nvPr/>
        </p:nvSpPr>
        <p:spPr>
          <a:xfrm>
            <a:off x="0" y="9508795"/>
            <a:ext cx="18288000" cy="78105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3" name="Text 15"/>
          <p:cNvSpPr txBox="1"/>
          <p:nvPr/>
        </p:nvSpPr>
        <p:spPr>
          <a:xfrm>
            <a:off x="17409418" y="9775363"/>
            <a:ext cx="147638" cy="3486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930"/>
              </a:lnSpc>
              <a:buNone/>
            </a:pPr>
            <a:r>
              <a:rPr lang="en-US" sz="1350" dirty="0">
                <a:solidFill>
                  <a:srgbClr val="04142D"/>
                </a:solidFill>
                <a:latin typeface="Be Vietnam Pro" panose="00000500000000000000" pitchFamily="2" charset="0"/>
              </a:rPr>
              <a:t>6</a:t>
            </a:r>
            <a:endParaRPr lang="en-US" sz="1350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76615EF-EC57-281D-7E37-13F37443D1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26" y="7542378"/>
            <a:ext cx="2851498" cy="2581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Shape 1"/>
          <p:cNvSpPr/>
          <p:nvPr/>
        </p:nvSpPr>
        <p:spPr>
          <a:xfrm>
            <a:off x="762000" y="1417009"/>
            <a:ext cx="2857500" cy="47625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4" name="Text 2"/>
          <p:cNvSpPr txBox="1"/>
          <p:nvPr/>
        </p:nvSpPr>
        <p:spPr>
          <a:xfrm>
            <a:off x="762000" y="762000"/>
            <a:ext cx="16797338" cy="6057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960"/>
              </a:lnSpc>
              <a:buNone/>
            </a:pPr>
            <a:r>
              <a:rPr lang="en-US" sz="3600" kern="1200" spc="-92" dirty="0">
                <a:solidFill>
                  <a:srgbClr val="04142D"/>
                </a:solidFill>
                <a:latin typeface="Sora SemiBold" panose="00000700000000000000" pitchFamily="2" charset="0"/>
              </a:rPr>
              <a:t>Экстремизм интернетте</a:t>
            </a:r>
            <a:endParaRPr lang="en-US" sz="3600" dirty="0"/>
          </a:p>
        </p:txBody>
      </p:sp>
      <p:sp>
        <p:nvSpPr>
          <p:cNvPr id="5" name="Text 3"/>
          <p:cNvSpPr txBox="1"/>
          <p:nvPr/>
        </p:nvSpPr>
        <p:spPr>
          <a:xfrm>
            <a:off x="762000" y="1616935"/>
            <a:ext cx="167973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616B7C"/>
                </a:solidFill>
                <a:latin typeface="Be Vietnam Pro" panose="00000500000000000000" pitchFamily="2" charset="0"/>
              </a:rPr>
              <a:t>Цифрлық кеңістіктегі экстремистік теріс сенімнің таралу тәсілдері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762000" y="2609784"/>
            <a:ext cx="8077200" cy="19050"/>
          </a:xfrm>
          <a:prstGeom prst="rect">
            <a:avLst/>
          </a:prstGeom>
          <a:solidFill>
            <a:srgbClr val="04142D">
              <a:alpha val="15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 txBox="1"/>
          <p:nvPr/>
        </p:nvSpPr>
        <p:spPr>
          <a:xfrm>
            <a:off x="738188" y="2833522"/>
            <a:ext cx="347762" cy="469794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022FF"/>
                </a:solidFill>
                <a:latin typeface="Sora SemiBold" panose="00000700000000000000" pitchFamily="2" charset="0"/>
              </a:rPr>
              <a:t>01</a:t>
            </a:r>
            <a:endParaRPr lang="en-US" sz="2100" dirty="0"/>
          </a:p>
        </p:txBody>
      </p:sp>
      <p:sp>
        <p:nvSpPr>
          <p:cNvPr id="8" name="Text 6"/>
          <p:cNvSpPr txBox="1"/>
          <p:nvPr/>
        </p:nvSpPr>
        <p:spPr>
          <a:xfrm>
            <a:off x="1671671" y="2857335"/>
            <a:ext cx="72056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Жалған аккаунттар</a:t>
            </a:r>
            <a:endParaRPr lang="en-US" sz="2400" dirty="0"/>
          </a:p>
        </p:txBody>
      </p:sp>
      <p:sp>
        <p:nvSpPr>
          <p:cNvPr id="9" name="Text 7"/>
          <p:cNvSpPr txBox="1"/>
          <p:nvPr/>
        </p:nvSpPr>
        <p:spPr>
          <a:xfrm>
            <a:off x="1671671" y="3264132"/>
            <a:ext cx="7205663" cy="815842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Нақты кім екенін жасырып, сенімге кіретін профильдер арқылы құрылған акаунттар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762000" y="4091616"/>
            <a:ext cx="8077200" cy="19050"/>
          </a:xfrm>
          <a:prstGeom prst="rect">
            <a:avLst/>
          </a:prstGeom>
          <a:solidFill>
            <a:srgbClr val="04142D">
              <a:alpha val="15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" name="Text 9"/>
          <p:cNvSpPr txBox="1"/>
          <p:nvPr/>
        </p:nvSpPr>
        <p:spPr>
          <a:xfrm>
            <a:off x="738188" y="4315355"/>
            <a:ext cx="401670" cy="469794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022FF"/>
                </a:solidFill>
                <a:latin typeface="Sora SemiBold" panose="00000700000000000000" pitchFamily="2" charset="0"/>
              </a:rPr>
              <a:t>02</a:t>
            </a:r>
            <a:endParaRPr lang="en-US" sz="2100" dirty="0"/>
          </a:p>
        </p:txBody>
      </p:sp>
      <p:sp>
        <p:nvSpPr>
          <p:cNvPr id="12" name="Text 10"/>
          <p:cNvSpPr txBox="1"/>
          <p:nvPr/>
        </p:nvSpPr>
        <p:spPr>
          <a:xfrm>
            <a:off x="1725579" y="4339167"/>
            <a:ext cx="71485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Контексттен ажыратылған бұрмалау</a:t>
            </a:r>
            <a:endParaRPr lang="en-US" sz="2400" dirty="0"/>
          </a:p>
        </p:txBody>
      </p:sp>
      <p:sp>
        <p:nvSpPr>
          <p:cNvPr id="13" name="Text 11"/>
          <p:cNvSpPr txBox="1"/>
          <p:nvPr/>
        </p:nvSpPr>
        <p:spPr>
          <a:xfrm>
            <a:off x="1725579" y="4745964"/>
            <a:ext cx="7148513" cy="7010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Дәйекті мәтіндерді манипуляциялық мақсатта пайдалану арқылы радикал идеялар тарату</a:t>
            </a: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762000" y="5573448"/>
            <a:ext cx="8077200" cy="19050"/>
          </a:xfrm>
          <a:prstGeom prst="rect">
            <a:avLst/>
          </a:prstGeom>
          <a:solidFill>
            <a:srgbClr val="04142D">
              <a:alpha val="15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Text 13"/>
          <p:cNvSpPr txBox="1"/>
          <p:nvPr/>
        </p:nvSpPr>
        <p:spPr>
          <a:xfrm>
            <a:off x="738188" y="5797187"/>
            <a:ext cx="401340" cy="469794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022FF"/>
                </a:solidFill>
                <a:latin typeface="Sora SemiBold" panose="00000700000000000000" pitchFamily="2" charset="0"/>
              </a:rPr>
              <a:t>03</a:t>
            </a:r>
            <a:endParaRPr lang="en-US" sz="2100" dirty="0"/>
          </a:p>
        </p:txBody>
      </p:sp>
      <p:sp>
        <p:nvSpPr>
          <p:cNvPr id="16" name="Text 14"/>
          <p:cNvSpPr txBox="1"/>
          <p:nvPr/>
        </p:nvSpPr>
        <p:spPr>
          <a:xfrm>
            <a:off x="1725249" y="5820999"/>
            <a:ext cx="71485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Жабық чаттар</a:t>
            </a:r>
            <a:endParaRPr lang="en-US" sz="2400" dirty="0"/>
          </a:p>
        </p:txBody>
      </p:sp>
      <p:sp>
        <p:nvSpPr>
          <p:cNvPr id="17" name="Text 15"/>
          <p:cNvSpPr txBox="1"/>
          <p:nvPr/>
        </p:nvSpPr>
        <p:spPr>
          <a:xfrm>
            <a:off x="1725249" y="6227796"/>
            <a:ext cx="7148513" cy="7010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 err="1">
                <a:solidFill>
                  <a:srgbClr val="616B7C"/>
                </a:solidFill>
                <a:latin typeface="Be Vietnam Pro" panose="00000500000000000000" pitchFamily="2" charset="0"/>
              </a:rPr>
              <a:t>Еш</a:t>
            </a:r>
            <a:r>
              <a:rPr lang="kk-KZ" dirty="0" err="1">
                <a:solidFill>
                  <a:srgbClr val="616B7C"/>
                </a:solidFill>
                <a:latin typeface="Be Vietnam Pro" panose="00000500000000000000" pitchFamily="2" charset="0"/>
              </a:rPr>
              <a:t>кі</a:t>
            </a: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м</a:t>
            </a:r>
            <a:r>
              <a:rPr lang="kk-KZ" dirty="0" err="1">
                <a:solidFill>
                  <a:srgbClr val="616B7C"/>
                </a:solidFill>
                <a:latin typeface="Be Vietnam Pro" panose="00000500000000000000" pitchFamily="2" charset="0"/>
              </a:rPr>
              <a:t>ге</a:t>
            </a: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 ашылмайтын мессенджерлер арқылы радикал және экстремистік </a:t>
            </a:r>
            <a:r>
              <a:rPr lang="en-US" dirty="0" err="1">
                <a:solidFill>
                  <a:srgbClr val="616B7C"/>
                </a:solidFill>
                <a:latin typeface="Be Vietnam Pro" panose="00000500000000000000" pitchFamily="2" charset="0"/>
              </a:rPr>
              <a:t>контент</a:t>
            </a: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 </a:t>
            </a:r>
            <a:r>
              <a:rPr lang="en-US" dirty="0" err="1">
                <a:solidFill>
                  <a:srgbClr val="616B7C"/>
                </a:solidFill>
                <a:latin typeface="Be Vietnam Pro" panose="00000500000000000000" pitchFamily="2" charset="0"/>
              </a:rPr>
              <a:t>тарат</a:t>
            </a:r>
            <a:r>
              <a:rPr lang="kk-KZ" dirty="0">
                <a:solidFill>
                  <a:srgbClr val="616B7C"/>
                </a:solidFill>
                <a:latin typeface="Be Vietnam Pro" panose="00000500000000000000" pitchFamily="2" charset="0"/>
              </a:rPr>
              <a:t>у</a:t>
            </a:r>
            <a:endParaRPr lang="en-US" dirty="0"/>
          </a:p>
        </p:txBody>
      </p:sp>
      <p:sp>
        <p:nvSpPr>
          <p:cNvPr id="18" name="Shape 16"/>
          <p:cNvSpPr/>
          <p:nvPr/>
        </p:nvSpPr>
        <p:spPr>
          <a:xfrm>
            <a:off x="762000" y="7055280"/>
            <a:ext cx="8077200" cy="19050"/>
          </a:xfrm>
          <a:prstGeom prst="rect">
            <a:avLst/>
          </a:prstGeom>
          <a:solidFill>
            <a:srgbClr val="04142D">
              <a:alpha val="15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9" name="Text 17"/>
          <p:cNvSpPr txBox="1"/>
          <p:nvPr/>
        </p:nvSpPr>
        <p:spPr>
          <a:xfrm>
            <a:off x="738188" y="7279019"/>
            <a:ext cx="410931" cy="469794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022FF"/>
                </a:solidFill>
                <a:latin typeface="Sora SemiBold" panose="00000700000000000000" pitchFamily="2" charset="0"/>
              </a:rPr>
              <a:t>04</a:t>
            </a:r>
            <a:endParaRPr lang="en-US" sz="2100" dirty="0"/>
          </a:p>
        </p:txBody>
      </p:sp>
      <p:sp>
        <p:nvSpPr>
          <p:cNvPr id="20" name="Text 18"/>
          <p:cNvSpPr txBox="1"/>
          <p:nvPr/>
        </p:nvSpPr>
        <p:spPr>
          <a:xfrm>
            <a:off x="1734840" y="7302831"/>
            <a:ext cx="71389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Алгоритмдік арбау</a:t>
            </a:r>
            <a:endParaRPr lang="en-US" sz="2400" dirty="0"/>
          </a:p>
        </p:txBody>
      </p:sp>
      <p:sp>
        <p:nvSpPr>
          <p:cNvPr id="21" name="Text 19"/>
          <p:cNvSpPr txBox="1"/>
          <p:nvPr/>
        </p:nvSpPr>
        <p:spPr>
          <a:xfrm>
            <a:off x="1734840" y="7709628"/>
            <a:ext cx="7138988" cy="7010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Әлеуметтік желілердегі ұқсастық негізінде радикал топтарға тартуға </a:t>
            </a:r>
            <a:r>
              <a:rPr lang="en-US" dirty="0" err="1">
                <a:solidFill>
                  <a:srgbClr val="616B7C"/>
                </a:solidFill>
                <a:latin typeface="Be Vietnam Pro" panose="00000500000000000000" pitchFamily="2" charset="0"/>
              </a:rPr>
              <a:t>немесе</a:t>
            </a: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 </a:t>
            </a:r>
            <a:r>
              <a:rPr lang="kk-KZ" dirty="0">
                <a:solidFill>
                  <a:srgbClr val="616B7C"/>
                </a:solidFill>
                <a:latin typeface="Be Vietnam Pro" panose="00000500000000000000" pitchFamily="2" charset="0"/>
              </a:rPr>
              <a:t>ықпал етуге</a:t>
            </a: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 бағытталған алгоритмдер</a:t>
            </a:r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762000" y="8537113"/>
            <a:ext cx="8077200" cy="19050"/>
          </a:xfrm>
          <a:prstGeom prst="rect">
            <a:avLst/>
          </a:prstGeom>
          <a:solidFill>
            <a:srgbClr val="04142D">
              <a:alpha val="15000"/>
            </a:srgbClr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8767" y="2609784"/>
            <a:ext cx="8077200" cy="6143625"/>
          </a:xfrm>
          <a:prstGeom prst="rect">
            <a:avLst/>
          </a:prstGeom>
        </p:spPr>
      </p:pic>
      <p:sp>
        <p:nvSpPr>
          <p:cNvPr id="24" name="Shape 21"/>
          <p:cNvSpPr/>
          <p:nvPr/>
        </p:nvSpPr>
        <p:spPr>
          <a:xfrm>
            <a:off x="0" y="9508795"/>
            <a:ext cx="18288000" cy="78105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6" name="Text 23"/>
          <p:cNvSpPr txBox="1"/>
          <p:nvPr/>
        </p:nvSpPr>
        <p:spPr>
          <a:xfrm>
            <a:off x="17424136" y="9775363"/>
            <a:ext cx="138113" cy="3486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930"/>
              </a:lnSpc>
              <a:buNone/>
            </a:pPr>
            <a:r>
              <a:rPr lang="en-US" sz="1350" dirty="0">
                <a:solidFill>
                  <a:srgbClr val="04142D"/>
                </a:solidFill>
                <a:latin typeface="Be Vietnam Pro" panose="00000500000000000000" pitchFamily="2" charset="0"/>
              </a:rPr>
              <a:t>7</a:t>
            </a:r>
            <a:endParaRPr lang="en-US" sz="1350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7060FE3-0393-15B2-6D2B-C0D3C18ED5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14783" y="171288"/>
            <a:ext cx="3416588" cy="22970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Shape 1"/>
          <p:cNvSpPr/>
          <p:nvPr/>
        </p:nvSpPr>
        <p:spPr>
          <a:xfrm>
            <a:off x="7715085" y="1417009"/>
            <a:ext cx="2857500" cy="38100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4" name="Text 2"/>
          <p:cNvSpPr txBox="1"/>
          <p:nvPr/>
        </p:nvSpPr>
        <p:spPr>
          <a:xfrm>
            <a:off x="3556000" y="762000"/>
            <a:ext cx="11206163" cy="6057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960"/>
              </a:lnSpc>
              <a:buNone/>
            </a:pPr>
            <a:r>
              <a:rPr lang="en-US" sz="4000" kern="1200" spc="-92" dirty="0">
                <a:solidFill>
                  <a:srgbClr val="04142D"/>
                </a:solidFill>
                <a:latin typeface="Sora SemiBold" panose="00000700000000000000" pitchFamily="2" charset="0"/>
              </a:rPr>
              <a:t>Қауіптілігі</a:t>
            </a:r>
            <a:endParaRPr lang="en-US" sz="4000" dirty="0"/>
          </a:p>
        </p:txBody>
      </p:sp>
      <p:sp>
        <p:nvSpPr>
          <p:cNvPr id="5" name="Text 3"/>
          <p:cNvSpPr txBox="1"/>
          <p:nvPr/>
        </p:nvSpPr>
        <p:spPr>
          <a:xfrm>
            <a:off x="3556000" y="1607344"/>
            <a:ext cx="11206163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400" dirty="0">
                <a:solidFill>
                  <a:srgbClr val="616B7C"/>
                </a:solidFill>
                <a:latin typeface="Be Vietnam Pro" panose="00000500000000000000" pitchFamily="2" charset="0"/>
              </a:rPr>
              <a:t>Радикализмнің құрылымы және оның жеке адамға және қоғамға тигізетін зардаптары</a:t>
            </a:r>
            <a:endParaRPr lang="en-US" sz="2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93736" y="2600193"/>
            <a:ext cx="3700033" cy="6529586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2133534" y="3398573"/>
            <a:ext cx="49672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Жеке түлғаның күйреуі</a:t>
            </a:r>
            <a:endParaRPr lang="en-US" sz="2400" dirty="0"/>
          </a:p>
        </p:txBody>
      </p:sp>
      <p:sp>
        <p:nvSpPr>
          <p:cNvPr id="8" name="Text 5"/>
          <p:cNvSpPr txBox="1"/>
          <p:nvPr/>
        </p:nvSpPr>
        <p:spPr>
          <a:xfrm>
            <a:off x="2133534" y="3805370"/>
            <a:ext cx="4967288" cy="7010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r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Сана мен еріктің манипуляциясына түсу, дербес ойлау қабілетінен айырылу</a:t>
            </a:r>
            <a:endParaRPr lang="en-US" dirty="0"/>
          </a:p>
        </p:txBody>
      </p:sp>
      <p:sp>
        <p:nvSpPr>
          <p:cNvPr id="9" name="Text 6"/>
          <p:cNvSpPr txBox="1"/>
          <p:nvPr/>
        </p:nvSpPr>
        <p:spPr>
          <a:xfrm>
            <a:off x="11212877" y="4705450"/>
            <a:ext cx="49768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Әлеуметтік оқшаулану</a:t>
            </a:r>
            <a:endParaRPr lang="en-US" sz="2400" dirty="0"/>
          </a:p>
        </p:txBody>
      </p:sp>
      <p:sp>
        <p:nvSpPr>
          <p:cNvPr id="10" name="Text 7"/>
          <p:cNvSpPr txBox="1"/>
          <p:nvPr/>
        </p:nvSpPr>
        <p:spPr>
          <a:xfrm>
            <a:off x="11212877" y="5112246"/>
            <a:ext cx="4976813" cy="7010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Отбасының бұзылуы, жақын адамдармен қарым-қатынастың үзілуі</a:t>
            </a:r>
            <a:endParaRPr lang="en-US" dirty="0"/>
          </a:p>
        </p:txBody>
      </p:sp>
      <p:sp>
        <p:nvSpPr>
          <p:cNvPr id="11" name="Text 8"/>
          <p:cNvSpPr txBox="1"/>
          <p:nvPr/>
        </p:nvSpPr>
        <p:spPr>
          <a:xfrm>
            <a:off x="2133534" y="5862506"/>
            <a:ext cx="49672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Құқықтық салдар</a:t>
            </a:r>
            <a:endParaRPr lang="en-US" sz="2400" dirty="0"/>
          </a:p>
        </p:txBody>
      </p:sp>
      <p:sp>
        <p:nvSpPr>
          <p:cNvPr id="12" name="Text 9"/>
          <p:cNvSpPr txBox="1"/>
          <p:nvPr/>
        </p:nvSpPr>
        <p:spPr>
          <a:xfrm>
            <a:off x="2133534" y="6269303"/>
            <a:ext cx="4967288" cy="9963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r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Қылмыстық жауапкершілік, бас бостандығынан айырылу, болашақ жұмысқа орналасу мүмкіндігінің жойылуы</a:t>
            </a:r>
            <a:endParaRPr lang="en-US" dirty="0"/>
          </a:p>
        </p:txBody>
      </p:sp>
      <p:sp>
        <p:nvSpPr>
          <p:cNvPr id="13" name="Text 10"/>
          <p:cNvSpPr txBox="1"/>
          <p:nvPr/>
        </p:nvSpPr>
        <p:spPr>
          <a:xfrm>
            <a:off x="11212877" y="7319037"/>
            <a:ext cx="49768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Мемлекеттік деңгей</a:t>
            </a:r>
            <a:endParaRPr lang="en-US" sz="2400" dirty="0"/>
          </a:p>
        </p:txBody>
      </p:sp>
      <p:sp>
        <p:nvSpPr>
          <p:cNvPr id="14" name="Text 11"/>
          <p:cNvSpPr txBox="1"/>
          <p:nvPr/>
        </p:nvSpPr>
        <p:spPr>
          <a:xfrm>
            <a:off x="11212877" y="7725834"/>
            <a:ext cx="4976813" cy="1061442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Инвестициялардың азаюы, халықаралық беделге нұқсан келуі және экономикалық тұрақсыздық</a:t>
            </a:r>
            <a:endParaRPr lang="en-US" dirty="0"/>
          </a:p>
        </p:txBody>
      </p:sp>
      <p:sp>
        <p:nvSpPr>
          <p:cNvPr id="15" name="Shape 12"/>
          <p:cNvSpPr/>
          <p:nvPr/>
        </p:nvSpPr>
        <p:spPr>
          <a:xfrm>
            <a:off x="0" y="9508795"/>
            <a:ext cx="18288000" cy="78105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7" name="Text 14"/>
          <p:cNvSpPr txBox="1"/>
          <p:nvPr/>
        </p:nvSpPr>
        <p:spPr>
          <a:xfrm>
            <a:off x="17417356" y="9775363"/>
            <a:ext cx="138113" cy="3486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930"/>
              </a:lnSpc>
              <a:buNone/>
            </a:pPr>
            <a:r>
              <a:rPr lang="en-US" sz="1350" dirty="0">
                <a:solidFill>
                  <a:srgbClr val="04142D"/>
                </a:solidFill>
                <a:latin typeface="Be Vietnam Pro" panose="00000500000000000000" pitchFamily="2" charset="0"/>
              </a:rPr>
              <a:t>8</a:t>
            </a:r>
            <a:endParaRPr lang="en-US" sz="1350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DCEEF6E-D2CE-8D33-22FD-DA2B9041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151" y="394793"/>
            <a:ext cx="2857500" cy="24133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Shape 1"/>
          <p:cNvSpPr/>
          <p:nvPr/>
        </p:nvSpPr>
        <p:spPr>
          <a:xfrm>
            <a:off x="762000" y="1333335"/>
            <a:ext cx="2857500" cy="47625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  <p:txBody>
          <a:bodyPr/>
          <a:lstStyle/>
          <a:p>
            <a:endParaRPr lang="ru-RU"/>
          </a:p>
        </p:txBody>
      </p:sp>
      <p:sp>
        <p:nvSpPr>
          <p:cNvPr id="4" name="Text 2"/>
          <p:cNvSpPr txBox="1"/>
          <p:nvPr/>
        </p:nvSpPr>
        <p:spPr>
          <a:xfrm>
            <a:off x="762000" y="678326"/>
            <a:ext cx="11206163" cy="6057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960"/>
              </a:lnSpc>
              <a:buNone/>
            </a:pPr>
            <a:r>
              <a:rPr lang="en-US" sz="4000" kern="1200" spc="-92" dirty="0">
                <a:solidFill>
                  <a:srgbClr val="04142D"/>
                </a:solidFill>
                <a:latin typeface="Sora SemiBold" panose="00000700000000000000" pitchFamily="2" charset="0"/>
              </a:rPr>
              <a:t>Қазақстандағы террористік оқиғалардың ащы сабақтары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762000" y="1905000"/>
            <a:ext cx="16764000" cy="19050"/>
          </a:xfrm>
          <a:prstGeom prst="rect">
            <a:avLst/>
          </a:prstGeom>
          <a:solidFill>
            <a:srgbClr val="04142D">
              <a:alpha val="15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" name="Text 4"/>
          <p:cNvSpPr txBox="1"/>
          <p:nvPr/>
        </p:nvSpPr>
        <p:spPr>
          <a:xfrm>
            <a:off x="762000" y="2152551"/>
            <a:ext cx="139874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Ақтөбе (2011)</a:t>
            </a:r>
            <a:endParaRPr lang="en-US" sz="2400" dirty="0"/>
          </a:p>
        </p:txBody>
      </p:sp>
      <p:sp>
        <p:nvSpPr>
          <p:cNvPr id="7" name="Text 5"/>
          <p:cNvSpPr txBox="1"/>
          <p:nvPr/>
        </p:nvSpPr>
        <p:spPr>
          <a:xfrm>
            <a:off x="762000" y="2559348"/>
            <a:ext cx="1398746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Қару-жарақ дүкендері мен әскери бөлімдерге жасалған қарулы шабуылдар </a:t>
            </a:r>
            <a:r>
              <a:rPr lang="en-US" dirty="0" err="1">
                <a:solidFill>
                  <a:srgbClr val="616B7C"/>
                </a:solidFill>
                <a:latin typeface="Be Vietnam Pro" panose="00000500000000000000" pitchFamily="2" charset="0"/>
              </a:rPr>
              <a:t>салдарынан</a:t>
            </a: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 201</a:t>
            </a:r>
            <a:r>
              <a:rPr lang="kk-KZ" dirty="0">
                <a:solidFill>
                  <a:srgbClr val="616B7C"/>
                </a:solidFill>
                <a:latin typeface="Be Vietnam Pro" panose="00000500000000000000" pitchFamily="2" charset="0"/>
              </a:rPr>
              <a:t>1</a:t>
            </a: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 жылы 7 адам қаза тапты. Бұл оқиғалар үлкен қасіретке әкелді.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762000" y="3087522"/>
            <a:ext cx="16764000" cy="19050"/>
          </a:xfrm>
          <a:prstGeom prst="rect">
            <a:avLst/>
          </a:prstGeom>
          <a:solidFill>
            <a:srgbClr val="04142D">
              <a:alpha val="15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9" name="Text 7"/>
          <p:cNvSpPr txBox="1"/>
          <p:nvPr/>
        </p:nvSpPr>
        <p:spPr>
          <a:xfrm>
            <a:off x="762000" y="3335073"/>
            <a:ext cx="142255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Тараз (2011)</a:t>
            </a:r>
            <a:endParaRPr lang="en-US" sz="2400" dirty="0"/>
          </a:p>
        </p:txBody>
      </p:sp>
      <p:sp>
        <p:nvSpPr>
          <p:cNvPr id="10" name="Text 8"/>
          <p:cNvSpPr txBox="1"/>
          <p:nvPr/>
        </p:nvSpPr>
        <p:spPr>
          <a:xfrm>
            <a:off x="762000" y="3741870"/>
            <a:ext cx="14225588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Жанкештінің өзін-өзі жаруы салдарынан 5 полиция қызметкері және 2 бейбіт тұрғын қаза тапты. Бұл қайғылы оқиға елдегі қауіпсіздікке үлкен қауіп төндірді.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762000" y="4270045"/>
            <a:ext cx="16764000" cy="19050"/>
          </a:xfrm>
          <a:prstGeom prst="rect">
            <a:avLst/>
          </a:prstGeom>
          <a:solidFill>
            <a:srgbClr val="04142D">
              <a:alpha val="15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" name="Text 10"/>
          <p:cNvSpPr txBox="1"/>
          <p:nvPr/>
        </p:nvSpPr>
        <p:spPr>
          <a:xfrm>
            <a:off x="762000" y="4517595"/>
            <a:ext cx="14720887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Алматы (2016)</a:t>
            </a:r>
            <a:endParaRPr lang="en-US" sz="2400" dirty="0"/>
          </a:p>
        </p:txBody>
      </p:sp>
      <p:sp>
        <p:nvSpPr>
          <p:cNvPr id="13" name="Text 11"/>
          <p:cNvSpPr txBox="1"/>
          <p:nvPr/>
        </p:nvSpPr>
        <p:spPr>
          <a:xfrm>
            <a:off x="762000" y="4924392"/>
            <a:ext cx="14720887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Полиция учаскесіне жасалған қарулы шабуыл салдарынан құқық қорғау органдарының қызметкерлері мен бейбіт тұрғындардың өмірі қиылды. Қауіпті кезең болды.</a:t>
            </a: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762000" y="5452567"/>
            <a:ext cx="16764000" cy="19050"/>
          </a:xfrm>
          <a:prstGeom prst="rect">
            <a:avLst/>
          </a:prstGeom>
          <a:solidFill>
            <a:srgbClr val="04142D">
              <a:alpha val="15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Text 13"/>
          <p:cNvSpPr txBox="1"/>
          <p:nvPr/>
        </p:nvSpPr>
        <p:spPr>
          <a:xfrm>
            <a:off x="762000" y="5700118"/>
            <a:ext cx="139303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Статистика</a:t>
            </a:r>
            <a:endParaRPr lang="en-US" sz="2100" dirty="0"/>
          </a:p>
        </p:txBody>
      </p:sp>
      <p:sp>
        <p:nvSpPr>
          <p:cNvPr id="16" name="Text 14"/>
          <p:cNvSpPr txBox="1"/>
          <p:nvPr/>
        </p:nvSpPr>
        <p:spPr>
          <a:xfrm>
            <a:off x="762000" y="6106914"/>
            <a:ext cx="1393031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dirty="0">
                <a:solidFill>
                  <a:srgbClr val="616B7C"/>
                </a:solidFill>
                <a:latin typeface="Be Vietnam Pro" panose="00000500000000000000" pitchFamily="2" charset="0"/>
              </a:rPr>
              <a:t>Елімізде тіркелген 18 террористік акт салдарынан барлығы 106 адам қаза тапты. Бұл сандар — жай ғана статистика емес, әрқайсысы бір адамның тағдыры.</a:t>
            </a:r>
            <a:endParaRPr lang="en-US" dirty="0"/>
          </a:p>
        </p:txBody>
      </p:sp>
      <p:sp>
        <p:nvSpPr>
          <p:cNvPr id="17" name="Shape 15"/>
          <p:cNvSpPr/>
          <p:nvPr/>
        </p:nvSpPr>
        <p:spPr>
          <a:xfrm>
            <a:off x="762000" y="6635089"/>
            <a:ext cx="16764000" cy="19050"/>
          </a:xfrm>
          <a:prstGeom prst="rect">
            <a:avLst/>
          </a:prstGeom>
          <a:solidFill>
            <a:srgbClr val="04142D">
              <a:alpha val="15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0" name="Shape 28"/>
          <p:cNvSpPr/>
          <p:nvPr/>
        </p:nvSpPr>
        <p:spPr>
          <a:xfrm>
            <a:off x="0" y="9508795"/>
            <a:ext cx="18288000" cy="78105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2" name="Text 30"/>
          <p:cNvSpPr txBox="1"/>
          <p:nvPr/>
        </p:nvSpPr>
        <p:spPr>
          <a:xfrm>
            <a:off x="17409418" y="9775363"/>
            <a:ext cx="147638" cy="3486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930"/>
              </a:lnSpc>
              <a:buNone/>
            </a:pPr>
            <a:r>
              <a:rPr lang="en-US" sz="1350" dirty="0">
                <a:solidFill>
                  <a:srgbClr val="04142D"/>
                </a:solidFill>
                <a:latin typeface="Be Vietnam Pro" panose="00000500000000000000" pitchFamily="2" charset="0"/>
              </a:rPr>
              <a:t>9</a:t>
            </a:r>
            <a:endParaRPr lang="en-US" sz="1350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F9454DC-4229-F851-C6CF-667A9DFB6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005" y="6960269"/>
            <a:ext cx="3443491" cy="28434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1092</Words>
  <Application>Microsoft Office PowerPoint</Application>
  <PresentationFormat>Произвольный</PresentationFormat>
  <Paragraphs>195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Be Vietnam Pro Medium</vt:lpstr>
      <vt:lpstr>Be Vietnam Pro</vt:lpstr>
      <vt:lpstr>Arial</vt:lpstr>
      <vt:lpstr>Sora SemiBold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SLIDE CRAFT TECHNOLOGIES PRIVATE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Exporter Version:1.0.0</dc:title>
  <dc:subject> </dc:subject>
  <dc:creator>Presentations.AI</dc:creator>
  <cp:lastModifiedBy>монин кгу</cp:lastModifiedBy>
  <cp:revision>5</cp:revision>
  <dcterms:created xsi:type="dcterms:W3CDTF">2026-04-15T05:06:45Z</dcterms:created>
  <dcterms:modified xsi:type="dcterms:W3CDTF">2026-07-01T11:58:19Z</dcterms:modified>
</cp:coreProperties>
</file>